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sldIdLst>
    <p:sldId id="838" r:id="rId2"/>
    <p:sldId id="268" r:id="rId3"/>
    <p:sldId id="841" r:id="rId4"/>
    <p:sldId id="840" r:id="rId5"/>
    <p:sldId id="322" r:id="rId6"/>
    <p:sldId id="845" r:id="rId7"/>
    <p:sldId id="982" r:id="rId8"/>
    <p:sldId id="983" r:id="rId9"/>
    <p:sldId id="846" r:id="rId10"/>
    <p:sldId id="971" r:id="rId11"/>
    <p:sldId id="972" r:id="rId12"/>
    <p:sldId id="973" r:id="rId13"/>
    <p:sldId id="974" r:id="rId14"/>
    <p:sldId id="975" r:id="rId15"/>
    <p:sldId id="976" r:id="rId16"/>
    <p:sldId id="977" r:id="rId17"/>
    <p:sldId id="898" r:id="rId18"/>
    <p:sldId id="987" r:id="rId19"/>
    <p:sldId id="1035" r:id="rId20"/>
    <p:sldId id="1037" r:id="rId21"/>
    <p:sldId id="1038" r:id="rId22"/>
    <p:sldId id="1040" r:id="rId23"/>
    <p:sldId id="1041" r:id="rId24"/>
    <p:sldId id="1075" r:id="rId25"/>
    <p:sldId id="1039" r:id="rId26"/>
    <p:sldId id="1042" r:id="rId27"/>
    <p:sldId id="906" r:id="rId28"/>
    <p:sldId id="902" r:id="rId29"/>
    <p:sldId id="1030" r:id="rId30"/>
    <p:sldId id="1031" r:id="rId31"/>
    <p:sldId id="1043" r:id="rId32"/>
    <p:sldId id="1044" r:id="rId33"/>
    <p:sldId id="1045" r:id="rId34"/>
    <p:sldId id="1133" r:id="rId35"/>
    <p:sldId id="1111" r:id="rId36"/>
    <p:sldId id="1128" r:id="rId37"/>
    <p:sldId id="1087" r:id="rId38"/>
    <p:sldId id="1135" r:id="rId39"/>
    <p:sldId id="1093" r:id="rId40"/>
    <p:sldId id="1142" r:id="rId41"/>
    <p:sldId id="1089" r:id="rId42"/>
    <p:sldId id="1090" r:id="rId43"/>
    <p:sldId id="1136" r:id="rId44"/>
    <p:sldId id="1095" r:id="rId45"/>
    <p:sldId id="1096" r:id="rId46"/>
    <p:sldId id="1097" r:id="rId47"/>
    <p:sldId id="1098" r:id="rId48"/>
    <p:sldId id="1138" r:id="rId49"/>
    <p:sldId id="1099" r:id="rId50"/>
    <p:sldId id="1102" r:id="rId51"/>
    <p:sldId id="1105" r:id="rId52"/>
    <p:sldId id="1100" r:id="rId53"/>
    <p:sldId id="1101" r:id="rId54"/>
    <p:sldId id="1104" r:id="rId55"/>
    <p:sldId id="1110" r:id="rId56"/>
    <p:sldId id="1144" r:id="rId57"/>
    <p:sldId id="1114" r:id="rId58"/>
    <p:sldId id="1115" r:id="rId59"/>
    <p:sldId id="1116" r:id="rId60"/>
    <p:sldId id="1117" r:id="rId61"/>
    <p:sldId id="1118" r:id="rId62"/>
    <p:sldId id="1121" r:id="rId63"/>
    <p:sldId id="1122" r:id="rId64"/>
    <p:sldId id="1119" r:id="rId65"/>
    <p:sldId id="1123" r:id="rId66"/>
    <p:sldId id="1120" r:id="rId67"/>
    <p:sldId id="1124" r:id="rId68"/>
    <p:sldId id="1125" r:id="rId69"/>
    <p:sldId id="1146" r:id="rId70"/>
    <p:sldId id="1147" r:id="rId71"/>
    <p:sldId id="1078" r:id="rId72"/>
    <p:sldId id="1055" r:id="rId73"/>
    <p:sldId id="1070" r:id="rId74"/>
    <p:sldId id="1074" r:id="rId75"/>
    <p:sldId id="1127" r:id="rId76"/>
    <p:sldId id="1141" r:id="rId77"/>
    <p:sldId id="1143" r:id="rId78"/>
    <p:sldId id="837" r:id="rId79"/>
  </p:sldIdLst>
  <p:sldSz cx="9144000" cy="6858000" type="screen4x3"/>
  <p:notesSz cx="7099300" cy="10234613"/>
  <p:defaultTex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3612" userDrawn="1">
          <p15:clr>
            <a:srgbClr val="A4A3A4"/>
          </p15:clr>
        </p15:guide>
        <p15:guide id="2" pos="5284"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8000"/>
    <a:srgbClr val="CC6600"/>
    <a:srgbClr val="CCECFF"/>
    <a:srgbClr val="4989B9"/>
    <a:srgbClr val="FF9900"/>
    <a:srgbClr val="FF99FF"/>
    <a:srgbClr val="FF3300"/>
    <a:srgbClr val="0066FF"/>
    <a:srgbClr val="CCFF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39" autoAdjust="0"/>
    <p:restoredTop sz="94061" autoAdjust="0"/>
  </p:normalViewPr>
  <p:slideViewPr>
    <p:cSldViewPr>
      <p:cViewPr varScale="1">
        <p:scale>
          <a:sx n="88" d="100"/>
          <a:sy n="88" d="100"/>
        </p:scale>
        <p:origin x="948" y="306"/>
      </p:cViewPr>
      <p:guideLst>
        <p:guide orient="horz" pos="3612"/>
        <p:guide pos="52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73" d="100"/>
          <a:sy n="73" d="100"/>
        </p:scale>
        <p:origin x="4128" y="90"/>
      </p:cViewPr>
      <p:guideLst>
        <p:guide orient="horz" pos="3223"/>
        <p:guide pos="223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7CA8E03-00C3-406D-88D3-9E9ED5B0C93A}"/>
              </a:ext>
            </a:extLst>
          </p:cNvPr>
          <p:cNvSpPr>
            <a:spLocks noGrp="1" noChangeArrowheads="1"/>
          </p:cNvSpPr>
          <p:nvPr>
            <p:ph type="hdr" sz="quarter"/>
          </p:nvPr>
        </p:nvSpPr>
        <p:spPr bwMode="auto">
          <a:xfrm>
            <a:off x="0" y="1"/>
            <a:ext cx="3077618" cy="510839"/>
          </a:xfrm>
          <a:prstGeom prst="rect">
            <a:avLst/>
          </a:prstGeom>
          <a:noFill/>
          <a:ln w="9525">
            <a:noFill/>
            <a:miter lim="800000"/>
            <a:headEnd/>
            <a:tailEnd/>
          </a:ln>
          <a:effectLst/>
        </p:spPr>
        <p:txBody>
          <a:bodyPr vert="horz" wrap="square" lIns="94644" tIns="47322" rIns="94644" bIns="47322" numCol="1" anchor="t" anchorCtr="0" compatLnSpc="1">
            <a:prstTxWarp prst="textNoShape">
              <a:avLst/>
            </a:prstTxWarp>
          </a:bodyPr>
          <a:lstStyle>
            <a:lvl1pPr eaLnBrk="1" hangingPunct="1">
              <a:defRPr sz="1200">
                <a:latin typeface="Arial" charset="0"/>
              </a:defRPr>
            </a:lvl1pPr>
          </a:lstStyle>
          <a:p>
            <a:pPr>
              <a:defRPr/>
            </a:pPr>
            <a:endParaRPr lang="en-US" altLang="ja-JP"/>
          </a:p>
        </p:txBody>
      </p:sp>
      <p:sp>
        <p:nvSpPr>
          <p:cNvPr id="3075" name="Rectangle 3">
            <a:extLst>
              <a:ext uri="{FF2B5EF4-FFF2-40B4-BE49-F238E27FC236}">
                <a16:creationId xmlns:a16="http://schemas.microsoft.com/office/drawing/2014/main" id="{2A53117D-4EAA-4351-A797-C9C8E93B644E}"/>
              </a:ext>
            </a:extLst>
          </p:cNvPr>
          <p:cNvSpPr>
            <a:spLocks noGrp="1" noChangeArrowheads="1"/>
          </p:cNvSpPr>
          <p:nvPr>
            <p:ph type="dt" idx="1"/>
          </p:nvPr>
        </p:nvSpPr>
        <p:spPr bwMode="auto">
          <a:xfrm>
            <a:off x="4020047" y="1"/>
            <a:ext cx="3077617" cy="510839"/>
          </a:xfrm>
          <a:prstGeom prst="rect">
            <a:avLst/>
          </a:prstGeom>
          <a:noFill/>
          <a:ln w="9525">
            <a:noFill/>
            <a:miter lim="800000"/>
            <a:headEnd/>
            <a:tailEnd/>
          </a:ln>
          <a:effectLst/>
        </p:spPr>
        <p:txBody>
          <a:bodyPr vert="horz" wrap="square" lIns="94644" tIns="47322" rIns="94644" bIns="47322" numCol="1" anchor="t" anchorCtr="0" compatLnSpc="1">
            <a:prstTxWarp prst="textNoShape">
              <a:avLst/>
            </a:prstTxWarp>
          </a:bodyPr>
          <a:lstStyle>
            <a:lvl1pPr algn="r" eaLnBrk="1" hangingPunct="1">
              <a:defRPr sz="1200">
                <a:latin typeface="Arial" charset="0"/>
              </a:defRPr>
            </a:lvl1pPr>
          </a:lstStyle>
          <a:p>
            <a:pPr>
              <a:defRPr/>
            </a:pPr>
            <a:endParaRPr lang="en-US" altLang="ja-JP"/>
          </a:p>
        </p:txBody>
      </p:sp>
      <p:sp>
        <p:nvSpPr>
          <p:cNvPr id="2052" name="Rectangle 4">
            <a:extLst>
              <a:ext uri="{FF2B5EF4-FFF2-40B4-BE49-F238E27FC236}">
                <a16:creationId xmlns:a16="http://schemas.microsoft.com/office/drawing/2014/main" id="{40AC3552-36CE-4D60-9EEA-C66E8539DC00}"/>
              </a:ext>
            </a:extLst>
          </p:cNvPr>
          <p:cNvSpPr>
            <a:spLocks noGrp="1" noRot="1" noChangeAspect="1" noChangeArrowheads="1" noTextEdit="1"/>
          </p:cNvSpPr>
          <p:nvPr>
            <p:ph type="sldImg" idx="2"/>
          </p:nvPr>
        </p:nvSpPr>
        <p:spPr bwMode="auto">
          <a:xfrm>
            <a:off x="993775" y="768350"/>
            <a:ext cx="5114925" cy="3835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A42C175A-85BF-4C97-9ECB-D247B4C03C58}"/>
              </a:ext>
            </a:extLst>
          </p:cNvPr>
          <p:cNvSpPr>
            <a:spLocks noGrp="1" noChangeArrowheads="1"/>
          </p:cNvSpPr>
          <p:nvPr>
            <p:ph type="body" sz="quarter" idx="3"/>
          </p:nvPr>
        </p:nvSpPr>
        <p:spPr bwMode="auto">
          <a:xfrm>
            <a:off x="710094" y="4861887"/>
            <a:ext cx="5679113" cy="4604036"/>
          </a:xfrm>
          <a:prstGeom prst="rect">
            <a:avLst/>
          </a:prstGeom>
          <a:noFill/>
          <a:ln w="9525">
            <a:noFill/>
            <a:miter lim="800000"/>
            <a:headEnd/>
            <a:tailEnd/>
          </a:ln>
          <a:effectLst/>
        </p:spPr>
        <p:txBody>
          <a:bodyPr vert="horz" wrap="square" lIns="94644" tIns="47322" rIns="94644" bIns="47322"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078" name="Rectangle 6">
            <a:extLst>
              <a:ext uri="{FF2B5EF4-FFF2-40B4-BE49-F238E27FC236}">
                <a16:creationId xmlns:a16="http://schemas.microsoft.com/office/drawing/2014/main" id="{8D375DC6-48F6-4AFA-8450-416330802B08}"/>
              </a:ext>
            </a:extLst>
          </p:cNvPr>
          <p:cNvSpPr>
            <a:spLocks noGrp="1" noChangeArrowheads="1"/>
          </p:cNvSpPr>
          <p:nvPr>
            <p:ph type="ftr" sz="quarter" idx="4"/>
          </p:nvPr>
        </p:nvSpPr>
        <p:spPr bwMode="auto">
          <a:xfrm>
            <a:off x="0" y="9720531"/>
            <a:ext cx="3077618" cy="512460"/>
          </a:xfrm>
          <a:prstGeom prst="rect">
            <a:avLst/>
          </a:prstGeom>
          <a:noFill/>
          <a:ln w="9525">
            <a:noFill/>
            <a:miter lim="800000"/>
            <a:headEnd/>
            <a:tailEnd/>
          </a:ln>
          <a:effectLst/>
        </p:spPr>
        <p:txBody>
          <a:bodyPr vert="horz" wrap="square" lIns="94644" tIns="47322" rIns="94644" bIns="47322" numCol="1" anchor="b" anchorCtr="0" compatLnSpc="1">
            <a:prstTxWarp prst="textNoShape">
              <a:avLst/>
            </a:prstTxWarp>
          </a:bodyPr>
          <a:lstStyle>
            <a:lvl1pPr eaLnBrk="1" hangingPunct="1">
              <a:defRPr sz="1200">
                <a:latin typeface="Arial" charset="0"/>
              </a:defRPr>
            </a:lvl1pPr>
          </a:lstStyle>
          <a:p>
            <a:pPr>
              <a:defRPr/>
            </a:pPr>
            <a:endParaRPr lang="en-US" altLang="ja-JP"/>
          </a:p>
        </p:txBody>
      </p:sp>
      <p:sp>
        <p:nvSpPr>
          <p:cNvPr id="3079" name="Rectangle 7">
            <a:extLst>
              <a:ext uri="{FF2B5EF4-FFF2-40B4-BE49-F238E27FC236}">
                <a16:creationId xmlns:a16="http://schemas.microsoft.com/office/drawing/2014/main" id="{66D05FEA-8360-42B9-80A2-3F4144002C10}"/>
              </a:ext>
            </a:extLst>
          </p:cNvPr>
          <p:cNvSpPr>
            <a:spLocks noGrp="1" noChangeArrowheads="1"/>
          </p:cNvSpPr>
          <p:nvPr>
            <p:ph type="sldNum" sz="quarter" idx="5"/>
          </p:nvPr>
        </p:nvSpPr>
        <p:spPr bwMode="auto">
          <a:xfrm>
            <a:off x="4020047" y="9720531"/>
            <a:ext cx="3077617" cy="512460"/>
          </a:xfrm>
          <a:prstGeom prst="rect">
            <a:avLst/>
          </a:prstGeom>
          <a:noFill/>
          <a:ln w="9525">
            <a:noFill/>
            <a:miter lim="800000"/>
            <a:headEnd/>
            <a:tailEnd/>
          </a:ln>
          <a:effectLst/>
        </p:spPr>
        <p:txBody>
          <a:bodyPr vert="horz" wrap="square" lIns="94644" tIns="47322" rIns="94644" bIns="47322" numCol="1" anchor="b" anchorCtr="0" compatLnSpc="1">
            <a:prstTxWarp prst="textNoShape">
              <a:avLst/>
            </a:prstTxWarp>
          </a:bodyPr>
          <a:lstStyle>
            <a:lvl1pPr algn="r" eaLnBrk="1" hangingPunct="1">
              <a:defRPr sz="1200"/>
            </a:lvl1pPr>
          </a:lstStyle>
          <a:p>
            <a:pPr>
              <a:defRPr/>
            </a:pPr>
            <a:fld id="{7D1B08A9-BE53-4831-8962-4FF23C44237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a:defRPr/>
            </a:pPr>
            <a:fld id="{7D1B08A9-BE53-4831-8962-4FF23C442378}" type="slidenum">
              <a:rPr lang="en-US" altLang="ja-JP" smtClean="0"/>
              <a:pPr>
                <a:defRPr/>
              </a:pPr>
              <a:t>1</a:t>
            </a:fld>
            <a:endParaRPr lang="en-US" altLang="ja-JP"/>
          </a:p>
        </p:txBody>
      </p:sp>
    </p:spTree>
    <p:extLst>
      <p:ext uri="{BB962C8B-B14F-4D97-AF65-F5344CB8AC3E}">
        <p14:creationId xmlns:p14="http://schemas.microsoft.com/office/powerpoint/2010/main" val="263836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スライド イメージ プレースホルダ 1">
            <a:extLst>
              <a:ext uri="{FF2B5EF4-FFF2-40B4-BE49-F238E27FC236}">
                <a16:creationId xmlns:a16="http://schemas.microsoft.com/office/drawing/2014/main" id="{7C33EF08-CF93-4AEC-AC0E-989C5E783153}"/>
              </a:ext>
            </a:extLst>
          </p:cNvPr>
          <p:cNvSpPr>
            <a:spLocks noGrp="1" noRot="1" noChangeAspect="1" noChangeArrowheads="1" noTextEdit="1"/>
          </p:cNvSpPr>
          <p:nvPr>
            <p:ph type="sldImg"/>
          </p:nvPr>
        </p:nvSpPr>
        <p:spPr>
          <a:ln/>
        </p:spPr>
      </p:sp>
      <p:sp>
        <p:nvSpPr>
          <p:cNvPr id="32771" name="ノート プレースホルダ 2">
            <a:extLst>
              <a:ext uri="{FF2B5EF4-FFF2-40B4-BE49-F238E27FC236}">
                <a16:creationId xmlns:a16="http://schemas.microsoft.com/office/drawing/2014/main" id="{C0D3C93D-BA43-4729-B6BD-96E5FA94B92E}"/>
              </a:ext>
            </a:extLst>
          </p:cNvPr>
          <p:cNvSpPr>
            <a:spLocks noGrp="1"/>
          </p:cNvSpPr>
          <p:nvPr>
            <p:ph type="body" idx="1"/>
          </p:nvPr>
        </p:nvSpPr>
        <p:spPr>
          <a:ln/>
        </p:spPr>
        <p:txBody>
          <a:bodyPr/>
          <a:lstStyle/>
          <a:p>
            <a:pPr>
              <a:defRPr/>
            </a:pPr>
            <a:endParaRPr lang="en-US" altLang="ja-JP" sz="2200" dirty="0">
              <a:latin typeface="+mj-ea"/>
            </a:endParaRPr>
          </a:p>
        </p:txBody>
      </p:sp>
      <p:sp>
        <p:nvSpPr>
          <p:cNvPr id="5124" name="スライド番号プレースホルダ 3">
            <a:extLst>
              <a:ext uri="{FF2B5EF4-FFF2-40B4-BE49-F238E27FC236}">
                <a16:creationId xmlns:a16="http://schemas.microsoft.com/office/drawing/2014/main" id="{B61208C4-3036-44ED-890E-BB81795BD9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44858">
              <a:defRPr kumimoji="1">
                <a:solidFill>
                  <a:schemeClr val="tx1"/>
                </a:solidFill>
                <a:latin typeface="Arial" panose="020B0604020202020204" pitchFamily="34" charset="0"/>
                <a:ea typeface="ＭＳ Ｐゴシック" panose="020B0600070205080204" pitchFamily="50" charset="-128"/>
              </a:defRPr>
            </a:lvl1pPr>
            <a:lvl2pPr marL="761672" indent="-292951" defTabSz="1044858">
              <a:defRPr kumimoji="1">
                <a:solidFill>
                  <a:schemeClr val="tx1"/>
                </a:solidFill>
                <a:latin typeface="Arial" panose="020B0604020202020204" pitchFamily="34" charset="0"/>
                <a:ea typeface="ＭＳ Ｐゴシック" panose="020B0600070205080204" pitchFamily="50" charset="-128"/>
              </a:defRPr>
            </a:lvl2pPr>
            <a:lvl3pPr marL="1171804" indent="-234361" defTabSz="1044858">
              <a:defRPr kumimoji="1">
                <a:solidFill>
                  <a:schemeClr val="tx1"/>
                </a:solidFill>
                <a:latin typeface="Arial" panose="020B0604020202020204" pitchFamily="34" charset="0"/>
                <a:ea typeface="ＭＳ Ｐゴシック" panose="020B0600070205080204" pitchFamily="50" charset="-128"/>
              </a:defRPr>
            </a:lvl3pPr>
            <a:lvl4pPr marL="1640525" indent="-234361" defTabSz="1044858">
              <a:defRPr kumimoji="1">
                <a:solidFill>
                  <a:schemeClr val="tx1"/>
                </a:solidFill>
                <a:latin typeface="Arial" panose="020B0604020202020204" pitchFamily="34" charset="0"/>
                <a:ea typeface="ＭＳ Ｐゴシック" panose="020B0600070205080204" pitchFamily="50" charset="-128"/>
              </a:defRPr>
            </a:lvl4pPr>
            <a:lvl5pPr marL="2109246" indent="-234361" defTabSz="1044858">
              <a:defRPr kumimoji="1">
                <a:solidFill>
                  <a:schemeClr val="tx1"/>
                </a:solidFill>
                <a:latin typeface="Arial" panose="020B0604020202020204" pitchFamily="34" charset="0"/>
                <a:ea typeface="ＭＳ Ｐゴシック" panose="020B0600070205080204" pitchFamily="50" charset="-128"/>
              </a:defRPr>
            </a:lvl5pPr>
            <a:lvl6pPr marL="2577968" indent="-234361" defTabSz="1044858"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3046689" indent="-234361" defTabSz="1044858"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515411" indent="-234361" defTabSz="1044858"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984132" indent="-234361" defTabSz="1044858"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fld id="{A5925943-EEB7-4823-94A3-DBDF6BADD460}" type="slidenum">
              <a:rPr lang="en-US" altLang="ja-JP" smtClean="0"/>
              <a:pPr/>
              <a:t>2</a:t>
            </a:fld>
            <a:endParaRPr lang="en-US" alt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433513" y="1168400"/>
            <a:ext cx="4200525" cy="315118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5B4D7FA-8D7B-4249-B38C-5389318D7D07}" type="slidenum">
              <a:rPr kumimoji="1" lang="ja-JP" altLang="en-US" smtClean="0"/>
              <a:t>26</a:t>
            </a:fld>
            <a:endParaRPr kumimoji="1" lang="ja-JP" altLang="en-US"/>
          </a:p>
        </p:txBody>
      </p:sp>
    </p:spTree>
    <p:extLst>
      <p:ext uri="{BB962C8B-B14F-4D97-AF65-F5344CB8AC3E}">
        <p14:creationId xmlns:p14="http://schemas.microsoft.com/office/powerpoint/2010/main" val="1188408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a:prstGeom prst="rect">
            <a:avLst/>
          </a:prstGeo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7" name="フッター プレースホルダー 3">
            <a:extLst>
              <a:ext uri="{FF2B5EF4-FFF2-40B4-BE49-F238E27FC236}">
                <a16:creationId xmlns:a16="http://schemas.microsoft.com/office/drawing/2014/main" id="{CFC8D7D7-D041-4E25-9942-95363374133F}"/>
              </a:ext>
            </a:extLst>
          </p:cNvPr>
          <p:cNvSpPr txBox="1">
            <a:spLocks/>
          </p:cNvSpPr>
          <p:nvPr userDrawn="1"/>
        </p:nvSpPr>
        <p:spPr>
          <a:xfrm>
            <a:off x="0" y="6473363"/>
            <a:ext cx="9144000" cy="365125"/>
          </a:xfrm>
          <a:prstGeom prst="rect">
            <a:avLst/>
          </a:prstGeom>
        </p:spPr>
        <p:txBody>
          <a:bodyPr>
            <a:normAutofit/>
          </a:bodyPr>
          <a:lstStyle>
            <a:defPPr>
              <a:defRPr lang="ja-JP"/>
            </a:defPPr>
            <a:lvl1pPr algn="l" rtl="0" eaLnBrk="0" fontAlgn="base" hangingPunct="0">
              <a:spcBef>
                <a:spcPct val="0"/>
              </a:spcBef>
              <a:spcAft>
                <a:spcPct val="0"/>
              </a:spcAft>
              <a:defRPr kumimoji="1" sz="1400" kern="1200">
                <a:solidFill>
                  <a:schemeClr val="bg1">
                    <a:lumMod val="75000"/>
                  </a:schemeClr>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algn="ctr"/>
            <a:r>
              <a:rPr lang="en-US" altLang="ja-JP" dirty="0"/>
              <a:t>©2019-2024</a:t>
            </a:r>
            <a:r>
              <a:rPr lang="ja-JP" altLang="en-US" dirty="0"/>
              <a:t>　</a:t>
            </a:r>
            <a:r>
              <a:rPr lang="en-US" altLang="ja-JP" dirty="0"/>
              <a:t>ITC</a:t>
            </a:r>
            <a:r>
              <a:rPr lang="ja-JP" altLang="en-US" dirty="0"/>
              <a:t>中部 </a:t>
            </a:r>
            <a:r>
              <a:rPr lang="en-US" altLang="ja-JP" dirty="0"/>
              <a:t>all rights reserved</a:t>
            </a:r>
            <a:endParaRPr lang="ja-JP" altLang="en-US" dirty="0"/>
          </a:p>
        </p:txBody>
      </p:sp>
      <p:sp>
        <p:nvSpPr>
          <p:cNvPr id="4" name="スライド番号プレースホルダー 4">
            <a:extLst>
              <a:ext uri="{FF2B5EF4-FFF2-40B4-BE49-F238E27FC236}">
                <a16:creationId xmlns:a16="http://schemas.microsoft.com/office/drawing/2014/main" id="{0A87F68F-AD26-64FA-E955-6D4A015837AD}"/>
              </a:ext>
            </a:extLst>
          </p:cNvPr>
          <p:cNvSpPr txBox="1">
            <a:spLocks/>
          </p:cNvSpPr>
          <p:nvPr userDrawn="1"/>
        </p:nvSpPr>
        <p:spPr>
          <a:xfrm>
            <a:off x="6804248" y="6492875"/>
            <a:ext cx="2057400" cy="365125"/>
          </a:xfrm>
          <a:prstGeom prst="rect">
            <a:avLst/>
          </a:prstGeom>
        </p:spPr>
        <p:txBody>
          <a:bodyPr/>
          <a:lstStyle>
            <a:defPPr>
              <a:defRPr lang="ja-JP"/>
            </a:defPPr>
            <a:lvl1pPr algn="r" rtl="0" eaLnBrk="0" fontAlgn="base" hangingPunct="0">
              <a:spcBef>
                <a:spcPct val="0"/>
              </a:spcBef>
              <a:spcAft>
                <a:spcPct val="0"/>
              </a:spcAft>
              <a:defRPr kumimoji="1" sz="1400" kern="1200">
                <a:solidFill>
                  <a:schemeClr val="bg1">
                    <a:lumMod val="65000"/>
                  </a:schemeClr>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fld id="{D9DAD9DD-922B-4C0A-A227-47821DA9917A}" type="slidenum">
              <a:rPr lang="ja-JP" altLang="en-US" smtClean="0"/>
              <a:pPr/>
              <a:t>‹#›</a:t>
            </a:fld>
            <a:endParaRPr lang="ja-JP" altLang="en-US" dirty="0"/>
          </a:p>
        </p:txBody>
      </p:sp>
    </p:spTree>
    <p:extLst>
      <p:ext uri="{BB962C8B-B14F-4D97-AF65-F5344CB8AC3E}">
        <p14:creationId xmlns:p14="http://schemas.microsoft.com/office/powerpoint/2010/main" val="2354591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 タイトルの書式設定</a:t>
            </a:r>
          </a:p>
        </p:txBody>
      </p:sp>
      <p:sp>
        <p:nvSpPr>
          <p:cNvPr id="3" name="コンテンツ プレースホルダ 2"/>
          <p:cNvSpPr>
            <a:spLocks noGrp="1"/>
          </p:cNvSpPr>
          <p:nvPr>
            <p:ph idx="1"/>
          </p:nvPr>
        </p:nvSpPr>
        <p:spPr>
          <a:xfrm>
            <a:off x="457200" y="1600200"/>
            <a:ext cx="8229600" cy="4525963"/>
          </a:xfrm>
          <a:prstGeom prst="rect">
            <a:avLst/>
          </a:prstGeo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9" name="フッター プレースホルダー 3">
            <a:extLst>
              <a:ext uri="{FF2B5EF4-FFF2-40B4-BE49-F238E27FC236}">
                <a16:creationId xmlns:a16="http://schemas.microsoft.com/office/drawing/2014/main" id="{330038B5-A565-4FAB-8A4E-67CD4192AA48}"/>
              </a:ext>
            </a:extLst>
          </p:cNvPr>
          <p:cNvSpPr txBox="1">
            <a:spLocks/>
          </p:cNvSpPr>
          <p:nvPr userDrawn="1"/>
        </p:nvSpPr>
        <p:spPr>
          <a:xfrm>
            <a:off x="0" y="6481676"/>
            <a:ext cx="9144000" cy="365125"/>
          </a:xfrm>
          <a:prstGeom prst="rect">
            <a:avLst/>
          </a:prstGeom>
        </p:spPr>
        <p:txBody>
          <a:bodyPr>
            <a:normAutofit/>
          </a:bodyPr>
          <a:lstStyle>
            <a:defPPr>
              <a:defRPr lang="ja-JP"/>
            </a:defPPr>
            <a:lvl1pPr algn="l" rtl="0" eaLnBrk="0" fontAlgn="base" hangingPunct="0">
              <a:spcBef>
                <a:spcPct val="0"/>
              </a:spcBef>
              <a:spcAft>
                <a:spcPct val="0"/>
              </a:spcAft>
              <a:defRPr kumimoji="1" sz="1400" kern="1200">
                <a:solidFill>
                  <a:schemeClr val="bg1">
                    <a:lumMod val="75000"/>
                  </a:schemeClr>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algn="ctr"/>
            <a:r>
              <a:rPr lang="en-US" altLang="ja-JP" dirty="0"/>
              <a:t>©2019-2024</a:t>
            </a:r>
            <a:r>
              <a:rPr lang="ja-JP" altLang="en-US" dirty="0"/>
              <a:t>　</a:t>
            </a:r>
            <a:r>
              <a:rPr lang="en-US" altLang="ja-JP" dirty="0"/>
              <a:t>ITC</a:t>
            </a:r>
            <a:r>
              <a:rPr lang="ja-JP" altLang="en-US" dirty="0"/>
              <a:t>中部 </a:t>
            </a:r>
            <a:r>
              <a:rPr lang="en-US" altLang="ja-JP" dirty="0"/>
              <a:t>all rights reserved</a:t>
            </a:r>
            <a:endParaRPr lang="ja-JP" altLang="en-US" dirty="0"/>
          </a:p>
        </p:txBody>
      </p:sp>
      <p:sp>
        <p:nvSpPr>
          <p:cNvPr id="10" name="スライド番号プレースホルダー 4">
            <a:extLst>
              <a:ext uri="{FF2B5EF4-FFF2-40B4-BE49-F238E27FC236}">
                <a16:creationId xmlns:a16="http://schemas.microsoft.com/office/drawing/2014/main" id="{2E61BACA-6E22-443D-8A73-893E14E568FD}"/>
              </a:ext>
            </a:extLst>
          </p:cNvPr>
          <p:cNvSpPr txBox="1">
            <a:spLocks/>
          </p:cNvSpPr>
          <p:nvPr userDrawn="1"/>
        </p:nvSpPr>
        <p:spPr>
          <a:xfrm>
            <a:off x="6804248" y="6492875"/>
            <a:ext cx="2057400" cy="365125"/>
          </a:xfrm>
          <a:prstGeom prst="rect">
            <a:avLst/>
          </a:prstGeom>
        </p:spPr>
        <p:txBody>
          <a:bodyPr/>
          <a:lstStyle>
            <a:defPPr>
              <a:defRPr lang="ja-JP"/>
            </a:defPPr>
            <a:lvl1pPr algn="r" rtl="0" eaLnBrk="0" fontAlgn="base" hangingPunct="0">
              <a:spcBef>
                <a:spcPct val="0"/>
              </a:spcBef>
              <a:spcAft>
                <a:spcPct val="0"/>
              </a:spcAft>
              <a:defRPr kumimoji="1" sz="1400" kern="1200">
                <a:solidFill>
                  <a:schemeClr val="bg1">
                    <a:lumMod val="65000"/>
                  </a:schemeClr>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fld id="{D9DAD9DD-922B-4C0A-A227-47821DA9917A}" type="slidenum">
              <a:rPr lang="ja-JP" altLang="en-US" smtClean="0"/>
              <a:pPr/>
              <a:t>‹#›</a:t>
            </a:fld>
            <a:endParaRPr lang="ja-JP" altLang="en-US" dirty="0"/>
          </a:p>
        </p:txBody>
      </p:sp>
    </p:spTree>
    <p:extLst>
      <p:ext uri="{BB962C8B-B14F-4D97-AF65-F5344CB8AC3E}">
        <p14:creationId xmlns:p14="http://schemas.microsoft.com/office/powerpoint/2010/main" val="392486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5" name="フッター プレースホルダー 3">
            <a:extLst>
              <a:ext uri="{FF2B5EF4-FFF2-40B4-BE49-F238E27FC236}">
                <a16:creationId xmlns:a16="http://schemas.microsoft.com/office/drawing/2014/main" id="{D42CB93E-0BAC-4331-9188-F1B761124CB1}"/>
              </a:ext>
            </a:extLst>
          </p:cNvPr>
          <p:cNvSpPr txBox="1">
            <a:spLocks/>
          </p:cNvSpPr>
          <p:nvPr userDrawn="1"/>
        </p:nvSpPr>
        <p:spPr>
          <a:xfrm>
            <a:off x="0" y="6473363"/>
            <a:ext cx="9144000" cy="365125"/>
          </a:xfrm>
          <a:prstGeom prst="rect">
            <a:avLst/>
          </a:prstGeom>
        </p:spPr>
        <p:txBody>
          <a:bodyPr>
            <a:normAutofit/>
          </a:bodyPr>
          <a:lstStyle>
            <a:defPPr>
              <a:defRPr lang="ja-JP"/>
            </a:defPPr>
            <a:lvl1pPr algn="l" rtl="0" eaLnBrk="0" fontAlgn="base" hangingPunct="0">
              <a:spcBef>
                <a:spcPct val="0"/>
              </a:spcBef>
              <a:spcAft>
                <a:spcPct val="0"/>
              </a:spcAft>
              <a:defRPr kumimoji="1" sz="1400" kern="1200">
                <a:solidFill>
                  <a:schemeClr val="bg1">
                    <a:lumMod val="75000"/>
                  </a:schemeClr>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algn="ctr"/>
            <a:r>
              <a:rPr lang="en-US" altLang="ja-JP" dirty="0"/>
              <a:t>©2019-2024</a:t>
            </a:r>
            <a:r>
              <a:rPr lang="ja-JP" altLang="en-US" dirty="0"/>
              <a:t>　</a:t>
            </a:r>
            <a:r>
              <a:rPr lang="en-US" altLang="ja-JP" dirty="0"/>
              <a:t>ITC</a:t>
            </a:r>
            <a:r>
              <a:rPr lang="ja-JP" altLang="en-US" dirty="0"/>
              <a:t>中部 </a:t>
            </a:r>
            <a:r>
              <a:rPr lang="en-US" altLang="ja-JP" dirty="0"/>
              <a:t>all rights reserved</a:t>
            </a:r>
            <a:endParaRPr lang="ja-JP" altLang="en-US" dirty="0"/>
          </a:p>
        </p:txBody>
      </p:sp>
      <p:sp>
        <p:nvSpPr>
          <p:cNvPr id="2" name="スライド番号プレースホルダー 4">
            <a:extLst>
              <a:ext uri="{FF2B5EF4-FFF2-40B4-BE49-F238E27FC236}">
                <a16:creationId xmlns:a16="http://schemas.microsoft.com/office/drawing/2014/main" id="{3E7363B2-8811-0EE3-8A41-981161AD52FC}"/>
              </a:ext>
            </a:extLst>
          </p:cNvPr>
          <p:cNvSpPr txBox="1">
            <a:spLocks/>
          </p:cNvSpPr>
          <p:nvPr userDrawn="1"/>
        </p:nvSpPr>
        <p:spPr>
          <a:xfrm>
            <a:off x="6804248" y="6492875"/>
            <a:ext cx="2057400" cy="365125"/>
          </a:xfrm>
          <a:prstGeom prst="rect">
            <a:avLst/>
          </a:prstGeom>
        </p:spPr>
        <p:txBody>
          <a:bodyPr/>
          <a:lstStyle>
            <a:defPPr>
              <a:defRPr lang="ja-JP"/>
            </a:defPPr>
            <a:lvl1pPr algn="r" rtl="0" eaLnBrk="0" fontAlgn="base" hangingPunct="0">
              <a:spcBef>
                <a:spcPct val="0"/>
              </a:spcBef>
              <a:spcAft>
                <a:spcPct val="0"/>
              </a:spcAft>
              <a:defRPr kumimoji="1" sz="1400" kern="1200">
                <a:solidFill>
                  <a:schemeClr val="bg1">
                    <a:lumMod val="65000"/>
                  </a:schemeClr>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fld id="{D9DAD9DD-922B-4C0A-A227-47821DA9917A}" type="slidenum">
              <a:rPr lang="ja-JP" altLang="en-US" smtClean="0"/>
              <a:pPr/>
              <a:t>‹#›</a:t>
            </a:fld>
            <a:endParaRPr lang="ja-JP" altLang="en-US" dirty="0"/>
          </a:p>
        </p:txBody>
      </p:sp>
    </p:spTree>
    <p:extLst>
      <p:ext uri="{BB962C8B-B14F-4D97-AF65-F5344CB8AC3E}">
        <p14:creationId xmlns:p14="http://schemas.microsoft.com/office/powerpoint/2010/main" val="536909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２">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547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1CB3C92-DAD0-4631-B4FF-B985BD804E4C}"/>
              </a:ext>
            </a:extLst>
          </p:cNvPr>
          <p:cNvSpPr>
            <a:spLocks noGrp="1"/>
          </p:cNvSpPr>
          <p:nvPr>
            <p:ph idx="1"/>
          </p:nvPr>
        </p:nvSpPr>
        <p:spPr>
          <a:xfrm>
            <a:off x="628650" y="1825625"/>
            <a:ext cx="7886700" cy="4351338"/>
          </a:xfrm>
          <a:prstGeom prst="rect">
            <a:avLst/>
          </a:prstGeo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 name="フッター プレースホルダー 3">
            <a:extLst>
              <a:ext uri="{FF2B5EF4-FFF2-40B4-BE49-F238E27FC236}">
                <a16:creationId xmlns:a16="http://schemas.microsoft.com/office/drawing/2014/main" id="{2D3A6606-E33E-0F67-DB79-24AA42F3E82F}"/>
              </a:ext>
            </a:extLst>
          </p:cNvPr>
          <p:cNvSpPr txBox="1">
            <a:spLocks/>
          </p:cNvSpPr>
          <p:nvPr userDrawn="1"/>
        </p:nvSpPr>
        <p:spPr>
          <a:xfrm>
            <a:off x="0" y="6473363"/>
            <a:ext cx="9144000" cy="365125"/>
          </a:xfrm>
          <a:prstGeom prst="rect">
            <a:avLst/>
          </a:prstGeom>
        </p:spPr>
        <p:txBody>
          <a:bodyPr>
            <a:normAutofit/>
          </a:bodyPr>
          <a:lstStyle>
            <a:defPPr>
              <a:defRPr lang="ja-JP"/>
            </a:defPPr>
            <a:lvl1pPr algn="l" rtl="0" eaLnBrk="0" fontAlgn="base" hangingPunct="0">
              <a:spcBef>
                <a:spcPct val="0"/>
              </a:spcBef>
              <a:spcAft>
                <a:spcPct val="0"/>
              </a:spcAft>
              <a:defRPr kumimoji="1" sz="1400" kern="1200">
                <a:solidFill>
                  <a:schemeClr val="bg1">
                    <a:lumMod val="75000"/>
                  </a:schemeClr>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algn="ctr"/>
            <a:r>
              <a:rPr lang="en-US" altLang="ja-JP" dirty="0"/>
              <a:t>©2019-2024</a:t>
            </a:r>
            <a:r>
              <a:rPr lang="ja-JP" altLang="en-US" dirty="0"/>
              <a:t>　</a:t>
            </a:r>
            <a:r>
              <a:rPr lang="en-US" altLang="ja-JP" dirty="0"/>
              <a:t>ITC</a:t>
            </a:r>
            <a:r>
              <a:rPr lang="ja-JP" altLang="en-US" dirty="0"/>
              <a:t>中部 </a:t>
            </a:r>
            <a:r>
              <a:rPr lang="en-US" altLang="ja-JP" dirty="0"/>
              <a:t>all rights reserved</a:t>
            </a:r>
            <a:endParaRPr lang="ja-JP" altLang="en-US" dirty="0"/>
          </a:p>
        </p:txBody>
      </p:sp>
      <p:sp>
        <p:nvSpPr>
          <p:cNvPr id="6" name="スライド番号プレースホルダー 4">
            <a:extLst>
              <a:ext uri="{FF2B5EF4-FFF2-40B4-BE49-F238E27FC236}">
                <a16:creationId xmlns:a16="http://schemas.microsoft.com/office/drawing/2014/main" id="{B6036864-45EF-DDE6-44A5-EC864AB63B3C}"/>
              </a:ext>
            </a:extLst>
          </p:cNvPr>
          <p:cNvSpPr txBox="1">
            <a:spLocks/>
          </p:cNvSpPr>
          <p:nvPr userDrawn="1"/>
        </p:nvSpPr>
        <p:spPr>
          <a:xfrm>
            <a:off x="6804248" y="6492875"/>
            <a:ext cx="2057400" cy="365125"/>
          </a:xfrm>
          <a:prstGeom prst="rect">
            <a:avLst/>
          </a:prstGeom>
        </p:spPr>
        <p:txBody>
          <a:bodyPr/>
          <a:lstStyle>
            <a:defPPr>
              <a:defRPr lang="ja-JP"/>
            </a:defPPr>
            <a:lvl1pPr algn="r" rtl="0" eaLnBrk="0" fontAlgn="base" hangingPunct="0">
              <a:spcBef>
                <a:spcPct val="0"/>
              </a:spcBef>
              <a:spcAft>
                <a:spcPct val="0"/>
              </a:spcAft>
              <a:defRPr kumimoji="1" sz="1400" kern="1200">
                <a:solidFill>
                  <a:schemeClr val="bg1">
                    <a:lumMod val="65000"/>
                  </a:schemeClr>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fld id="{D9DAD9DD-922B-4C0A-A227-47821DA9917A}" type="slidenum">
              <a:rPr lang="ja-JP" altLang="en-US" smtClean="0"/>
              <a:pPr/>
              <a:t>‹#›</a:t>
            </a:fld>
            <a:endParaRPr lang="ja-JP" altLang="en-US" dirty="0"/>
          </a:p>
        </p:txBody>
      </p:sp>
    </p:spTree>
    <p:extLst>
      <p:ext uri="{BB962C8B-B14F-4D97-AF65-F5344CB8AC3E}">
        <p14:creationId xmlns:p14="http://schemas.microsoft.com/office/powerpoint/2010/main" val="13587974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フッター プレースホルダー 3">
            <a:extLst>
              <a:ext uri="{FF2B5EF4-FFF2-40B4-BE49-F238E27FC236}">
                <a16:creationId xmlns:a16="http://schemas.microsoft.com/office/drawing/2014/main" id="{983F291F-04FD-45EB-8CC6-5F114AFB70AF}"/>
              </a:ext>
            </a:extLst>
          </p:cNvPr>
          <p:cNvSpPr>
            <a:spLocks noGrp="1"/>
          </p:cNvSpPr>
          <p:nvPr>
            <p:ph type="ftr" sz="quarter" idx="3"/>
          </p:nvPr>
        </p:nvSpPr>
        <p:spPr>
          <a:xfrm>
            <a:off x="0" y="6459691"/>
            <a:ext cx="9144000" cy="365125"/>
          </a:xfrm>
          <a:prstGeom prst="rect">
            <a:avLst/>
          </a:prstGeom>
        </p:spPr>
        <p:txBody>
          <a:bodyPr>
            <a:normAutofit/>
          </a:bodyPr>
          <a:lstStyle>
            <a:lvl1pPr algn="ctr">
              <a:defRPr sz="1400">
                <a:solidFill>
                  <a:schemeClr val="bg1">
                    <a:lumMod val="75000"/>
                  </a:schemeClr>
                </a:solidFill>
              </a:defRPr>
            </a:lvl1pPr>
          </a:lstStyle>
          <a:p>
            <a:pPr algn="ctr"/>
            <a:endParaRPr lang="ja-JP"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7" r:id="rId4"/>
    <p:sldLayoutId id="2147483656" r:id="rId5"/>
  </p:sldLayoutIdLst>
  <p:hf sldNum="0"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roadmap.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4.jpe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svg"/><Relationship Id="rId7" Type="http://schemas.openxmlformats.org/officeDocument/2006/relationships/image" Target="../media/image33.jp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jpg"/><Relationship Id="rId11" Type="http://schemas.openxmlformats.org/officeDocument/2006/relationships/image" Target="../media/image37.jpeg"/><Relationship Id="rId5" Type="http://schemas.openxmlformats.org/officeDocument/2006/relationships/image" Target="../media/image31.jpg"/><Relationship Id="rId10" Type="http://schemas.openxmlformats.org/officeDocument/2006/relationships/image" Target="../media/image36.jpg"/><Relationship Id="rId4" Type="http://schemas.openxmlformats.org/officeDocument/2006/relationships/image" Target="../media/image30.jpeg"/><Relationship Id="rId9"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5" Type="http://schemas.openxmlformats.org/officeDocument/2006/relationships/image" Target="../media/image570.png"/><Relationship Id="rId4" Type="http://schemas.openxmlformats.org/officeDocument/2006/relationships/image" Target="../media/image5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79.jpeg"/><Relationship Id="rId4" Type="http://schemas.openxmlformats.org/officeDocument/2006/relationships/image" Target="../media/image78.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79.jpeg"/><Relationship Id="rId4" Type="http://schemas.openxmlformats.org/officeDocument/2006/relationships/image" Target="../media/image77.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image" Target="../media/image81.jpg"/><Relationship Id="rId1" Type="http://schemas.openxmlformats.org/officeDocument/2006/relationships/slideLayout" Target="../slideLayouts/slideLayout3.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88.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ja.wikipedia.org/wiki/%E3%82%A4%E3%83%B3%E3%83%80%E3%82%B9%E3%83%88%E3%83%AA%E3%83%BC4.0" TargetMode="External"/><Relationship Id="rId7" Type="http://schemas.openxmlformats.org/officeDocument/2006/relationships/hyperlink" Target="https://ja.wikipedia.org/wiki/M2M" TargetMode="Externa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hyperlink" Target="https://ja.wikipedia.org/wiki/IoT" TargetMode="External"/><Relationship Id="rId5" Type="http://schemas.openxmlformats.org/officeDocument/2006/relationships/hyperlink" Target="https://ja.wikipedia.org/wiki/%E3%82%A4%E3%83%B3%E3%82%BF%E3%83%BC%E3%83%8D%E3%83%83%E3%83%88" TargetMode="External"/><Relationship Id="rId4" Type="http://schemas.openxmlformats.org/officeDocument/2006/relationships/hyperlink" Target="https://ja.wikipedia.org/wiki/%E3%82%BB%E3%83%B3%E3%82%B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0" descr="itcalog_2">
            <a:extLst>
              <a:ext uri="{FF2B5EF4-FFF2-40B4-BE49-F238E27FC236}">
                <a16:creationId xmlns:a16="http://schemas.microsoft.com/office/drawing/2014/main" id="{877BA652-9D3C-4236-BB87-797B4E2A4C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35888" y="58738"/>
            <a:ext cx="1290637"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1">
            <a:extLst>
              <a:ext uri="{FF2B5EF4-FFF2-40B4-BE49-F238E27FC236}">
                <a16:creationId xmlns:a16="http://schemas.microsoft.com/office/drawing/2014/main" id="{9E363D39-54D3-480E-82A1-84C89A48EBFE}"/>
              </a:ext>
            </a:extLst>
          </p:cNvPr>
          <p:cNvSpPr>
            <a:spLocks noChangeArrowheads="1"/>
          </p:cNvSpPr>
          <p:nvPr/>
        </p:nvSpPr>
        <p:spPr bwMode="auto">
          <a:xfrm>
            <a:off x="1143000" y="5732463"/>
            <a:ext cx="6858000" cy="677862"/>
          </a:xfrm>
          <a:prstGeom prst="rect">
            <a:avLst/>
          </a:prstGeom>
          <a:noFill/>
          <a:ln w="9525">
            <a:noFill/>
            <a:miter lim="800000"/>
            <a:headEnd/>
            <a:tailEnd/>
          </a:ln>
          <a:effectLst/>
        </p:spPr>
        <p:txBody>
          <a:bodyPr>
            <a:spAutoFit/>
          </a:bodyPr>
          <a:lstStyle>
            <a:defPPr>
              <a:defRPr lang="ja-JP"/>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ＭＳ Ｐゴシック" panose="020B0600070205080204"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ＭＳ Ｐゴシック" panose="020B0600070205080204" pitchFamily="50" charset="-128"/>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ＭＳ Ｐゴシック" panose="020B0600070205080204" pitchFamily="50" charset="-128"/>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ＭＳ Ｐゴシック" panose="020B0600070205080204" pitchFamily="50" charset="-128"/>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ＭＳ Ｐゴシック" panose="020B0600070205080204" pitchFamily="50" charset="-128"/>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ＭＳ Ｐゴシック" panose="020B0600070205080204" pitchFamily="50" charset="-128"/>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ＭＳ Ｐゴシック" panose="020B0600070205080204" pitchFamily="50" charset="-128"/>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ＭＳ Ｐゴシック" panose="020B0600070205080204" pitchFamily="50" charset="-128"/>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ＭＳ Ｐゴシック" panose="020B0600070205080204" pitchFamily="50" charset="-128"/>
                <a:cs typeface="+mn-cs"/>
              </a:defRPr>
            </a:lvl9pPr>
          </a:lstStyle>
          <a:p>
            <a:pPr algn="ctr" eaLnBrk="1" hangingPunct="1">
              <a:defRPr/>
            </a:pPr>
            <a:r>
              <a:rPr lang="ja-JP" altLang="en-US" sz="1400" b="1" dirty="0">
                <a:latin typeface="+mn-ea"/>
                <a:ea typeface="+mn-ea"/>
              </a:rPr>
              <a:t>企画・編集</a:t>
            </a:r>
            <a:endParaRPr lang="en-US" altLang="ja-JP" sz="1400" b="1" dirty="0">
              <a:latin typeface="+mn-ea"/>
              <a:ea typeface="+mn-ea"/>
            </a:endParaRPr>
          </a:p>
          <a:p>
            <a:pPr algn="ctr" eaLnBrk="1" hangingPunct="1">
              <a:defRPr/>
            </a:pPr>
            <a:r>
              <a:rPr lang="ja-JP" altLang="en-US" sz="1400" b="1" dirty="0">
                <a:latin typeface="+mn-ea"/>
                <a:ea typeface="+mn-ea"/>
              </a:rPr>
              <a:t>特定非営利活動法人</a:t>
            </a:r>
            <a:r>
              <a:rPr lang="ja-JP" altLang="en-US" b="1" dirty="0">
                <a:latin typeface="+mn-ea"/>
                <a:ea typeface="+mn-ea"/>
              </a:rPr>
              <a:t> </a:t>
            </a:r>
            <a:r>
              <a:rPr lang="ja-JP" altLang="en-US" sz="2000" b="1" dirty="0">
                <a:latin typeface="+mn-ea"/>
                <a:ea typeface="+mn-ea"/>
              </a:rPr>
              <a:t>ＩＴコーディネータ協会</a:t>
            </a:r>
            <a:endParaRPr lang="ja-JP" altLang="en-US" dirty="0">
              <a:latin typeface="+mn-ea"/>
              <a:ea typeface="+mn-ea"/>
            </a:endParaRPr>
          </a:p>
        </p:txBody>
      </p:sp>
      <p:sp>
        <p:nvSpPr>
          <p:cNvPr id="3076" name="Rectangle 14">
            <a:extLst>
              <a:ext uri="{FF2B5EF4-FFF2-40B4-BE49-F238E27FC236}">
                <a16:creationId xmlns:a16="http://schemas.microsoft.com/office/drawing/2014/main" id="{F1BDF426-5FA4-4703-8F87-EA57C7F7D0DF}"/>
              </a:ext>
            </a:extLst>
          </p:cNvPr>
          <p:cNvSpPr>
            <a:spLocks noChangeArrowheads="1"/>
          </p:cNvSpPr>
          <p:nvPr/>
        </p:nvSpPr>
        <p:spPr bwMode="auto">
          <a:xfrm>
            <a:off x="611560" y="2436813"/>
            <a:ext cx="79928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en-US" altLang="ja-JP" b="1" dirty="0">
                <a:latin typeface="Meiryo UI" panose="020B0604030504040204" pitchFamily="50" charset="-128"/>
                <a:ea typeface="Meiryo UI" panose="020B0604030504040204" pitchFamily="50" charset="-128"/>
              </a:rPr>
              <a:t>ITC</a:t>
            </a:r>
            <a:r>
              <a:rPr lang="ja-JP" altLang="en-US" b="1" dirty="0">
                <a:latin typeface="Meiryo UI" panose="020B0604030504040204" pitchFamily="50" charset="-128"/>
                <a:ea typeface="Meiryo UI" panose="020B0604030504040204" pitchFamily="50" charset="-128"/>
              </a:rPr>
              <a:t>のための使ってわかる「</a:t>
            </a:r>
            <a:r>
              <a:rPr lang="en-US" altLang="ja-JP" b="1" dirty="0">
                <a:latin typeface="Meiryo UI" panose="020B0604030504040204" pitchFamily="50" charset="-128"/>
                <a:ea typeface="Meiryo UI" panose="020B0604030504040204" pitchFamily="50" charset="-128"/>
              </a:rPr>
              <a:t>IoT</a:t>
            </a:r>
            <a:r>
              <a:rPr lang="ja-JP" altLang="en-US" b="1" dirty="0">
                <a:latin typeface="Meiryo UI" panose="020B0604030504040204" pitchFamily="50" charset="-128"/>
                <a:ea typeface="Meiryo UI" panose="020B0604030504040204" pitchFamily="50" charset="-128"/>
              </a:rPr>
              <a:t>」実践講座</a:t>
            </a:r>
            <a:endParaRPr lang="en-US" altLang="ja-JP" b="1" dirty="0">
              <a:latin typeface="Meiryo UI" panose="020B0604030504040204" pitchFamily="50" charset="-128"/>
              <a:ea typeface="Meiryo UI" panose="020B0604030504040204" pitchFamily="50" charset="-128"/>
            </a:endParaRPr>
          </a:p>
        </p:txBody>
      </p:sp>
      <p:sp>
        <p:nvSpPr>
          <p:cNvPr id="3077" name="Text Box 8">
            <a:extLst>
              <a:ext uri="{FF2B5EF4-FFF2-40B4-BE49-F238E27FC236}">
                <a16:creationId xmlns:a16="http://schemas.microsoft.com/office/drawing/2014/main" id="{41060673-2005-41D7-9944-E289C5AF9CA1}"/>
              </a:ext>
            </a:extLst>
          </p:cNvPr>
          <p:cNvSpPr txBox="1">
            <a:spLocks noChangeArrowheads="1"/>
          </p:cNvSpPr>
          <p:nvPr/>
        </p:nvSpPr>
        <p:spPr bwMode="auto">
          <a:xfrm>
            <a:off x="107950" y="157163"/>
            <a:ext cx="3286125" cy="40005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FontTx/>
              <a:buNone/>
            </a:pPr>
            <a:r>
              <a:rPr lang="ja-JP" altLang="en-US" sz="2000" b="1" dirty="0">
                <a:latin typeface="Times New Roman" panose="02020603050405020304" pitchFamily="18" charset="0"/>
              </a:rPr>
              <a:t>ＩＴＣＡフォローアップ研修</a:t>
            </a:r>
            <a:endParaRPr lang="ja-JP" altLang="en-US" sz="2000" b="1" dirty="0">
              <a:latin typeface="ＭＳ Ｐゴシック" panose="020B0600070205080204" pitchFamily="50" charset="-128"/>
            </a:endParaRPr>
          </a:p>
        </p:txBody>
      </p:sp>
      <p:sp>
        <p:nvSpPr>
          <p:cNvPr id="6" name="Rectangle 14">
            <a:extLst>
              <a:ext uri="{FF2B5EF4-FFF2-40B4-BE49-F238E27FC236}">
                <a16:creationId xmlns:a16="http://schemas.microsoft.com/office/drawing/2014/main" id="{C9BBE76D-9EB7-409C-9817-FC34369C5969}"/>
              </a:ext>
            </a:extLst>
          </p:cNvPr>
          <p:cNvSpPr>
            <a:spLocks noChangeArrowheads="1"/>
          </p:cNvSpPr>
          <p:nvPr/>
        </p:nvSpPr>
        <p:spPr bwMode="auto">
          <a:xfrm>
            <a:off x="287524" y="3244334"/>
            <a:ext cx="86409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en-US" altLang="ja-JP" sz="1800" b="1" dirty="0" err="1">
                <a:latin typeface="Meiryo UI" panose="020B0604030504040204" pitchFamily="50" charset="-128"/>
                <a:ea typeface="Meiryo UI" panose="020B0604030504040204" pitchFamily="50" charset="-128"/>
              </a:rPr>
              <a:t>RaspberryPiPico</a:t>
            </a:r>
            <a:r>
              <a:rPr lang="ja-JP" altLang="en-US" sz="1800" dirty="0">
                <a:latin typeface="Meiryo UI" panose="020B0604030504040204" pitchFamily="50" charset="-128"/>
                <a:ea typeface="Meiryo UI" panose="020B0604030504040204" pitchFamily="50" charset="-128"/>
              </a:rPr>
              <a:t>を使って、</a:t>
            </a:r>
            <a:r>
              <a:rPr lang="en-US" altLang="ja-JP" sz="1800" dirty="0">
                <a:latin typeface="Meiryo UI" panose="020B0604030504040204" pitchFamily="50" charset="-128"/>
                <a:ea typeface="Meiryo UI" panose="020B0604030504040204" pitchFamily="50" charset="-128"/>
              </a:rPr>
              <a:t>Python</a:t>
            </a:r>
            <a:r>
              <a:rPr lang="ja-JP" altLang="en-US" sz="1800" dirty="0">
                <a:latin typeface="Meiryo UI" panose="020B0604030504040204" pitchFamily="50" charset="-128"/>
                <a:ea typeface="Meiryo UI" panose="020B0604030504040204" pitchFamily="50" charset="-128"/>
              </a:rPr>
              <a:t>・センサ技術の入門</a:t>
            </a:r>
            <a:endParaRPr lang="en-US" altLang="ja-JP" sz="1800" dirty="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1800" dirty="0">
                <a:latin typeface="Meiryo UI" panose="020B0604030504040204" pitchFamily="50" charset="-128"/>
                <a:ea typeface="Meiryo UI" panose="020B0604030504040204" pitchFamily="50" charset="-128"/>
              </a:rPr>
              <a:t>プログラム未経験者でも安心、</a:t>
            </a:r>
            <a:r>
              <a:rPr lang="en-US" altLang="ja-JP" sz="1800" b="1" dirty="0">
                <a:latin typeface="Meiryo UI" panose="020B0604030504040204" pitchFamily="50" charset="-128"/>
                <a:ea typeface="Meiryo UI" panose="020B0604030504040204" pitchFamily="50" charset="-128"/>
              </a:rPr>
              <a:t>ChatGPT</a:t>
            </a:r>
            <a:r>
              <a:rPr lang="ja-JP" altLang="en-US" sz="1800" dirty="0">
                <a:latin typeface="Meiryo UI" panose="020B0604030504040204" pitchFamily="50" charset="-128"/>
                <a:ea typeface="Meiryo UI" panose="020B0604030504040204" pitchFamily="50" charset="-128"/>
              </a:rPr>
              <a:t>を使って</a:t>
            </a:r>
            <a:r>
              <a:rPr lang="en-US" altLang="ja-JP" sz="1800" dirty="0" err="1">
                <a:latin typeface="Meiryo UI" panose="020B0604030504040204" pitchFamily="50" charset="-128"/>
                <a:ea typeface="Meiryo UI" panose="020B0604030504040204" pitchFamily="50" charset="-128"/>
              </a:rPr>
              <a:t>pyhton</a:t>
            </a:r>
            <a:r>
              <a:rPr lang="ja-JP" altLang="en-US" sz="1800" dirty="0">
                <a:latin typeface="Meiryo UI" panose="020B0604030504040204" pitchFamily="50" charset="-128"/>
                <a:ea typeface="Meiryo UI" panose="020B0604030504040204" pitchFamily="50" charset="-128"/>
              </a:rPr>
              <a:t>コード作成</a:t>
            </a:r>
            <a:endParaRPr lang="en-US" altLang="ja-JP" sz="1800" dirty="0">
              <a:latin typeface="Meiryo UI" panose="020B0604030504040204" pitchFamily="50" charset="-128"/>
              <a:ea typeface="Meiryo UI" panose="020B0604030504040204"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C2BB740E-9403-4ACB-B99C-A4C8CCE87A3B}"/>
              </a:ext>
            </a:extLst>
          </p:cNvPr>
          <p:cNvSpPr txBox="1">
            <a:spLocks noChangeArrowheads="1"/>
          </p:cNvSpPr>
          <p:nvPr/>
        </p:nvSpPr>
        <p:spPr bwMode="auto">
          <a:xfrm>
            <a:off x="467544" y="709712"/>
            <a:ext cx="554461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kern="0" dirty="0">
                <a:solidFill>
                  <a:srgbClr val="002060"/>
                </a:solidFill>
                <a:latin typeface="Meiryo UI" panose="020B0604030504040204" pitchFamily="50" charset="-128"/>
                <a:ea typeface="Meiryo UI" panose="020B0604030504040204" pitchFamily="50" charset="-128"/>
              </a:rPr>
              <a:t>3.2 </a:t>
            </a:r>
            <a:r>
              <a:rPr lang="ja-JP" altLang="en-US" sz="1600" kern="0" dirty="0">
                <a:solidFill>
                  <a:srgbClr val="002060"/>
                </a:solidFill>
                <a:latin typeface="Meiryo UI" panose="020B0604030504040204" pitchFamily="50" charset="-128"/>
                <a:ea typeface="Meiryo UI" panose="020B0604030504040204" pitchFamily="50" charset="-128"/>
              </a:rPr>
              <a:t>スマートファクトリーの見え方　現場視点と経営視点</a:t>
            </a:r>
          </a:p>
        </p:txBody>
      </p:sp>
      <p:sp>
        <p:nvSpPr>
          <p:cNvPr id="7" name="テキスト ボックス 6">
            <a:extLst>
              <a:ext uri="{FF2B5EF4-FFF2-40B4-BE49-F238E27FC236}">
                <a16:creationId xmlns:a16="http://schemas.microsoft.com/office/drawing/2014/main" id="{95EB9C7C-8741-48CF-BB4D-1CE3EFA33A9F}"/>
              </a:ext>
            </a:extLst>
          </p:cNvPr>
          <p:cNvSpPr txBox="1"/>
          <p:nvPr/>
        </p:nvSpPr>
        <p:spPr bwMode="auto">
          <a:xfrm>
            <a:off x="611560" y="1412776"/>
            <a:ext cx="81369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スマートファクトリーは対象とする範囲が非常に広く、今までの製造部門や枠組みで考えると、複数の部門にまたがることが多い</a:t>
            </a:r>
          </a:p>
        </p:txBody>
      </p:sp>
      <p:sp>
        <p:nvSpPr>
          <p:cNvPr id="8" name="テキスト ボックス 7">
            <a:extLst>
              <a:ext uri="{FF2B5EF4-FFF2-40B4-BE49-F238E27FC236}">
                <a16:creationId xmlns:a16="http://schemas.microsoft.com/office/drawing/2014/main" id="{D3B66EB1-029C-415B-9E1B-DCD3C49EFBEC}"/>
              </a:ext>
            </a:extLst>
          </p:cNvPr>
          <p:cNvSpPr txBox="1"/>
          <p:nvPr/>
        </p:nvSpPr>
        <p:spPr bwMode="auto">
          <a:xfrm>
            <a:off x="475089" y="2206903"/>
            <a:ext cx="52565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chemeClr val="accent6"/>
                </a:solidFill>
                <a:latin typeface="Meiryo UI" panose="020B0604030504040204" pitchFamily="50" charset="-128"/>
                <a:ea typeface="Meiryo UI" panose="020B0604030504040204" pitchFamily="50" charset="-128"/>
              </a:rPr>
              <a:t>それぞれの部門や立場から見た「スマートファクトリー」</a:t>
            </a:r>
          </a:p>
        </p:txBody>
      </p:sp>
      <p:sp>
        <p:nvSpPr>
          <p:cNvPr id="9" name="テキスト ボックス 8">
            <a:extLst>
              <a:ext uri="{FF2B5EF4-FFF2-40B4-BE49-F238E27FC236}">
                <a16:creationId xmlns:a16="http://schemas.microsoft.com/office/drawing/2014/main" id="{D84FDFE7-59C3-4365-AC4A-C8AEDE2DB677}"/>
              </a:ext>
            </a:extLst>
          </p:cNvPr>
          <p:cNvSpPr txBox="1"/>
          <p:nvPr/>
        </p:nvSpPr>
        <p:spPr bwMode="auto">
          <a:xfrm>
            <a:off x="611561" y="2592634"/>
            <a:ext cx="73448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スマートファクトリー化の流れも、大きく捉えると</a:t>
            </a:r>
            <a:r>
              <a:rPr lang="en-US" altLang="ja-JP" sz="1600" b="1" dirty="0">
                <a:solidFill>
                  <a:srgbClr val="FF0000"/>
                </a:solidFill>
                <a:latin typeface="Meiryo UI" panose="020B0604030504040204" pitchFamily="50" charset="-128"/>
                <a:ea typeface="Meiryo UI" panose="020B0604030504040204" pitchFamily="50" charset="-128"/>
              </a:rPr>
              <a:t>DX</a:t>
            </a:r>
            <a:r>
              <a:rPr lang="ja-JP" altLang="en-US" sz="1600" dirty="0">
                <a:latin typeface="Meiryo UI" panose="020B0604030504040204" pitchFamily="50" charset="-128"/>
                <a:ea typeface="Meiryo UI" panose="020B0604030504040204" pitchFamily="50" charset="-128"/>
              </a:rPr>
              <a:t>の一翼を担う取り組みのひとつ</a:t>
            </a:r>
          </a:p>
        </p:txBody>
      </p:sp>
      <p:sp>
        <p:nvSpPr>
          <p:cNvPr id="10" name="テキスト ボックス 9">
            <a:extLst>
              <a:ext uri="{FF2B5EF4-FFF2-40B4-BE49-F238E27FC236}">
                <a16:creationId xmlns:a16="http://schemas.microsoft.com/office/drawing/2014/main" id="{02F0455C-917F-45A3-B64A-936C216B435C}"/>
              </a:ext>
            </a:extLst>
          </p:cNvPr>
          <p:cNvSpPr txBox="1"/>
          <p:nvPr/>
        </p:nvSpPr>
        <p:spPr bwMode="auto">
          <a:xfrm>
            <a:off x="611561" y="2978365"/>
            <a:ext cx="73448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最終的には企業活動として全ての活動がデジタル化されて、データやシステムが</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全て連動するようになるのが　「</a:t>
            </a:r>
            <a:r>
              <a:rPr lang="ja-JP" altLang="en-US" sz="1600" b="1" dirty="0">
                <a:latin typeface="Meiryo UI" panose="020B0604030504040204" pitchFamily="50" charset="-128"/>
                <a:ea typeface="Meiryo UI" panose="020B0604030504040204" pitchFamily="50" charset="-128"/>
              </a:rPr>
              <a:t>ありたい姿（ビジョン）</a:t>
            </a:r>
            <a:r>
              <a:rPr lang="ja-JP" altLang="en-US" sz="1600" dirty="0">
                <a:latin typeface="Meiryo UI" panose="020B0604030504040204" pitchFamily="50" charset="-128"/>
                <a:ea typeface="Meiryo UI" panose="020B0604030504040204" pitchFamily="50" charset="-128"/>
              </a:rPr>
              <a:t>」</a:t>
            </a:r>
          </a:p>
        </p:txBody>
      </p:sp>
      <p:sp>
        <p:nvSpPr>
          <p:cNvPr id="11" name="矢印: 右 10">
            <a:extLst>
              <a:ext uri="{FF2B5EF4-FFF2-40B4-BE49-F238E27FC236}">
                <a16:creationId xmlns:a16="http://schemas.microsoft.com/office/drawing/2014/main" id="{FB851CC6-EE41-4EB8-8DA0-294B923B521F}"/>
              </a:ext>
            </a:extLst>
          </p:cNvPr>
          <p:cNvSpPr/>
          <p:nvPr/>
        </p:nvSpPr>
        <p:spPr>
          <a:xfrm>
            <a:off x="755576" y="3789040"/>
            <a:ext cx="288032" cy="144016"/>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05BF4B9-50E3-49D6-B61E-AC07117E6FAB}"/>
              </a:ext>
            </a:extLst>
          </p:cNvPr>
          <p:cNvSpPr txBox="1"/>
          <p:nvPr/>
        </p:nvSpPr>
        <p:spPr bwMode="auto">
          <a:xfrm>
            <a:off x="1187624" y="3717032"/>
            <a:ext cx="73448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ありたい姿</a:t>
            </a:r>
            <a:r>
              <a:rPr lang="ja-JP" altLang="en-US" sz="1600" dirty="0">
                <a:latin typeface="Meiryo UI" panose="020B0604030504040204" pitchFamily="50" charset="-128"/>
                <a:ea typeface="Meiryo UI" panose="020B0604030504040204" pitchFamily="50" charset="-128"/>
              </a:rPr>
              <a:t>（企業）に近づくために、現場・経営視点、複数の部門で描く</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スマートファクトリーを理解し、一致させながら進めてくことが重要</a:t>
            </a:r>
            <a:endParaRPr lang="en-US" altLang="ja-JP" sz="16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4B3F2A10-C84D-4DFB-BFA2-4AC2EABCE25D}"/>
              </a:ext>
            </a:extLst>
          </p:cNvPr>
          <p:cNvSpPr txBox="1"/>
          <p:nvPr/>
        </p:nvSpPr>
        <p:spPr bwMode="auto">
          <a:xfrm>
            <a:off x="611561" y="4312115"/>
            <a:ext cx="1728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chemeClr val="accent6"/>
                </a:solidFill>
                <a:latin typeface="Meiryo UI" panose="020B0604030504040204" pitchFamily="50" charset="-128"/>
                <a:ea typeface="Meiryo UI" panose="020B0604030504040204" pitchFamily="50" charset="-128"/>
              </a:rPr>
              <a:t>それぞれの視点</a:t>
            </a:r>
            <a:endParaRPr lang="en-US" altLang="ja-JP" sz="1600" b="1" dirty="0">
              <a:solidFill>
                <a:schemeClr val="accent6"/>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CBC5FE4E-4A0D-45D0-90D1-F764EA33D17D}"/>
              </a:ext>
            </a:extLst>
          </p:cNvPr>
          <p:cNvSpPr txBox="1"/>
          <p:nvPr/>
        </p:nvSpPr>
        <p:spPr bwMode="auto">
          <a:xfrm>
            <a:off x="917915" y="4663779"/>
            <a:ext cx="250195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製造現場の改善</a:t>
            </a:r>
            <a:endParaRPr lang="en-US" altLang="ja-JP" sz="1600" b="1"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・サプライチェーン</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・エンジニアリングチェーン</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・ビジネスと経営</a:t>
            </a:r>
            <a:endParaRPr lang="en-US" altLang="ja-JP" sz="1600"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7CDAB61D-06A1-4B9A-806B-2AAA72B339E3}"/>
              </a:ext>
            </a:extLst>
          </p:cNvPr>
          <p:cNvSpPr/>
          <p:nvPr/>
        </p:nvSpPr>
        <p:spPr>
          <a:xfrm rot="10800000">
            <a:off x="2849276" y="4797152"/>
            <a:ext cx="288032" cy="1440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endParaRPr>
          </a:p>
        </p:txBody>
      </p:sp>
      <p:sp>
        <p:nvSpPr>
          <p:cNvPr id="16" name="テキスト ボックス 15">
            <a:extLst>
              <a:ext uri="{FF2B5EF4-FFF2-40B4-BE49-F238E27FC236}">
                <a16:creationId xmlns:a16="http://schemas.microsoft.com/office/drawing/2014/main" id="{EE199801-C3A7-41ED-82D5-6A1851AA5485}"/>
              </a:ext>
            </a:extLst>
          </p:cNvPr>
          <p:cNvSpPr txBox="1"/>
          <p:nvPr/>
        </p:nvSpPr>
        <p:spPr bwMode="auto">
          <a:xfrm>
            <a:off x="3239852" y="4699883"/>
            <a:ext cx="6469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b="1" dirty="0">
                <a:solidFill>
                  <a:srgbClr val="FF0000"/>
                </a:solidFill>
                <a:latin typeface="Meiryo UI" panose="020B0604030504040204" pitchFamily="50" charset="-128"/>
                <a:ea typeface="Meiryo UI" panose="020B0604030504040204" pitchFamily="50" charset="-128"/>
              </a:rPr>
              <a:t>IoT</a:t>
            </a:r>
          </a:p>
        </p:txBody>
      </p:sp>
      <p:sp>
        <p:nvSpPr>
          <p:cNvPr id="17" name="テキスト ボックス 16">
            <a:extLst>
              <a:ext uri="{FF2B5EF4-FFF2-40B4-BE49-F238E27FC236}">
                <a16:creationId xmlns:a16="http://schemas.microsoft.com/office/drawing/2014/main" id="{D250E207-F286-4602-AE47-F9B3AC18C878}"/>
              </a:ext>
            </a:extLst>
          </p:cNvPr>
          <p:cNvSpPr txBox="1"/>
          <p:nvPr/>
        </p:nvSpPr>
        <p:spPr bwMode="auto">
          <a:xfrm>
            <a:off x="3886776" y="4677128"/>
            <a:ext cx="40696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1" dirty="0">
                <a:latin typeface="Meiryo UI" panose="020B0604030504040204" pitchFamily="50" charset="-128"/>
                <a:ea typeface="Meiryo UI" panose="020B0604030504040204" pitchFamily="50" charset="-128"/>
              </a:rPr>
              <a:t>デジタル化されていない部分・デジタル化されているがシステムなどと連携できていない部分を改善</a:t>
            </a:r>
            <a:endParaRPr lang="en-US" altLang="ja-JP" sz="1400" b="1" dirty="0">
              <a:latin typeface="Meiryo UI" panose="020B0604030504040204" pitchFamily="50" charset="-128"/>
              <a:ea typeface="Meiryo UI" panose="020B0604030504040204" pitchFamily="50" charset="-128"/>
            </a:endParaRPr>
          </a:p>
        </p:txBody>
      </p:sp>
      <p:sp>
        <p:nvSpPr>
          <p:cNvPr id="18" name="タイトル 1">
            <a:extLst>
              <a:ext uri="{FF2B5EF4-FFF2-40B4-BE49-F238E27FC236}">
                <a16:creationId xmlns:a16="http://schemas.microsoft.com/office/drawing/2014/main" id="{44A33D41-F660-4320-ABF7-CD11C79C0957}"/>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3 </a:t>
            </a:r>
            <a:r>
              <a:rPr lang="ja-JP" altLang="en-US" sz="2000" kern="0" dirty="0">
                <a:latin typeface="Meiryo UI" panose="020B0604030504040204" pitchFamily="50" charset="-128"/>
                <a:ea typeface="Meiryo UI" panose="020B0604030504040204" pitchFamily="50" charset="-128"/>
              </a:rPr>
              <a:t>　スマートファクトリー</a:t>
            </a:r>
            <a:endParaRPr lang="en-US" altLang="ja-JP" sz="2000" kern="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15643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AB6A5EA3-990B-4A99-B53F-B427E6E4F36D}"/>
              </a:ext>
            </a:extLst>
          </p:cNvPr>
          <p:cNvSpPr txBox="1">
            <a:spLocks noChangeArrowheads="1"/>
          </p:cNvSpPr>
          <p:nvPr/>
        </p:nvSpPr>
        <p:spPr bwMode="auto">
          <a:xfrm>
            <a:off x="467544" y="709712"/>
            <a:ext cx="554461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kern="0" dirty="0">
                <a:solidFill>
                  <a:srgbClr val="002060"/>
                </a:solidFill>
                <a:latin typeface="Meiryo UI" panose="020B0604030504040204" pitchFamily="50" charset="-128"/>
                <a:ea typeface="Meiryo UI" panose="020B0604030504040204" pitchFamily="50" charset="-128"/>
              </a:rPr>
              <a:t>3.2 </a:t>
            </a:r>
            <a:r>
              <a:rPr lang="ja-JP" altLang="en-US" sz="1600" kern="0" dirty="0">
                <a:solidFill>
                  <a:srgbClr val="002060"/>
                </a:solidFill>
                <a:latin typeface="Meiryo UI" panose="020B0604030504040204" pitchFamily="50" charset="-128"/>
                <a:ea typeface="Meiryo UI" panose="020B0604030504040204" pitchFamily="50" charset="-128"/>
              </a:rPr>
              <a:t>スマートファクトリーの見え方　現場視点と経営視点</a:t>
            </a:r>
          </a:p>
        </p:txBody>
      </p:sp>
      <p:sp>
        <p:nvSpPr>
          <p:cNvPr id="6" name="テキスト ボックス 5">
            <a:extLst>
              <a:ext uri="{FF2B5EF4-FFF2-40B4-BE49-F238E27FC236}">
                <a16:creationId xmlns:a16="http://schemas.microsoft.com/office/drawing/2014/main" id="{A695BF04-0859-4733-8730-12D895EA8460}"/>
              </a:ext>
            </a:extLst>
          </p:cNvPr>
          <p:cNvSpPr txBox="1"/>
          <p:nvPr/>
        </p:nvSpPr>
        <p:spPr bwMode="auto">
          <a:xfrm>
            <a:off x="611560" y="1628800"/>
            <a:ext cx="13681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現場視点</a:t>
            </a:r>
          </a:p>
        </p:txBody>
      </p:sp>
      <p:sp>
        <p:nvSpPr>
          <p:cNvPr id="7" name="テキスト ボックス 6">
            <a:extLst>
              <a:ext uri="{FF2B5EF4-FFF2-40B4-BE49-F238E27FC236}">
                <a16:creationId xmlns:a16="http://schemas.microsoft.com/office/drawing/2014/main" id="{0B9703E9-4AA2-4FF9-8D17-9841E7BDD6E9}"/>
              </a:ext>
            </a:extLst>
          </p:cNvPr>
          <p:cNvSpPr txBox="1"/>
          <p:nvPr/>
        </p:nvSpPr>
        <p:spPr bwMode="auto">
          <a:xfrm>
            <a:off x="611560" y="2033936"/>
            <a:ext cx="13681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経営視点</a:t>
            </a:r>
          </a:p>
        </p:txBody>
      </p:sp>
      <p:sp>
        <p:nvSpPr>
          <p:cNvPr id="8" name="矢印: 右 7">
            <a:extLst>
              <a:ext uri="{FF2B5EF4-FFF2-40B4-BE49-F238E27FC236}">
                <a16:creationId xmlns:a16="http://schemas.microsoft.com/office/drawing/2014/main" id="{9518C70A-675E-4D1B-8314-AEEF27191AAB}"/>
              </a:ext>
            </a:extLst>
          </p:cNvPr>
          <p:cNvSpPr/>
          <p:nvPr/>
        </p:nvSpPr>
        <p:spPr>
          <a:xfrm>
            <a:off x="1691680" y="1732258"/>
            <a:ext cx="288032" cy="144016"/>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4BAF05D-6E13-4E22-8E29-4EF0598013AE}"/>
              </a:ext>
            </a:extLst>
          </p:cNvPr>
          <p:cNvSpPr txBox="1"/>
          <p:nvPr/>
        </p:nvSpPr>
        <p:spPr bwMode="auto">
          <a:xfrm>
            <a:off x="2123728" y="1639874"/>
            <a:ext cx="64087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設備・製造ラインの見える化・改善効果</a:t>
            </a:r>
            <a:endParaRPr lang="en-US" altLang="ja-JP" sz="1600" dirty="0">
              <a:latin typeface="Meiryo UI" panose="020B0604030504040204" pitchFamily="50" charset="-128"/>
              <a:ea typeface="Meiryo UI" panose="020B0604030504040204" pitchFamily="50" charset="-128"/>
            </a:endParaRPr>
          </a:p>
        </p:txBody>
      </p:sp>
      <p:sp>
        <p:nvSpPr>
          <p:cNvPr id="11" name="矢印: 右 10">
            <a:extLst>
              <a:ext uri="{FF2B5EF4-FFF2-40B4-BE49-F238E27FC236}">
                <a16:creationId xmlns:a16="http://schemas.microsoft.com/office/drawing/2014/main" id="{5A9D246C-F2DD-42F4-9AC3-E0AE820B8BB4}"/>
              </a:ext>
            </a:extLst>
          </p:cNvPr>
          <p:cNvSpPr/>
          <p:nvPr/>
        </p:nvSpPr>
        <p:spPr>
          <a:xfrm>
            <a:off x="1707934" y="2155857"/>
            <a:ext cx="288032" cy="144016"/>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057A8FA-D078-4E10-9D7D-BD35F598242D}"/>
              </a:ext>
            </a:extLst>
          </p:cNvPr>
          <p:cNvSpPr txBox="1"/>
          <p:nvPr/>
        </p:nvSpPr>
        <p:spPr bwMode="auto">
          <a:xfrm>
            <a:off x="2123728" y="2076324"/>
            <a:ext cx="64087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製造現場のデータを把握できるようになった後のデータ活用</a:t>
            </a:r>
            <a:endParaRPr lang="en-US" altLang="ja-JP" sz="16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1B409BDB-8FA4-4305-B14A-5002E9F66994}"/>
              </a:ext>
            </a:extLst>
          </p:cNvPr>
          <p:cNvSpPr txBox="1"/>
          <p:nvPr/>
        </p:nvSpPr>
        <p:spPr bwMode="auto">
          <a:xfrm>
            <a:off x="611560" y="1195382"/>
            <a:ext cx="39604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スマートファクトリー</a:t>
            </a:r>
            <a:r>
              <a:rPr lang="en-US" altLang="ja-JP" sz="1600" dirty="0">
                <a:latin typeface="Meiryo UI" panose="020B0604030504040204" pitchFamily="50" charset="-128"/>
                <a:ea typeface="Meiryo UI" panose="020B0604030504040204" pitchFamily="50" charset="-128"/>
              </a:rPr>
              <a:t>(IoT)</a:t>
            </a:r>
            <a:r>
              <a:rPr lang="ja-JP" altLang="en-US" sz="1600" dirty="0">
                <a:latin typeface="Meiryo UI" panose="020B0604030504040204" pitchFamily="50" charset="-128"/>
                <a:ea typeface="Meiryo UI" panose="020B0604030504040204" pitchFamily="50" charset="-128"/>
              </a:rPr>
              <a:t>化に関するギャップ</a:t>
            </a:r>
            <a:endParaRPr lang="en-US" altLang="ja-JP" sz="16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CDD32E90-0325-4061-B620-217D047B46D7}"/>
              </a:ext>
            </a:extLst>
          </p:cNvPr>
          <p:cNvSpPr txBox="1"/>
          <p:nvPr/>
        </p:nvSpPr>
        <p:spPr bwMode="auto">
          <a:xfrm>
            <a:off x="971599" y="2777730"/>
            <a:ext cx="79928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1" dirty="0">
                <a:latin typeface="Meiryo UI" panose="020B0604030504040204" pitchFamily="50" charset="-128"/>
                <a:ea typeface="Meiryo UI" panose="020B0604030504040204" pitchFamily="50" charset="-128"/>
              </a:rPr>
              <a:t>全体最適視点をイメージしながら、活動は各部門で具体的に進める必要がある</a:t>
            </a:r>
            <a:endParaRPr lang="en-US" altLang="ja-JP" b="1" dirty="0">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2CAE20EA-1E82-465D-92EA-095A5A8FCE27}"/>
              </a:ext>
            </a:extLst>
          </p:cNvPr>
          <p:cNvSpPr txBox="1"/>
          <p:nvPr/>
        </p:nvSpPr>
        <p:spPr bwMode="auto">
          <a:xfrm>
            <a:off x="3799202" y="6101990"/>
            <a:ext cx="5040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000" dirty="0">
                <a:solidFill>
                  <a:srgbClr val="0070C0"/>
                </a:solidFill>
              </a:rPr>
              <a:t>https://www.chubu.meti.go.jp/b21jisedai/report/smart_factory_roadmap/roadmap.pdf</a:t>
            </a:r>
            <a:endParaRPr lang="ja-JP" altLang="en-US" sz="1000" dirty="0">
              <a:solidFill>
                <a:srgbClr val="0070C0"/>
              </a:solidFill>
            </a:endParaRPr>
          </a:p>
        </p:txBody>
      </p:sp>
      <p:pic>
        <p:nvPicPr>
          <p:cNvPr id="34" name="図 33">
            <a:hlinkClick r:id="rId2" action="ppaction://hlinkfile"/>
            <a:extLst>
              <a:ext uri="{FF2B5EF4-FFF2-40B4-BE49-F238E27FC236}">
                <a16:creationId xmlns:a16="http://schemas.microsoft.com/office/drawing/2014/main" id="{E8E90A83-E338-4283-94A4-CFC981210C73}"/>
              </a:ext>
            </a:extLst>
          </p:cNvPr>
          <p:cNvPicPr>
            <a:picLocks noChangeAspect="1"/>
          </p:cNvPicPr>
          <p:nvPr/>
        </p:nvPicPr>
        <p:blipFill rotWithShape="1">
          <a:blip r:embed="rId3"/>
          <a:srcRect l="7237" t="12620" r="8263" b="3552"/>
          <a:stretch/>
        </p:blipFill>
        <p:spPr>
          <a:xfrm>
            <a:off x="5715936" y="4101921"/>
            <a:ext cx="2740837" cy="1890354"/>
          </a:xfrm>
          <a:prstGeom prst="rect">
            <a:avLst/>
          </a:prstGeom>
          <a:ln>
            <a:noFill/>
          </a:ln>
          <a:effectLst>
            <a:outerShdw blurRad="292100" dist="139700" dir="2700000" algn="tl" rotWithShape="0">
              <a:srgbClr val="333333">
                <a:alpha val="65000"/>
              </a:srgbClr>
            </a:outerShdw>
          </a:effectLst>
        </p:spPr>
      </p:pic>
      <p:sp>
        <p:nvSpPr>
          <p:cNvPr id="20" name="テキスト ボックス 19">
            <a:extLst>
              <a:ext uri="{FF2B5EF4-FFF2-40B4-BE49-F238E27FC236}">
                <a16:creationId xmlns:a16="http://schemas.microsoft.com/office/drawing/2014/main" id="{4B9C2507-6821-4F91-8732-7B0F24242274}"/>
              </a:ext>
            </a:extLst>
          </p:cNvPr>
          <p:cNvSpPr txBox="1"/>
          <p:nvPr/>
        </p:nvSpPr>
        <p:spPr bwMode="auto">
          <a:xfrm>
            <a:off x="889363" y="3341607"/>
            <a:ext cx="68509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latin typeface="Meiryo UI" panose="020B0604030504040204" pitchFamily="50" charset="-128"/>
                <a:ea typeface="Meiryo UI" panose="020B0604030504040204" pitchFamily="50" charset="-128"/>
              </a:rPr>
              <a:t>スマートファクトリーは、主に工場の</a:t>
            </a:r>
            <a:r>
              <a:rPr lang="en-US" altLang="ja-JP" sz="1400" dirty="0">
                <a:latin typeface="Meiryo UI" panose="020B0604030504040204" pitchFamily="50" charset="-128"/>
                <a:ea typeface="Meiryo UI" panose="020B0604030504040204" pitchFamily="50" charset="-128"/>
              </a:rPr>
              <a:t>IoT</a:t>
            </a:r>
            <a:r>
              <a:rPr lang="ja-JP" altLang="en-US" sz="1400" dirty="0">
                <a:latin typeface="Meiryo UI" panose="020B0604030504040204" pitchFamily="50" charset="-128"/>
                <a:ea typeface="Meiryo UI" panose="020B0604030504040204" pitchFamily="50" charset="-128"/>
              </a:rPr>
              <a:t>化について語られることが多いが、　　　　　　　　　　　　　　必ずしも工場だけに注視せず、設計・製造・物流など全体プロセスをデジタル化することが必要</a:t>
            </a:r>
            <a:endParaRPr lang="en-US" altLang="ja-JP" sz="14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CD8263FD-AA61-4AD4-8F06-499E69D7EBE8}"/>
              </a:ext>
            </a:extLst>
          </p:cNvPr>
          <p:cNvSpPr txBox="1"/>
          <p:nvPr/>
        </p:nvSpPr>
        <p:spPr bwMode="auto">
          <a:xfrm>
            <a:off x="800289" y="4460347"/>
            <a:ext cx="45277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工場の可視化 ⇒ スマートファクトリー化の第一歩</a:t>
            </a:r>
            <a:endParaRPr lang="en-US" altLang="ja-JP" sz="16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A4AC3753-24D9-420C-96B8-6AE72BDFC790}"/>
              </a:ext>
            </a:extLst>
          </p:cNvPr>
          <p:cNvSpPr txBox="1"/>
          <p:nvPr/>
        </p:nvSpPr>
        <p:spPr bwMode="auto">
          <a:xfrm>
            <a:off x="859756" y="5142752"/>
            <a:ext cx="33316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1" dirty="0">
                <a:latin typeface="Meiryo UI" panose="020B0604030504040204" pitchFamily="50" charset="-128"/>
                <a:ea typeface="Meiryo UI" panose="020B0604030504040204" pitchFamily="50" charset="-128"/>
              </a:rPr>
              <a:t>工場への「</a:t>
            </a:r>
            <a:r>
              <a:rPr lang="en-US" altLang="ja-JP" b="1" dirty="0">
                <a:solidFill>
                  <a:srgbClr val="FF0000"/>
                </a:solidFill>
                <a:latin typeface="Meiryo UI" panose="020B0604030504040204" pitchFamily="50" charset="-128"/>
                <a:ea typeface="Meiryo UI" panose="020B0604030504040204" pitchFamily="50" charset="-128"/>
              </a:rPr>
              <a:t>IoT</a:t>
            </a:r>
            <a:r>
              <a:rPr lang="ja-JP" altLang="en-US" b="1" dirty="0">
                <a:solidFill>
                  <a:srgbClr val="FF0000"/>
                </a:solidFill>
                <a:latin typeface="Meiryo UI" panose="020B0604030504040204" pitchFamily="50" charset="-128"/>
                <a:ea typeface="Meiryo UI" panose="020B0604030504040204" pitchFamily="50" charset="-128"/>
              </a:rPr>
              <a:t>の導入</a:t>
            </a:r>
            <a:r>
              <a:rPr lang="ja-JP" altLang="en-US" b="1" dirty="0">
                <a:latin typeface="Meiryo UI" panose="020B0604030504040204" pitchFamily="50" charset="-128"/>
                <a:ea typeface="Meiryo UI" panose="020B0604030504040204" pitchFamily="50" charset="-128"/>
              </a:rPr>
              <a:t>」</a:t>
            </a:r>
            <a:endParaRPr lang="en-US" altLang="ja-JP" b="1" dirty="0">
              <a:latin typeface="Meiryo UI" panose="020B0604030504040204" pitchFamily="50" charset="-128"/>
              <a:ea typeface="Meiryo UI" panose="020B0604030504040204" pitchFamily="50" charset="-128"/>
            </a:endParaRPr>
          </a:p>
        </p:txBody>
      </p:sp>
      <p:sp>
        <p:nvSpPr>
          <p:cNvPr id="17" name="タイトル 1">
            <a:extLst>
              <a:ext uri="{FF2B5EF4-FFF2-40B4-BE49-F238E27FC236}">
                <a16:creationId xmlns:a16="http://schemas.microsoft.com/office/drawing/2014/main" id="{DEAE729E-FDA1-4B08-98BC-5B3676EC7FAF}"/>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3 </a:t>
            </a:r>
            <a:r>
              <a:rPr lang="ja-JP" altLang="en-US" sz="2000" kern="0" dirty="0">
                <a:latin typeface="Meiryo UI" panose="020B0604030504040204" pitchFamily="50" charset="-128"/>
                <a:ea typeface="Meiryo UI" panose="020B0604030504040204" pitchFamily="50" charset="-128"/>
              </a:rPr>
              <a:t>　スマートファクトリー</a:t>
            </a:r>
            <a:endParaRPr lang="en-US" altLang="ja-JP" sz="2000" kern="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4875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DBB81F30-E75B-4182-AB70-F96F03747D51}"/>
              </a:ext>
            </a:extLst>
          </p:cNvPr>
          <p:cNvSpPr txBox="1"/>
          <p:nvPr/>
        </p:nvSpPr>
        <p:spPr bwMode="auto">
          <a:xfrm>
            <a:off x="1015467" y="2641651"/>
            <a:ext cx="341251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・稼働状況の把握</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・故障状況の把握</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・製造状況の把握</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・人や搬送機器の動きの把握</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・作業者の作業動態の把握</a:t>
            </a:r>
            <a:endParaRPr lang="en-US" altLang="ja-JP" sz="16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036BD80-6E66-4D1D-B9C6-6D1E55B6A6EA}"/>
              </a:ext>
            </a:extLst>
          </p:cNvPr>
          <p:cNvSpPr txBox="1"/>
          <p:nvPr/>
        </p:nvSpPr>
        <p:spPr bwMode="auto">
          <a:xfrm>
            <a:off x="899592" y="1636691"/>
            <a:ext cx="6303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chemeClr val="accent6"/>
                </a:solidFill>
                <a:latin typeface="Meiryo UI" panose="020B0604030504040204" pitchFamily="50" charset="-128"/>
                <a:ea typeface="Meiryo UI" panose="020B0604030504040204" pitchFamily="50" charset="-128"/>
              </a:rPr>
              <a:t>背景</a:t>
            </a:r>
            <a:endParaRPr lang="en-US" altLang="ja-JP" sz="1600" b="1" dirty="0">
              <a:solidFill>
                <a:schemeClr val="accent6"/>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5E0836FD-8018-4612-9DD3-2543CB1E9C84}"/>
              </a:ext>
            </a:extLst>
          </p:cNvPr>
          <p:cNvSpPr txBox="1"/>
          <p:nvPr/>
        </p:nvSpPr>
        <p:spPr bwMode="auto">
          <a:xfrm>
            <a:off x="755576" y="1278975"/>
            <a:ext cx="29523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工場の可視化 ⇒ 「</a:t>
            </a:r>
            <a:r>
              <a:rPr lang="en-US" altLang="ja-JP" sz="1600" b="1" dirty="0">
                <a:solidFill>
                  <a:srgbClr val="FF0000"/>
                </a:solidFill>
                <a:latin typeface="Meiryo UI" panose="020B0604030504040204" pitchFamily="50" charset="-128"/>
                <a:ea typeface="Meiryo UI" panose="020B0604030504040204" pitchFamily="50" charset="-128"/>
              </a:rPr>
              <a:t>IoT</a:t>
            </a:r>
            <a:r>
              <a:rPr lang="ja-JP" altLang="en-US" sz="1600" b="1" dirty="0">
                <a:solidFill>
                  <a:srgbClr val="FF0000"/>
                </a:solidFill>
                <a:latin typeface="Meiryo UI" panose="020B0604030504040204" pitchFamily="50" charset="-128"/>
                <a:ea typeface="Meiryo UI" panose="020B0604030504040204" pitchFamily="50" charset="-128"/>
              </a:rPr>
              <a:t>の導入</a:t>
            </a:r>
            <a:r>
              <a:rPr lang="ja-JP" altLang="en-US" sz="1600" b="1"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09D05774-C4D3-49F5-B3A3-D0FDBA62464E}"/>
              </a:ext>
            </a:extLst>
          </p:cNvPr>
          <p:cNvSpPr txBox="1"/>
          <p:nvPr/>
        </p:nvSpPr>
        <p:spPr bwMode="auto">
          <a:xfrm>
            <a:off x="989856" y="1913453"/>
            <a:ext cx="7398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200" dirty="0">
                <a:latin typeface="Meiryo UI" panose="020B0604030504040204" pitchFamily="50" charset="-128"/>
                <a:ea typeface="Meiryo UI" panose="020B0604030504040204" pitchFamily="50" charset="-128"/>
              </a:rPr>
              <a:t>安価なセンサー・ネットワーク周り、クラウドソリューションなどから比較的簡単に導入できるようになった</a:t>
            </a:r>
            <a:endParaRPr lang="en-US" altLang="ja-JP" sz="12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C44844-F053-4790-A553-0D409A93BF38}"/>
              </a:ext>
            </a:extLst>
          </p:cNvPr>
          <p:cNvSpPr txBox="1"/>
          <p:nvPr/>
        </p:nvSpPr>
        <p:spPr bwMode="auto">
          <a:xfrm>
            <a:off x="899591" y="2321680"/>
            <a:ext cx="15841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chemeClr val="accent6"/>
                </a:solidFill>
                <a:latin typeface="Meiryo UI" panose="020B0604030504040204" pitchFamily="50" charset="-128"/>
                <a:ea typeface="Meiryo UI" panose="020B0604030504040204" pitchFamily="50" charset="-128"/>
              </a:rPr>
              <a:t>期待できる効果</a:t>
            </a:r>
            <a:endParaRPr lang="en-US" altLang="ja-JP" sz="1600" b="1" dirty="0">
              <a:solidFill>
                <a:schemeClr val="accent6"/>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DEF4493B-4B92-424F-A5D9-B453D31996DA}"/>
              </a:ext>
            </a:extLst>
          </p:cNvPr>
          <p:cNvSpPr txBox="1"/>
          <p:nvPr/>
        </p:nvSpPr>
        <p:spPr bwMode="auto">
          <a:xfrm>
            <a:off x="4543860" y="3134092"/>
            <a:ext cx="3384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期待できる効果　⇒　</a:t>
            </a:r>
            <a:r>
              <a:rPr lang="ja-JP" altLang="en-US" sz="1600" b="1" dirty="0">
                <a:solidFill>
                  <a:srgbClr val="FF0000"/>
                </a:solidFill>
                <a:latin typeface="Meiryo UI" panose="020B0604030504040204" pitchFamily="50" charset="-128"/>
                <a:ea typeface="Meiryo UI" panose="020B0604030504040204" pitchFamily="50" charset="-128"/>
              </a:rPr>
              <a:t>生産性の向上</a:t>
            </a:r>
            <a:endParaRPr lang="en-US" altLang="ja-JP" sz="1600" b="1" dirty="0">
              <a:solidFill>
                <a:srgbClr val="FF0000"/>
              </a:solidFill>
              <a:latin typeface="Meiryo UI" panose="020B0604030504040204" pitchFamily="50" charset="-128"/>
              <a:ea typeface="Meiryo UI" panose="020B0604030504040204" pitchFamily="50" charset="-128"/>
            </a:endParaRPr>
          </a:p>
        </p:txBody>
      </p:sp>
      <p:sp>
        <p:nvSpPr>
          <p:cNvPr id="3" name="右中かっこ 2">
            <a:extLst>
              <a:ext uri="{FF2B5EF4-FFF2-40B4-BE49-F238E27FC236}">
                <a16:creationId xmlns:a16="http://schemas.microsoft.com/office/drawing/2014/main" id="{AAE60255-AC90-43CB-9320-4E2BF7A9251B}"/>
              </a:ext>
            </a:extLst>
          </p:cNvPr>
          <p:cNvSpPr/>
          <p:nvPr/>
        </p:nvSpPr>
        <p:spPr>
          <a:xfrm flipV="1">
            <a:off x="4067944" y="2712436"/>
            <a:ext cx="155447" cy="1181867"/>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C0EE378-A7E2-450C-9554-376531045B00}"/>
              </a:ext>
            </a:extLst>
          </p:cNvPr>
          <p:cNvSpPr txBox="1"/>
          <p:nvPr/>
        </p:nvSpPr>
        <p:spPr bwMode="auto">
          <a:xfrm>
            <a:off x="1015467" y="4277786"/>
            <a:ext cx="7398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200" b="1" dirty="0">
                <a:latin typeface="Meiryo UI" panose="020B0604030504040204" pitchFamily="50" charset="-128"/>
                <a:ea typeface="Meiryo UI" panose="020B0604030504040204" pitchFamily="50" charset="-128"/>
              </a:rPr>
              <a:t>ライン全体の生産性を知るために、それぞれの設備単位や人の作業単位での生産性を把握</a:t>
            </a:r>
            <a:endParaRPr lang="en-US" altLang="ja-JP" sz="1200" b="1" dirty="0">
              <a:latin typeface="Meiryo UI" panose="020B0604030504040204" pitchFamily="50" charset="-128"/>
              <a:ea typeface="Meiryo UI" panose="020B0604030504040204" pitchFamily="50" charset="-128"/>
            </a:endParaRPr>
          </a:p>
        </p:txBody>
      </p:sp>
      <p:sp>
        <p:nvSpPr>
          <p:cNvPr id="17" name="矢印: 右 16">
            <a:extLst>
              <a:ext uri="{FF2B5EF4-FFF2-40B4-BE49-F238E27FC236}">
                <a16:creationId xmlns:a16="http://schemas.microsoft.com/office/drawing/2014/main" id="{63B320CB-7749-45AB-B8DF-727EBFF246CC}"/>
              </a:ext>
            </a:extLst>
          </p:cNvPr>
          <p:cNvSpPr/>
          <p:nvPr/>
        </p:nvSpPr>
        <p:spPr>
          <a:xfrm>
            <a:off x="1675830" y="4770230"/>
            <a:ext cx="315166" cy="720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62CE940-C94D-45BE-9C23-874DD5F75313}"/>
              </a:ext>
            </a:extLst>
          </p:cNvPr>
          <p:cNvSpPr txBox="1"/>
          <p:nvPr/>
        </p:nvSpPr>
        <p:spPr bwMode="auto">
          <a:xfrm>
            <a:off x="2231741" y="4636957"/>
            <a:ext cx="29883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ライン全体の</a:t>
            </a:r>
            <a:r>
              <a:rPr lang="ja-JP" altLang="en-US" sz="1600" b="1" dirty="0">
                <a:solidFill>
                  <a:srgbClr val="FF0000"/>
                </a:solidFill>
                <a:latin typeface="Meiryo UI" panose="020B0604030504040204" pitchFamily="50" charset="-128"/>
                <a:ea typeface="Meiryo UI" panose="020B0604030504040204" pitchFamily="50" charset="-128"/>
              </a:rPr>
              <a:t>ボトルネック</a:t>
            </a:r>
            <a:r>
              <a:rPr lang="ja-JP" altLang="en-US" sz="1600" b="1" dirty="0">
                <a:latin typeface="Meiryo UI" panose="020B0604030504040204" pitchFamily="50" charset="-128"/>
                <a:ea typeface="Meiryo UI" panose="020B0604030504040204" pitchFamily="50" charset="-128"/>
              </a:rPr>
              <a:t>を知る</a:t>
            </a:r>
            <a:endParaRPr lang="en-US" altLang="ja-JP" sz="1600" b="1" dirty="0">
              <a:solidFill>
                <a:srgbClr val="FF0000"/>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AFA9322-83FD-479A-9A21-C4C7B1662AEB}"/>
              </a:ext>
            </a:extLst>
          </p:cNvPr>
          <p:cNvSpPr txBox="1"/>
          <p:nvPr/>
        </p:nvSpPr>
        <p:spPr bwMode="auto">
          <a:xfrm>
            <a:off x="2273325" y="5742639"/>
            <a:ext cx="39627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ライン全体</a:t>
            </a:r>
            <a:r>
              <a:rPr lang="ja-JP" altLang="en-US" sz="1600" b="1" dirty="0">
                <a:solidFill>
                  <a:srgbClr val="FF0000"/>
                </a:solidFill>
                <a:latin typeface="Meiryo UI" panose="020B0604030504040204" pitchFamily="50" charset="-128"/>
                <a:ea typeface="Meiryo UI" panose="020B0604030504040204" pitchFamily="50" charset="-128"/>
              </a:rPr>
              <a:t>　 </a:t>
            </a:r>
            <a:r>
              <a:rPr lang="ja-JP" altLang="en-US" sz="1600" b="1" dirty="0">
                <a:latin typeface="Meiryo UI" panose="020B0604030504040204" pitchFamily="50" charset="-128"/>
                <a:ea typeface="Meiryo UI" panose="020B0604030504040204" pitchFamily="50" charset="-128"/>
              </a:rPr>
              <a:t>⇒　工場全体　⇒　工場同士</a:t>
            </a:r>
            <a:endParaRPr lang="en-US" altLang="ja-JP" sz="1600" b="1"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2185BC3B-03D3-430E-AA09-A216ADD18BF3}"/>
              </a:ext>
            </a:extLst>
          </p:cNvPr>
          <p:cNvSpPr txBox="1"/>
          <p:nvPr/>
        </p:nvSpPr>
        <p:spPr bwMode="auto">
          <a:xfrm>
            <a:off x="2231740" y="5057683"/>
            <a:ext cx="47885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生産性の低い箇所を見つけ、「改善」「ムダを省く」</a:t>
            </a:r>
            <a:endParaRPr lang="en-US" altLang="ja-JP" sz="1600" b="1" dirty="0">
              <a:solidFill>
                <a:srgbClr val="FF0000"/>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BA937053-3C37-4035-8F8C-C17C950AF0B3}"/>
              </a:ext>
            </a:extLst>
          </p:cNvPr>
          <p:cNvSpPr txBox="1"/>
          <p:nvPr/>
        </p:nvSpPr>
        <p:spPr bwMode="auto">
          <a:xfrm>
            <a:off x="6444208" y="5742639"/>
            <a:ext cx="1872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rgbClr val="FF0000"/>
                </a:solidFill>
                <a:latin typeface="Meiryo UI" panose="020B0604030504040204" pitchFamily="50" charset="-128"/>
                <a:ea typeface="Meiryo UI" panose="020B0604030504040204" pitchFamily="50" charset="-128"/>
              </a:rPr>
              <a:t>労働生産性の向上</a:t>
            </a:r>
            <a:endParaRPr lang="en-US" altLang="ja-JP" sz="1600" b="1" dirty="0">
              <a:solidFill>
                <a:srgbClr val="FF0000"/>
              </a:solidFill>
              <a:latin typeface="Meiryo UI" panose="020B0604030504040204" pitchFamily="50" charset="-128"/>
              <a:ea typeface="Meiryo UI" panose="020B0604030504040204" pitchFamily="50" charset="-128"/>
            </a:endParaRPr>
          </a:p>
        </p:txBody>
      </p:sp>
      <p:sp>
        <p:nvSpPr>
          <p:cNvPr id="2" name="楕円 1">
            <a:extLst>
              <a:ext uri="{FF2B5EF4-FFF2-40B4-BE49-F238E27FC236}">
                <a16:creationId xmlns:a16="http://schemas.microsoft.com/office/drawing/2014/main" id="{41799787-E298-4BCF-80B1-DCE418BCDBE0}"/>
              </a:ext>
            </a:extLst>
          </p:cNvPr>
          <p:cNvSpPr/>
          <p:nvPr/>
        </p:nvSpPr>
        <p:spPr>
          <a:xfrm>
            <a:off x="2173194" y="5703879"/>
            <a:ext cx="1246678" cy="43204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D9A70EFF-4C61-400B-9789-A8B1B6F88554}"/>
              </a:ext>
            </a:extLst>
          </p:cNvPr>
          <p:cNvSpPr/>
          <p:nvPr/>
        </p:nvSpPr>
        <p:spPr>
          <a:xfrm>
            <a:off x="2065164" y="5559980"/>
            <a:ext cx="2650851" cy="67733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BBEA1C9-8CBE-41F9-80CC-0D64E9D55A20}"/>
              </a:ext>
            </a:extLst>
          </p:cNvPr>
          <p:cNvSpPr/>
          <p:nvPr/>
        </p:nvSpPr>
        <p:spPr>
          <a:xfrm>
            <a:off x="1975154" y="5478409"/>
            <a:ext cx="4109014" cy="83091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a:extLst>
              <a:ext uri="{FF2B5EF4-FFF2-40B4-BE49-F238E27FC236}">
                <a16:creationId xmlns:a16="http://schemas.microsoft.com/office/drawing/2014/main" id="{8C95158A-2B81-4449-ADB2-47D364B172A5}"/>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3 </a:t>
            </a:r>
            <a:r>
              <a:rPr lang="ja-JP" altLang="en-US" sz="2000" kern="0" dirty="0">
                <a:latin typeface="Meiryo UI" panose="020B0604030504040204" pitchFamily="50" charset="-128"/>
                <a:ea typeface="Meiryo UI" panose="020B0604030504040204" pitchFamily="50" charset="-128"/>
              </a:rPr>
              <a:t>　スマートファクトリー</a:t>
            </a:r>
            <a:endParaRPr lang="en-US" altLang="ja-JP" sz="2000" kern="0" dirty="0">
              <a:latin typeface="Meiryo UI" panose="020B0604030504040204" pitchFamily="50" charset="-128"/>
              <a:ea typeface="Meiryo UI" panose="020B0604030504040204" pitchFamily="50" charset="-128"/>
            </a:endParaRPr>
          </a:p>
        </p:txBody>
      </p:sp>
      <p:sp>
        <p:nvSpPr>
          <p:cNvPr id="6" name="タイトル 1">
            <a:extLst>
              <a:ext uri="{FF2B5EF4-FFF2-40B4-BE49-F238E27FC236}">
                <a16:creationId xmlns:a16="http://schemas.microsoft.com/office/drawing/2014/main" id="{D56EE1EE-9AEC-D8DA-983F-E477C20321B2}"/>
              </a:ext>
            </a:extLst>
          </p:cNvPr>
          <p:cNvSpPr txBox="1">
            <a:spLocks noChangeArrowheads="1"/>
          </p:cNvSpPr>
          <p:nvPr/>
        </p:nvSpPr>
        <p:spPr bwMode="auto">
          <a:xfrm>
            <a:off x="467544" y="709712"/>
            <a:ext cx="554461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kern="0" dirty="0">
                <a:solidFill>
                  <a:srgbClr val="002060"/>
                </a:solidFill>
                <a:latin typeface="Meiryo UI" panose="020B0604030504040204" pitchFamily="50" charset="-128"/>
                <a:ea typeface="Meiryo UI" panose="020B0604030504040204" pitchFamily="50" charset="-128"/>
              </a:rPr>
              <a:t>3.3 </a:t>
            </a:r>
            <a:r>
              <a:rPr lang="ja-JP" altLang="en-US" sz="1600" kern="0" dirty="0">
                <a:solidFill>
                  <a:srgbClr val="002060"/>
                </a:solidFill>
                <a:latin typeface="Meiryo UI" panose="020B0604030504040204" pitchFamily="50" charset="-128"/>
                <a:ea typeface="Meiryo UI" panose="020B0604030504040204" pitchFamily="50" charset="-128"/>
              </a:rPr>
              <a:t>スマートファクトリー化へのステップ</a:t>
            </a:r>
          </a:p>
        </p:txBody>
      </p:sp>
    </p:spTree>
    <p:extLst>
      <p:ext uri="{BB962C8B-B14F-4D97-AF65-F5344CB8AC3E}">
        <p14:creationId xmlns:p14="http://schemas.microsoft.com/office/powerpoint/2010/main" val="2068094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C51B098E-593C-4A72-9164-641F544AFA8C}"/>
              </a:ext>
            </a:extLst>
          </p:cNvPr>
          <p:cNvSpPr txBox="1"/>
          <p:nvPr/>
        </p:nvSpPr>
        <p:spPr bwMode="auto">
          <a:xfrm>
            <a:off x="611560" y="836712"/>
            <a:ext cx="180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稼働状況の把握</a:t>
            </a:r>
            <a:endParaRPr lang="en-US" altLang="ja-JP" sz="16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1804E9B6-80FC-45CD-845C-9F272A74BE41}"/>
              </a:ext>
            </a:extLst>
          </p:cNvPr>
          <p:cNvSpPr txBox="1"/>
          <p:nvPr/>
        </p:nvSpPr>
        <p:spPr bwMode="auto">
          <a:xfrm>
            <a:off x="781702" y="1302266"/>
            <a:ext cx="74627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・故障対応の把握　⇒　故障の原因を分析して故障前に修繕できれば設備を止めない　　　　　　　　　　　　　</a:t>
            </a:r>
            <a:endParaRPr lang="en-US" altLang="ja-JP" sz="1600"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2A12C60C-0F54-48E2-983A-5BB1E2C9C287}"/>
              </a:ext>
            </a:extLst>
          </p:cNvPr>
          <p:cNvSpPr txBox="1"/>
          <p:nvPr/>
        </p:nvSpPr>
        <p:spPr bwMode="auto">
          <a:xfrm>
            <a:off x="781702" y="1685392"/>
            <a:ext cx="74627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・設備にアラームが発生した時のアラーム内容</a:t>
            </a:r>
            <a:endParaRPr lang="en-US" altLang="ja-JP" sz="16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4BA5A28E-E457-42B4-98F8-931AE7837430}"/>
              </a:ext>
            </a:extLst>
          </p:cNvPr>
          <p:cNvSpPr txBox="1"/>
          <p:nvPr/>
        </p:nvSpPr>
        <p:spPr bwMode="auto">
          <a:xfrm>
            <a:off x="2411760" y="1952788"/>
            <a:ext cx="53155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　適切な作業員へ指示することでダウンタイムの縮小　　　　　　　　　　　　　</a:t>
            </a:r>
            <a:endParaRPr lang="en-US" altLang="ja-JP" sz="16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81CA5CE1-56FD-43A7-8006-F52D61A110D1}"/>
              </a:ext>
            </a:extLst>
          </p:cNvPr>
          <p:cNvSpPr txBox="1"/>
          <p:nvPr/>
        </p:nvSpPr>
        <p:spPr bwMode="auto">
          <a:xfrm>
            <a:off x="781702" y="2333384"/>
            <a:ext cx="74627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・設備ごとの稼働率・異常停止回数</a:t>
            </a:r>
            <a:endParaRPr lang="en-US" altLang="ja-JP" sz="16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86E71025-8E7A-4AF7-A832-651139C5D4D9}"/>
              </a:ext>
            </a:extLst>
          </p:cNvPr>
          <p:cNvSpPr txBox="1"/>
          <p:nvPr/>
        </p:nvSpPr>
        <p:spPr bwMode="auto">
          <a:xfrm>
            <a:off x="2403174" y="2638027"/>
            <a:ext cx="605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　設備のメンテナンス状況を確認、必要なメンテナンスを行う体制　　　　　　　　</a:t>
            </a:r>
            <a:endParaRPr lang="en-US" altLang="ja-JP" sz="16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EE988C99-950B-4D17-9A33-844414EC5E0E}"/>
              </a:ext>
            </a:extLst>
          </p:cNvPr>
          <p:cNvSpPr txBox="1"/>
          <p:nvPr/>
        </p:nvSpPr>
        <p:spPr bwMode="auto">
          <a:xfrm>
            <a:off x="781702" y="2960479"/>
            <a:ext cx="74627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・ラインごと・工場全体の設備稼働状況</a:t>
            </a:r>
            <a:endParaRPr lang="en-US" altLang="ja-JP" sz="16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666CD86-C04D-4271-B025-F7D13217610C}"/>
              </a:ext>
            </a:extLst>
          </p:cNvPr>
          <p:cNvSpPr txBox="1"/>
          <p:nvPr/>
        </p:nvSpPr>
        <p:spPr bwMode="auto">
          <a:xfrm>
            <a:off x="2393032" y="3261107"/>
            <a:ext cx="61675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　ライン間での生産性比較、改善すべきラインや改善の他への展開　　　　　　　</a:t>
            </a:r>
            <a:endParaRPr lang="en-US" altLang="ja-JP" sz="16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F75F3D9-0CF5-4F95-AAE6-9EEA764D9B08}"/>
              </a:ext>
            </a:extLst>
          </p:cNvPr>
          <p:cNvSpPr txBox="1"/>
          <p:nvPr/>
        </p:nvSpPr>
        <p:spPr bwMode="auto">
          <a:xfrm>
            <a:off x="611560" y="3665480"/>
            <a:ext cx="180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故障状況の把握</a:t>
            </a:r>
            <a:endParaRPr lang="en-US" altLang="ja-JP" sz="1600" b="1"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8B11E401-30A8-4729-8E62-A8665B736BE4}"/>
              </a:ext>
            </a:extLst>
          </p:cNvPr>
          <p:cNvSpPr txBox="1"/>
          <p:nvPr/>
        </p:nvSpPr>
        <p:spPr bwMode="auto">
          <a:xfrm>
            <a:off x="781702" y="4024693"/>
            <a:ext cx="74627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・設備の稼働履歴からどのような運用されているのか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実際に稼働しているとき、加工してる時の電流値や負荷から状態</a:t>
            </a:r>
            <a:endParaRPr lang="en-US" altLang="ja-JP" sz="1600"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A712EC2B-2658-45F7-9FA6-AE265A9E4530}"/>
              </a:ext>
            </a:extLst>
          </p:cNvPr>
          <p:cNvSpPr txBox="1"/>
          <p:nvPr/>
        </p:nvSpPr>
        <p:spPr bwMode="auto">
          <a:xfrm>
            <a:off x="2393032" y="4630127"/>
            <a:ext cx="61675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　故障による停止原因を追究することで対応策がわかる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設備停止を防ぐ</a:t>
            </a:r>
            <a:endParaRPr lang="en-US" altLang="ja-JP" sz="16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34ADA063-CB3E-4197-B1DC-13D42FE82B4C}"/>
              </a:ext>
            </a:extLst>
          </p:cNvPr>
          <p:cNvSpPr txBox="1"/>
          <p:nvPr/>
        </p:nvSpPr>
        <p:spPr bwMode="auto">
          <a:xfrm>
            <a:off x="2411760" y="5347546"/>
            <a:ext cx="61675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設備が止まらないことで、設備効率の向上</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予知保全と合わせて、止まらない設備への取り組み</a:t>
            </a:r>
            <a:endParaRPr lang="en-US" altLang="ja-JP" sz="1600" dirty="0">
              <a:latin typeface="Meiryo UI" panose="020B0604030504040204" pitchFamily="50" charset="-128"/>
              <a:ea typeface="Meiryo UI" panose="020B0604030504040204" pitchFamily="50" charset="-128"/>
            </a:endParaRPr>
          </a:p>
        </p:txBody>
      </p:sp>
      <p:sp>
        <p:nvSpPr>
          <p:cNvPr id="20" name="タイトル 1">
            <a:extLst>
              <a:ext uri="{FF2B5EF4-FFF2-40B4-BE49-F238E27FC236}">
                <a16:creationId xmlns:a16="http://schemas.microsoft.com/office/drawing/2014/main" id="{366D80AF-BF02-4A17-ACA9-F669D277DF5F}"/>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3 </a:t>
            </a:r>
            <a:r>
              <a:rPr lang="ja-JP" altLang="en-US" sz="2000" kern="0" dirty="0">
                <a:latin typeface="Meiryo UI" panose="020B0604030504040204" pitchFamily="50" charset="-128"/>
                <a:ea typeface="Meiryo UI" panose="020B0604030504040204" pitchFamily="50" charset="-128"/>
              </a:rPr>
              <a:t>　スマートファクトリー</a:t>
            </a:r>
            <a:endParaRPr lang="en-US" altLang="ja-JP" sz="2000" kern="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2452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709DF85B-1779-4C83-8DFE-FD9A549CF8A3}"/>
              </a:ext>
            </a:extLst>
          </p:cNvPr>
          <p:cNvSpPr txBox="1"/>
          <p:nvPr/>
        </p:nvSpPr>
        <p:spPr bwMode="auto">
          <a:xfrm>
            <a:off x="611560" y="836712"/>
            <a:ext cx="180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製造状況の把握</a:t>
            </a:r>
            <a:endParaRPr lang="en-US" altLang="ja-JP" sz="16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4E48F288-E44E-42EC-B234-3ED7B167C1A0}"/>
              </a:ext>
            </a:extLst>
          </p:cNvPr>
          <p:cNvSpPr txBox="1"/>
          <p:nvPr/>
        </p:nvSpPr>
        <p:spPr bwMode="auto">
          <a:xfrm>
            <a:off x="781702" y="1175266"/>
            <a:ext cx="74627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・ライン管理者・作業者自身が計画通りに作業ができているか遅れているかがわかる</a:t>
            </a:r>
            <a:endParaRPr lang="en-US" altLang="ja-JP" sz="16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18DC7A83-6760-4F5D-A203-CF18622C6586}"/>
              </a:ext>
            </a:extLst>
          </p:cNvPr>
          <p:cNvSpPr txBox="1"/>
          <p:nvPr/>
        </p:nvSpPr>
        <p:spPr bwMode="auto">
          <a:xfrm>
            <a:off x="1403648" y="1915171"/>
            <a:ext cx="49685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作業者に対して、生産計画に対する目的意識の向上</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同じ設備での違いを比較・改善へ</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残業を減らし労務費を低減へ　　</a:t>
            </a:r>
            <a:endParaRPr lang="en-US" altLang="ja-JP" sz="1600"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22A6C8BE-D4DA-4F24-91A2-A42A0ABF66E5}"/>
              </a:ext>
            </a:extLst>
          </p:cNvPr>
          <p:cNvSpPr txBox="1"/>
          <p:nvPr/>
        </p:nvSpPr>
        <p:spPr bwMode="auto">
          <a:xfrm>
            <a:off x="781702" y="1506619"/>
            <a:ext cx="74627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  計画からの遅れを少しでも早く察知する</a:t>
            </a:r>
            <a:endParaRPr lang="en-US" altLang="ja-JP" sz="16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2DB9D9FE-5D81-42BA-88A9-7E389B1F895F}"/>
              </a:ext>
            </a:extLst>
          </p:cNvPr>
          <p:cNvSpPr txBox="1"/>
          <p:nvPr/>
        </p:nvSpPr>
        <p:spPr bwMode="auto">
          <a:xfrm>
            <a:off x="611560" y="2996952"/>
            <a:ext cx="35283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人や搬送機器の動きの把握</a:t>
            </a:r>
            <a:endParaRPr lang="en-US" altLang="ja-JP" sz="16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68CC40A4-1B5B-42E9-BE43-FA95BE68AA11}"/>
              </a:ext>
            </a:extLst>
          </p:cNvPr>
          <p:cNvSpPr txBox="1"/>
          <p:nvPr/>
        </p:nvSpPr>
        <p:spPr bwMode="auto">
          <a:xfrm>
            <a:off x="781702" y="3348743"/>
            <a:ext cx="74627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・工場内の、人や搬送機器の滞在時間に対するヒートマップや動線表示</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・エリア別の人や搬送機器の移動距離や滞在時間をグラフ等で表示</a:t>
            </a:r>
            <a:endParaRPr lang="en-US" altLang="ja-JP" sz="16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9024F6EA-C8E8-4DF9-92F3-4B0E3AEDEA53}"/>
              </a:ext>
            </a:extLst>
          </p:cNvPr>
          <p:cNvSpPr txBox="1"/>
          <p:nvPr/>
        </p:nvSpPr>
        <p:spPr bwMode="auto">
          <a:xfrm>
            <a:off x="1010586" y="1916483"/>
            <a:ext cx="3469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t>⇒</a:t>
            </a:r>
            <a:endParaRPr lang="en-US" altLang="ja-JP" sz="1600" dirty="0"/>
          </a:p>
        </p:txBody>
      </p:sp>
      <p:sp>
        <p:nvSpPr>
          <p:cNvPr id="15" name="テキスト ボックス 14">
            <a:extLst>
              <a:ext uri="{FF2B5EF4-FFF2-40B4-BE49-F238E27FC236}">
                <a16:creationId xmlns:a16="http://schemas.microsoft.com/office/drawing/2014/main" id="{BBCF3736-213D-450E-81E3-B637B5677670}"/>
              </a:ext>
            </a:extLst>
          </p:cNvPr>
          <p:cNvSpPr txBox="1"/>
          <p:nvPr/>
        </p:nvSpPr>
        <p:spPr bwMode="auto">
          <a:xfrm>
            <a:off x="1357563" y="4088476"/>
            <a:ext cx="49685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工場内に作業員を最適配置</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搬送機器の効率的な運用</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作業手順の見直し　</a:t>
            </a:r>
            <a:endParaRPr lang="en-US" altLang="ja-JP" sz="16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F178B119-0F1F-41DC-8749-3D378BA8D775}"/>
              </a:ext>
            </a:extLst>
          </p:cNvPr>
          <p:cNvSpPr txBox="1"/>
          <p:nvPr/>
        </p:nvSpPr>
        <p:spPr bwMode="auto">
          <a:xfrm>
            <a:off x="1010585" y="4095174"/>
            <a:ext cx="3469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t>⇒</a:t>
            </a:r>
            <a:endParaRPr lang="en-US" altLang="ja-JP" sz="1600" dirty="0"/>
          </a:p>
        </p:txBody>
      </p:sp>
      <p:sp>
        <p:nvSpPr>
          <p:cNvPr id="17" name="テキスト ボックス 16">
            <a:extLst>
              <a:ext uri="{FF2B5EF4-FFF2-40B4-BE49-F238E27FC236}">
                <a16:creationId xmlns:a16="http://schemas.microsoft.com/office/drawing/2014/main" id="{E4CEBB83-52EE-4499-AF94-22AEBA3AFF75}"/>
              </a:ext>
            </a:extLst>
          </p:cNvPr>
          <p:cNvSpPr txBox="1"/>
          <p:nvPr/>
        </p:nvSpPr>
        <p:spPr bwMode="auto">
          <a:xfrm>
            <a:off x="1655676" y="5074431"/>
            <a:ext cx="6084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latin typeface="Meiryo UI" panose="020B0604030504040204" pitchFamily="50" charset="-128"/>
                <a:ea typeface="Meiryo UI" panose="020B0604030504040204" pitchFamily="50" charset="-128"/>
              </a:rPr>
              <a:t>熟練工の動きを再現できれば効率的な動きができ、ムダな動きが減らせる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作業のはやい人・遅い人で、どのような傾向・差があるのか分析ができる</a:t>
            </a:r>
            <a:endParaRPr lang="en-US" altLang="ja-JP" sz="1400" dirty="0">
              <a:latin typeface="Meiryo UI" panose="020B0604030504040204" pitchFamily="50" charset="-128"/>
              <a:ea typeface="Meiryo UI" panose="020B0604030504040204" pitchFamily="50" charset="-128"/>
            </a:endParaRPr>
          </a:p>
        </p:txBody>
      </p:sp>
      <p:sp>
        <p:nvSpPr>
          <p:cNvPr id="13" name="タイトル 1">
            <a:extLst>
              <a:ext uri="{FF2B5EF4-FFF2-40B4-BE49-F238E27FC236}">
                <a16:creationId xmlns:a16="http://schemas.microsoft.com/office/drawing/2014/main" id="{F3919A62-478F-4B8B-B311-B411AAFFF566}"/>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3 </a:t>
            </a:r>
            <a:r>
              <a:rPr lang="ja-JP" altLang="en-US" sz="2000" kern="0" dirty="0">
                <a:latin typeface="Meiryo UI" panose="020B0604030504040204" pitchFamily="50" charset="-128"/>
                <a:ea typeface="Meiryo UI" panose="020B0604030504040204" pitchFamily="50" charset="-128"/>
              </a:rPr>
              <a:t>　スマートファクトリー</a:t>
            </a:r>
            <a:endParaRPr lang="en-US" altLang="ja-JP" sz="2000" kern="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42930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7DA6BD4-D13E-4DF6-89AB-6F9F4404BF21}"/>
              </a:ext>
            </a:extLst>
          </p:cNvPr>
          <p:cNvSpPr txBox="1"/>
          <p:nvPr/>
        </p:nvSpPr>
        <p:spPr bwMode="auto">
          <a:xfrm>
            <a:off x="611560" y="836712"/>
            <a:ext cx="27363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作業者の作業動態の把握</a:t>
            </a:r>
            <a:endParaRPr lang="en-US" altLang="ja-JP" sz="1600" b="1"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C2B098A-D35C-4E70-99FE-0FAAEE458D36}"/>
              </a:ext>
            </a:extLst>
          </p:cNvPr>
          <p:cNvSpPr txBox="1"/>
          <p:nvPr/>
        </p:nvSpPr>
        <p:spPr bwMode="auto">
          <a:xfrm>
            <a:off x="781702" y="1175266"/>
            <a:ext cx="77507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・搬送作業・ピッキングルートにかかる距離や時間と導線を改善した場合の距離や時間</a:t>
            </a:r>
            <a:endParaRPr lang="en-US" altLang="ja-JP"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29A3FED2-3868-4160-920A-C9BCBB1B997D}"/>
              </a:ext>
            </a:extLst>
          </p:cNvPr>
          <p:cNvSpPr txBox="1"/>
          <p:nvPr/>
        </p:nvSpPr>
        <p:spPr bwMode="auto">
          <a:xfrm>
            <a:off x="1400536" y="1563875"/>
            <a:ext cx="67718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ルートやピッキングの位置・方法の見直しによる作業時間の短縮</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熟練者と非熟練者の作業の切り分けや、非熟練者の未熟部分の訓練により</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作業効率・スピードを向上させる</a:t>
            </a:r>
            <a:endParaRPr lang="en-US" altLang="ja-JP"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C1CDC297-E884-4110-9925-A0B217BB062A}"/>
              </a:ext>
            </a:extLst>
          </p:cNvPr>
          <p:cNvSpPr txBox="1"/>
          <p:nvPr/>
        </p:nvSpPr>
        <p:spPr bwMode="auto">
          <a:xfrm>
            <a:off x="1053560" y="1513820"/>
            <a:ext cx="3469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t>⇒</a:t>
            </a:r>
            <a:endParaRPr lang="en-US" altLang="ja-JP" sz="1600" dirty="0"/>
          </a:p>
        </p:txBody>
      </p:sp>
      <p:pic>
        <p:nvPicPr>
          <p:cNvPr id="9" name="図 8" descr="図形&#10;&#10;自動的に生成された説明">
            <a:extLst>
              <a:ext uri="{FF2B5EF4-FFF2-40B4-BE49-F238E27FC236}">
                <a16:creationId xmlns:a16="http://schemas.microsoft.com/office/drawing/2014/main" id="{9653ABE0-B9DB-406E-AB10-8DB7069A5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170" y="3861048"/>
            <a:ext cx="2292846" cy="2292846"/>
          </a:xfrm>
          <a:prstGeom prst="rect">
            <a:avLst/>
          </a:prstGeom>
        </p:spPr>
      </p:pic>
      <p:sp>
        <p:nvSpPr>
          <p:cNvPr id="10" name="テキスト ボックス 9">
            <a:extLst>
              <a:ext uri="{FF2B5EF4-FFF2-40B4-BE49-F238E27FC236}">
                <a16:creationId xmlns:a16="http://schemas.microsoft.com/office/drawing/2014/main" id="{F55DE97D-D569-4588-905A-85B6983E8D04}"/>
              </a:ext>
            </a:extLst>
          </p:cNvPr>
          <p:cNvSpPr txBox="1"/>
          <p:nvPr/>
        </p:nvSpPr>
        <p:spPr bwMode="auto">
          <a:xfrm>
            <a:off x="615333" y="2866758"/>
            <a:ext cx="43800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スマートファクトリー・</a:t>
            </a:r>
            <a:r>
              <a:rPr lang="en-US" altLang="ja-JP" sz="1600" b="1" dirty="0">
                <a:latin typeface="Meiryo UI" panose="020B0604030504040204" pitchFamily="50" charset="-128"/>
                <a:ea typeface="Meiryo UI" panose="020B0604030504040204" pitchFamily="50" charset="-128"/>
              </a:rPr>
              <a:t>IoT</a:t>
            </a:r>
            <a:r>
              <a:rPr lang="ja-JP" altLang="en-US" sz="1600" b="1" dirty="0">
                <a:latin typeface="Meiryo UI" panose="020B0604030504040204" pitchFamily="50" charset="-128"/>
                <a:ea typeface="Meiryo UI" panose="020B0604030504040204" pitchFamily="50" charset="-128"/>
              </a:rPr>
              <a:t>化　メリット・デメリット</a:t>
            </a:r>
            <a:endParaRPr lang="en-US" altLang="ja-JP" sz="16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34193D80-F08F-48A3-BA47-B3C75E48CA7E}"/>
              </a:ext>
            </a:extLst>
          </p:cNvPr>
          <p:cNvSpPr txBox="1"/>
          <p:nvPr/>
        </p:nvSpPr>
        <p:spPr bwMode="auto">
          <a:xfrm>
            <a:off x="715473" y="3252188"/>
            <a:ext cx="9928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rgbClr val="002060"/>
                </a:solidFill>
                <a:latin typeface="Meiryo UI" panose="020B0604030504040204" pitchFamily="50" charset="-128"/>
                <a:ea typeface="Meiryo UI" panose="020B0604030504040204" pitchFamily="50" charset="-128"/>
              </a:rPr>
              <a:t>メリット</a:t>
            </a:r>
            <a:endParaRPr lang="en-US" altLang="ja-JP" sz="1600" b="1" dirty="0">
              <a:solidFill>
                <a:srgbClr val="002060"/>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2B874847-A51F-4378-8182-AB40464B3EBA}"/>
              </a:ext>
            </a:extLst>
          </p:cNvPr>
          <p:cNvSpPr txBox="1"/>
          <p:nvPr/>
        </p:nvSpPr>
        <p:spPr bwMode="auto">
          <a:xfrm>
            <a:off x="715472" y="4746544"/>
            <a:ext cx="9928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rgbClr val="002060"/>
                </a:solidFill>
                <a:latin typeface="Meiryo UI" panose="020B0604030504040204" pitchFamily="50" charset="-128"/>
                <a:ea typeface="Meiryo UI" panose="020B0604030504040204" pitchFamily="50" charset="-128"/>
              </a:rPr>
              <a:t>デメリット</a:t>
            </a:r>
            <a:endParaRPr lang="en-US" altLang="ja-JP" sz="1600" b="1" dirty="0">
              <a:solidFill>
                <a:srgbClr val="002060"/>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A6BADC8B-BF0F-457D-9467-899DFF95D8DE}"/>
              </a:ext>
            </a:extLst>
          </p:cNvPr>
          <p:cNvSpPr txBox="1"/>
          <p:nvPr/>
        </p:nvSpPr>
        <p:spPr bwMode="auto">
          <a:xfrm>
            <a:off x="781702" y="3606596"/>
            <a:ext cx="45823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・状況の可視化・管理の一元化</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・品質の安定化</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・在庫、材料の管理（生産リソースの削減）</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・多様なニーズへの対応</a:t>
            </a:r>
            <a:endParaRPr lang="en-US" altLang="ja-JP" sz="16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3C44508B-A5F2-44BC-A66A-B8C1AE3FF31A}"/>
              </a:ext>
            </a:extLst>
          </p:cNvPr>
          <p:cNvSpPr txBox="1"/>
          <p:nvPr/>
        </p:nvSpPr>
        <p:spPr bwMode="auto">
          <a:xfrm>
            <a:off x="781702" y="5118350"/>
            <a:ext cx="50864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・導入にあたってハードルが高い</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・システム構築の難しさ</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・メンテナンスのための人材確保（それぞれの専門知識）</a:t>
            </a:r>
            <a:endParaRPr lang="en-US" altLang="ja-JP" sz="1600" dirty="0">
              <a:latin typeface="Meiryo UI" panose="020B0604030504040204" pitchFamily="50" charset="-128"/>
              <a:ea typeface="Meiryo UI" panose="020B0604030504040204" pitchFamily="50" charset="-128"/>
            </a:endParaRPr>
          </a:p>
        </p:txBody>
      </p:sp>
      <p:sp>
        <p:nvSpPr>
          <p:cNvPr id="17" name="タイトル 1">
            <a:extLst>
              <a:ext uri="{FF2B5EF4-FFF2-40B4-BE49-F238E27FC236}">
                <a16:creationId xmlns:a16="http://schemas.microsoft.com/office/drawing/2014/main" id="{459ED3AC-1C58-4444-88F5-4859358C9DA0}"/>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3 </a:t>
            </a:r>
            <a:r>
              <a:rPr lang="ja-JP" altLang="en-US" sz="2000" kern="0" dirty="0">
                <a:latin typeface="Meiryo UI" panose="020B0604030504040204" pitchFamily="50" charset="-128"/>
                <a:ea typeface="Meiryo UI" panose="020B0604030504040204" pitchFamily="50" charset="-128"/>
              </a:rPr>
              <a:t>　スマートファクトリー</a:t>
            </a:r>
            <a:endParaRPr lang="en-US" altLang="ja-JP" sz="2000" kern="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012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アイコン&#10;&#10;自動的に生成された説明">
            <a:extLst>
              <a:ext uri="{FF2B5EF4-FFF2-40B4-BE49-F238E27FC236}">
                <a16:creationId xmlns:a16="http://schemas.microsoft.com/office/drawing/2014/main" id="{5AB0B4B1-90ED-43B8-A87F-D03F32C62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052736"/>
            <a:ext cx="1987245" cy="1944216"/>
          </a:xfrm>
          <a:prstGeom prst="rect">
            <a:avLst/>
          </a:prstGeom>
        </p:spPr>
      </p:pic>
      <p:sp>
        <p:nvSpPr>
          <p:cNvPr id="7" name="テキスト ボックス 6">
            <a:extLst>
              <a:ext uri="{FF2B5EF4-FFF2-40B4-BE49-F238E27FC236}">
                <a16:creationId xmlns:a16="http://schemas.microsoft.com/office/drawing/2014/main" id="{CB455394-D3A5-4C5A-A482-56A017688300}"/>
              </a:ext>
            </a:extLst>
          </p:cNvPr>
          <p:cNvSpPr txBox="1"/>
          <p:nvPr/>
        </p:nvSpPr>
        <p:spPr bwMode="auto">
          <a:xfrm>
            <a:off x="1101127" y="2900298"/>
            <a:ext cx="1382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1" dirty="0">
                <a:solidFill>
                  <a:srgbClr val="FF0000"/>
                </a:solidFill>
                <a:latin typeface="Meiryo UI" panose="020B0604030504040204" pitchFamily="50" charset="-128"/>
                <a:ea typeface="Meiryo UI" panose="020B0604030504040204" pitchFamily="50" charset="-128"/>
              </a:rPr>
              <a:t>データ化</a:t>
            </a:r>
            <a:endParaRPr lang="en-US" altLang="ja-JP" b="1" dirty="0">
              <a:solidFill>
                <a:srgbClr val="FF000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53838794-B401-487C-9B7A-680903AF98BF}"/>
              </a:ext>
            </a:extLst>
          </p:cNvPr>
          <p:cNvSpPr txBox="1"/>
          <p:nvPr/>
        </p:nvSpPr>
        <p:spPr bwMode="auto">
          <a:xfrm>
            <a:off x="1760479" y="2553165"/>
            <a:ext cx="1080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b="1" dirty="0">
                <a:solidFill>
                  <a:srgbClr val="FF0000"/>
                </a:solidFill>
                <a:latin typeface="Meiryo UI" panose="020B0604030504040204" pitchFamily="50" charset="-128"/>
                <a:ea typeface="Meiryo UI" panose="020B0604030504040204" pitchFamily="50" charset="-128"/>
              </a:rPr>
              <a:t>IoT</a:t>
            </a:r>
            <a:r>
              <a:rPr lang="ja-JP" altLang="en-US" sz="1600" b="1" dirty="0">
                <a:solidFill>
                  <a:srgbClr val="FF0000"/>
                </a:solidFill>
                <a:latin typeface="Meiryo UI" panose="020B0604030504040204" pitchFamily="50" charset="-128"/>
                <a:ea typeface="Meiryo UI" panose="020B0604030504040204" pitchFamily="50" charset="-128"/>
              </a:rPr>
              <a:t>化</a:t>
            </a:r>
            <a:endParaRPr lang="en-US" altLang="ja-JP" sz="1600" b="1" dirty="0">
              <a:solidFill>
                <a:srgbClr val="FF0000"/>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AA8F42B-2B8C-4E96-87AB-5A2144D1BE0B}"/>
              </a:ext>
            </a:extLst>
          </p:cNvPr>
          <p:cNvSpPr txBox="1"/>
          <p:nvPr/>
        </p:nvSpPr>
        <p:spPr bwMode="auto">
          <a:xfrm>
            <a:off x="2123728" y="2216817"/>
            <a:ext cx="27363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可視化</a:t>
            </a:r>
            <a:endParaRPr lang="en-US" altLang="ja-JP" sz="1600"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2E910DBB-F1BE-4A8D-B08D-CE3DAC9E14D0}"/>
              </a:ext>
            </a:extLst>
          </p:cNvPr>
          <p:cNvSpPr txBox="1"/>
          <p:nvPr/>
        </p:nvSpPr>
        <p:spPr bwMode="auto">
          <a:xfrm>
            <a:off x="2627784" y="1919910"/>
            <a:ext cx="27363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データ分析</a:t>
            </a:r>
            <a:endParaRPr lang="en-US" altLang="ja-JP" sz="16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70B440FA-6014-4D25-A6BB-D6A146416E53}"/>
              </a:ext>
            </a:extLst>
          </p:cNvPr>
          <p:cNvSpPr txBox="1"/>
          <p:nvPr/>
        </p:nvSpPr>
        <p:spPr bwMode="auto">
          <a:xfrm>
            <a:off x="3246877" y="1576886"/>
            <a:ext cx="27363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結果の反映　自動制御</a:t>
            </a:r>
            <a:endParaRPr lang="en-US" altLang="ja-JP" sz="16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9A068B1C-F744-4F70-87BA-E92A3420D692}"/>
              </a:ext>
            </a:extLst>
          </p:cNvPr>
          <p:cNvSpPr txBox="1"/>
          <p:nvPr/>
        </p:nvSpPr>
        <p:spPr bwMode="auto">
          <a:xfrm>
            <a:off x="683568" y="3334594"/>
            <a:ext cx="43204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1" dirty="0">
                <a:latin typeface="Meiryo UI" panose="020B0604030504040204" pitchFamily="50" charset="-128"/>
                <a:ea typeface="Meiryo UI" panose="020B0604030504040204" pitchFamily="50" charset="-128"/>
              </a:rPr>
              <a:t>何のデータをどの粒度で取得するか</a:t>
            </a:r>
            <a:endParaRPr lang="en-US" altLang="ja-JP" b="1"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430D6BD8-0AA1-479B-86E7-902312ED25D1}"/>
              </a:ext>
            </a:extLst>
          </p:cNvPr>
          <p:cNvSpPr txBox="1"/>
          <p:nvPr/>
        </p:nvSpPr>
        <p:spPr bwMode="auto">
          <a:xfrm>
            <a:off x="899592" y="3768890"/>
            <a:ext cx="73448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latin typeface="Meiryo UI" panose="020B0604030504040204" pitchFamily="50" charset="-128"/>
                <a:ea typeface="Meiryo UI" panose="020B0604030504040204" pitchFamily="50" charset="-128"/>
              </a:rPr>
              <a:t>結果を達成するために、それぞれの目的から逆算して、必要な情報・データを決めてデータ収集</a:t>
            </a:r>
            <a:endParaRPr lang="en-US" altLang="ja-JP" sz="1400" dirty="0">
              <a:latin typeface="Meiryo UI" panose="020B0604030504040204" pitchFamily="50" charset="-128"/>
              <a:ea typeface="Meiryo UI" panose="020B0604030504040204" pitchFamily="50" charset="-128"/>
            </a:endParaRPr>
          </a:p>
        </p:txBody>
      </p:sp>
      <p:sp>
        <p:nvSpPr>
          <p:cNvPr id="14" name="タイトル 1">
            <a:extLst>
              <a:ext uri="{FF2B5EF4-FFF2-40B4-BE49-F238E27FC236}">
                <a16:creationId xmlns:a16="http://schemas.microsoft.com/office/drawing/2014/main" id="{9BA5E90B-8383-44AF-B364-FCA7B5308750}"/>
              </a:ext>
            </a:extLst>
          </p:cNvPr>
          <p:cNvSpPr txBox="1">
            <a:spLocks noChangeArrowheads="1"/>
          </p:cNvSpPr>
          <p:nvPr/>
        </p:nvSpPr>
        <p:spPr bwMode="auto">
          <a:xfrm>
            <a:off x="5983181" y="2537078"/>
            <a:ext cx="201080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b="1" kern="0" dirty="0">
                <a:solidFill>
                  <a:schemeClr val="tx1"/>
                </a:solidFill>
                <a:latin typeface="Meiryo UI" panose="020B0604030504040204" pitchFamily="50" charset="-128"/>
                <a:ea typeface="Meiryo UI" panose="020B0604030504040204" pitchFamily="50" charset="-128"/>
              </a:rPr>
              <a:t>様々な問題解決</a:t>
            </a:r>
          </a:p>
        </p:txBody>
      </p:sp>
      <p:sp>
        <p:nvSpPr>
          <p:cNvPr id="15" name="タイトル 1">
            <a:extLst>
              <a:ext uri="{FF2B5EF4-FFF2-40B4-BE49-F238E27FC236}">
                <a16:creationId xmlns:a16="http://schemas.microsoft.com/office/drawing/2014/main" id="{E6F100EB-9B0B-4C64-B0D0-AE3673066347}"/>
              </a:ext>
            </a:extLst>
          </p:cNvPr>
          <p:cNvSpPr txBox="1">
            <a:spLocks noChangeArrowheads="1"/>
          </p:cNvSpPr>
          <p:nvPr/>
        </p:nvSpPr>
        <p:spPr bwMode="auto">
          <a:xfrm>
            <a:off x="5364088" y="2055961"/>
            <a:ext cx="31744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b="1" kern="0" dirty="0">
                <a:solidFill>
                  <a:schemeClr val="tx1"/>
                </a:solidFill>
                <a:latin typeface="Meiryo UI" panose="020B0604030504040204" pitchFamily="50" charset="-128"/>
                <a:ea typeface="Meiryo UI" panose="020B0604030504040204" pitchFamily="50" charset="-128"/>
              </a:rPr>
              <a:t>経営の効率化・変革の手段</a:t>
            </a:r>
          </a:p>
        </p:txBody>
      </p:sp>
      <p:sp>
        <p:nvSpPr>
          <p:cNvPr id="16" name="テキスト ボックス 15">
            <a:extLst>
              <a:ext uri="{FF2B5EF4-FFF2-40B4-BE49-F238E27FC236}">
                <a16:creationId xmlns:a16="http://schemas.microsoft.com/office/drawing/2014/main" id="{17EC7ECB-4CB5-4091-8422-BECB87FF0B49}"/>
              </a:ext>
            </a:extLst>
          </p:cNvPr>
          <p:cNvSpPr txBox="1"/>
          <p:nvPr/>
        </p:nvSpPr>
        <p:spPr bwMode="auto">
          <a:xfrm>
            <a:off x="2123728" y="4235771"/>
            <a:ext cx="42642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データ化</a:t>
            </a:r>
            <a:r>
              <a:rPr lang="ja-JP" altLang="en-US" sz="1400" b="1" dirty="0">
                <a:latin typeface="Meiryo UI" panose="020B0604030504040204" pitchFamily="50" charset="-128"/>
                <a:ea typeface="Meiryo UI" panose="020B0604030504040204" pitchFamily="50" charset="-128"/>
              </a:rPr>
              <a:t>」へのハードルが一番高い</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取得すべきデータが目的によって異なる場合もある</a:t>
            </a:r>
            <a:endParaRPr lang="en-US" altLang="ja-JP" sz="1400" b="1" dirty="0">
              <a:latin typeface="Meiryo UI" panose="020B0604030504040204" pitchFamily="50" charset="-128"/>
              <a:ea typeface="Meiryo UI" panose="020B0604030504040204" pitchFamily="50" charset="-128"/>
            </a:endParaRPr>
          </a:p>
        </p:txBody>
      </p:sp>
      <p:sp>
        <p:nvSpPr>
          <p:cNvPr id="18" name="矢印: 右 17">
            <a:extLst>
              <a:ext uri="{FF2B5EF4-FFF2-40B4-BE49-F238E27FC236}">
                <a16:creationId xmlns:a16="http://schemas.microsoft.com/office/drawing/2014/main" id="{8AEEACE3-A4FD-4630-919E-18C474EE4C2C}"/>
              </a:ext>
            </a:extLst>
          </p:cNvPr>
          <p:cNvSpPr/>
          <p:nvPr/>
        </p:nvSpPr>
        <p:spPr>
          <a:xfrm rot="10800000">
            <a:off x="1465722" y="4419072"/>
            <a:ext cx="356831" cy="2181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8F24A64-303B-4B48-9BE7-C3473151414A}"/>
              </a:ext>
            </a:extLst>
          </p:cNvPr>
          <p:cNvSpPr txBox="1"/>
          <p:nvPr/>
        </p:nvSpPr>
        <p:spPr bwMode="auto">
          <a:xfrm>
            <a:off x="899592" y="5111889"/>
            <a:ext cx="73448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問題解決に活用できる、さまざまなセンシングや端末など、</a:t>
            </a:r>
            <a:r>
              <a:rPr lang="en-US" altLang="ja-JP" sz="1600" b="1" dirty="0">
                <a:latin typeface="Meiryo UI" panose="020B0604030504040204" pitchFamily="50" charset="-128"/>
                <a:ea typeface="Meiryo UI" panose="020B0604030504040204" pitchFamily="50" charset="-128"/>
              </a:rPr>
              <a:t>IoT</a:t>
            </a:r>
            <a:r>
              <a:rPr lang="ja-JP" altLang="en-US" sz="1600" b="1" dirty="0">
                <a:latin typeface="Meiryo UI" panose="020B0604030504040204" pitchFamily="50" charset="-128"/>
                <a:ea typeface="Meiryo UI" panose="020B0604030504040204" pitchFamily="50" charset="-128"/>
              </a:rPr>
              <a:t>ツールの選択が必要</a:t>
            </a:r>
            <a:endParaRPr lang="en-US" altLang="ja-JP" sz="1600" b="1" dirty="0">
              <a:latin typeface="Meiryo UI" panose="020B0604030504040204" pitchFamily="50" charset="-128"/>
              <a:ea typeface="Meiryo UI" panose="020B0604030504040204" pitchFamily="50" charset="-128"/>
            </a:endParaRPr>
          </a:p>
        </p:txBody>
      </p:sp>
      <p:sp>
        <p:nvSpPr>
          <p:cNvPr id="17" name="タイトル 1">
            <a:extLst>
              <a:ext uri="{FF2B5EF4-FFF2-40B4-BE49-F238E27FC236}">
                <a16:creationId xmlns:a16="http://schemas.microsoft.com/office/drawing/2014/main" id="{10900E39-723F-4346-9434-676A0DFE8F85}"/>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3 </a:t>
            </a:r>
            <a:r>
              <a:rPr lang="ja-JP" altLang="en-US" sz="2000" kern="0" dirty="0">
                <a:latin typeface="Meiryo UI" panose="020B0604030504040204" pitchFamily="50" charset="-128"/>
                <a:ea typeface="Meiryo UI" panose="020B0604030504040204" pitchFamily="50" charset="-128"/>
              </a:rPr>
              <a:t>　スマートファクトリー</a:t>
            </a:r>
            <a:endParaRPr lang="en-US" altLang="ja-JP" sz="2000" kern="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07525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辺形 8">
            <a:extLst>
              <a:ext uri="{FF2B5EF4-FFF2-40B4-BE49-F238E27FC236}">
                <a16:creationId xmlns:a16="http://schemas.microsoft.com/office/drawing/2014/main" id="{4BEEBD3B-835B-4033-AD85-2E1A74F73933}"/>
              </a:ext>
            </a:extLst>
          </p:cNvPr>
          <p:cNvSpPr/>
          <p:nvPr/>
        </p:nvSpPr>
        <p:spPr>
          <a:xfrm>
            <a:off x="1011602" y="2733789"/>
            <a:ext cx="1080120" cy="288032"/>
          </a:xfrm>
          <a:prstGeom prst="parallelogram">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C7F9AC3-1325-4E03-9C02-522A5B1D087D}"/>
              </a:ext>
            </a:extLst>
          </p:cNvPr>
          <p:cNvSpPr txBox="1">
            <a:spLocks noChangeArrowheads="1"/>
          </p:cNvSpPr>
          <p:nvPr/>
        </p:nvSpPr>
        <p:spPr bwMode="auto">
          <a:xfrm>
            <a:off x="683568" y="1203424"/>
            <a:ext cx="2952328"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b="1" kern="0" dirty="0">
                <a:latin typeface="Meiryo UI" panose="020B0604030504040204" pitchFamily="50" charset="-128"/>
                <a:ea typeface="Meiryo UI" panose="020B0604030504040204" pitchFamily="50" charset="-128"/>
              </a:rPr>
              <a:t>導入ステップ</a:t>
            </a:r>
            <a:endParaRPr lang="en-US" altLang="ja-JP" sz="1600" b="1" kern="0" dirty="0">
              <a:latin typeface="Meiryo UI" panose="020B0604030504040204" pitchFamily="50" charset="-128"/>
              <a:ea typeface="Meiryo UI" panose="020B0604030504040204" pitchFamily="50" charset="-128"/>
            </a:endParaRPr>
          </a:p>
        </p:txBody>
      </p:sp>
      <p:sp>
        <p:nvSpPr>
          <p:cNvPr id="11" name="平行四辺形 10">
            <a:extLst>
              <a:ext uri="{FF2B5EF4-FFF2-40B4-BE49-F238E27FC236}">
                <a16:creationId xmlns:a16="http://schemas.microsoft.com/office/drawing/2014/main" id="{FB9A51DF-A982-4943-BEE2-845BA20529BE}"/>
              </a:ext>
            </a:extLst>
          </p:cNvPr>
          <p:cNvSpPr/>
          <p:nvPr/>
        </p:nvSpPr>
        <p:spPr>
          <a:xfrm>
            <a:off x="2085367" y="2301741"/>
            <a:ext cx="1080120" cy="288032"/>
          </a:xfrm>
          <a:prstGeom prst="parallelogram">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a:extLst>
              <a:ext uri="{FF2B5EF4-FFF2-40B4-BE49-F238E27FC236}">
                <a16:creationId xmlns:a16="http://schemas.microsoft.com/office/drawing/2014/main" id="{3092C350-8DA9-4D18-80F3-2F511329344E}"/>
              </a:ext>
            </a:extLst>
          </p:cNvPr>
          <p:cNvSpPr/>
          <p:nvPr/>
        </p:nvSpPr>
        <p:spPr>
          <a:xfrm>
            <a:off x="3183114" y="1916033"/>
            <a:ext cx="1572903" cy="288032"/>
          </a:xfrm>
          <a:prstGeom prst="parallelogram">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平行四辺形 12">
            <a:extLst>
              <a:ext uri="{FF2B5EF4-FFF2-40B4-BE49-F238E27FC236}">
                <a16:creationId xmlns:a16="http://schemas.microsoft.com/office/drawing/2014/main" id="{EAE0AB30-72BA-4A28-8884-5675A0E20CA5}"/>
              </a:ext>
            </a:extLst>
          </p:cNvPr>
          <p:cNvSpPr/>
          <p:nvPr/>
        </p:nvSpPr>
        <p:spPr>
          <a:xfrm>
            <a:off x="4784856" y="1584997"/>
            <a:ext cx="1572903" cy="288032"/>
          </a:xfrm>
          <a:prstGeom prst="parallelogram">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平行四辺形 13">
            <a:extLst>
              <a:ext uri="{FF2B5EF4-FFF2-40B4-BE49-F238E27FC236}">
                <a16:creationId xmlns:a16="http://schemas.microsoft.com/office/drawing/2014/main" id="{305F0873-60FF-4009-87E7-64E9D25B70AD}"/>
              </a:ext>
            </a:extLst>
          </p:cNvPr>
          <p:cNvSpPr/>
          <p:nvPr/>
        </p:nvSpPr>
        <p:spPr>
          <a:xfrm>
            <a:off x="6357759" y="1225769"/>
            <a:ext cx="774523" cy="288032"/>
          </a:xfrm>
          <a:prstGeom prst="parallelogram">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CE7B76CB-B8CB-4219-951A-4A112879BF26}"/>
              </a:ext>
            </a:extLst>
          </p:cNvPr>
          <p:cNvCxnSpPr/>
          <p:nvPr/>
        </p:nvCxnSpPr>
        <p:spPr>
          <a:xfrm>
            <a:off x="1011602" y="3237845"/>
            <a:ext cx="5346157"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1895A7E-C405-47A4-9F26-07EF99AD590B}"/>
              </a:ext>
            </a:extLst>
          </p:cNvPr>
          <p:cNvCxnSpPr>
            <a:cxnSpLocks/>
          </p:cNvCxnSpPr>
          <p:nvPr/>
        </p:nvCxnSpPr>
        <p:spPr>
          <a:xfrm>
            <a:off x="6416394" y="3237845"/>
            <a:ext cx="2012032" cy="0"/>
          </a:xfrm>
          <a:prstGeom prst="straightConnector1">
            <a:avLst/>
          </a:prstGeom>
          <a:ln w="1905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69D280-D56B-4E9C-91A3-93530ABF6315}"/>
              </a:ext>
            </a:extLst>
          </p:cNvPr>
          <p:cNvCxnSpPr>
            <a:cxnSpLocks/>
          </p:cNvCxnSpPr>
          <p:nvPr/>
        </p:nvCxnSpPr>
        <p:spPr>
          <a:xfrm>
            <a:off x="1011602" y="3165837"/>
            <a:ext cx="0" cy="14401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6AE054C-BD7B-485E-88AB-9A86C6F7EBD0}"/>
              </a:ext>
            </a:extLst>
          </p:cNvPr>
          <p:cNvCxnSpPr>
            <a:cxnSpLocks/>
          </p:cNvCxnSpPr>
          <p:nvPr/>
        </p:nvCxnSpPr>
        <p:spPr>
          <a:xfrm>
            <a:off x="2100210" y="3165837"/>
            <a:ext cx="0" cy="14401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738CAD8-435F-4844-A12D-5F8083B41762}"/>
              </a:ext>
            </a:extLst>
          </p:cNvPr>
          <p:cNvCxnSpPr>
            <a:cxnSpLocks/>
          </p:cNvCxnSpPr>
          <p:nvPr/>
        </p:nvCxnSpPr>
        <p:spPr>
          <a:xfrm>
            <a:off x="3165487" y="3165837"/>
            <a:ext cx="0" cy="14401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DC6FE2F-DEBF-4726-A01B-56D07B1CF601}"/>
              </a:ext>
            </a:extLst>
          </p:cNvPr>
          <p:cNvCxnSpPr/>
          <p:nvPr/>
        </p:nvCxnSpPr>
        <p:spPr>
          <a:xfrm>
            <a:off x="2098614" y="2589773"/>
            <a:ext cx="0" cy="648072"/>
          </a:xfrm>
          <a:prstGeom prst="line">
            <a:avLst/>
          </a:prstGeom>
          <a:ln w="22225">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75F122A-E7C2-47AC-A657-AFAD60110723}"/>
              </a:ext>
            </a:extLst>
          </p:cNvPr>
          <p:cNvCxnSpPr>
            <a:cxnSpLocks/>
          </p:cNvCxnSpPr>
          <p:nvPr/>
        </p:nvCxnSpPr>
        <p:spPr>
          <a:xfrm>
            <a:off x="3165487" y="2229733"/>
            <a:ext cx="0" cy="936104"/>
          </a:xfrm>
          <a:prstGeom prst="line">
            <a:avLst/>
          </a:prstGeom>
          <a:ln w="22225">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31A851D-0B9F-4894-A364-A15897A87257}"/>
              </a:ext>
            </a:extLst>
          </p:cNvPr>
          <p:cNvCxnSpPr>
            <a:cxnSpLocks/>
          </p:cNvCxnSpPr>
          <p:nvPr/>
        </p:nvCxnSpPr>
        <p:spPr>
          <a:xfrm>
            <a:off x="4759294" y="1873029"/>
            <a:ext cx="0" cy="1292808"/>
          </a:xfrm>
          <a:prstGeom prst="line">
            <a:avLst/>
          </a:prstGeom>
          <a:ln w="22225">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BFD2375-D5B3-4B64-B642-23B463D19996}"/>
              </a:ext>
            </a:extLst>
          </p:cNvPr>
          <p:cNvCxnSpPr>
            <a:cxnSpLocks/>
          </p:cNvCxnSpPr>
          <p:nvPr/>
        </p:nvCxnSpPr>
        <p:spPr>
          <a:xfrm>
            <a:off x="4756017" y="3165837"/>
            <a:ext cx="0" cy="14401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3E02B1C-2B95-4308-93A5-0BD0DD9A4F1B}"/>
              </a:ext>
            </a:extLst>
          </p:cNvPr>
          <p:cNvCxnSpPr>
            <a:cxnSpLocks/>
          </p:cNvCxnSpPr>
          <p:nvPr/>
        </p:nvCxnSpPr>
        <p:spPr>
          <a:xfrm>
            <a:off x="6357759" y="1516325"/>
            <a:ext cx="0" cy="1649512"/>
          </a:xfrm>
          <a:prstGeom prst="line">
            <a:avLst/>
          </a:prstGeom>
          <a:ln w="22225">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C4B92B04-B84A-4D5B-A140-E803F7C7C305}"/>
              </a:ext>
            </a:extLst>
          </p:cNvPr>
          <p:cNvCxnSpPr>
            <a:cxnSpLocks/>
          </p:cNvCxnSpPr>
          <p:nvPr/>
        </p:nvCxnSpPr>
        <p:spPr>
          <a:xfrm>
            <a:off x="6357759" y="3165837"/>
            <a:ext cx="0" cy="14401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sp>
        <p:nvSpPr>
          <p:cNvPr id="37" name="タイトル 1">
            <a:extLst>
              <a:ext uri="{FF2B5EF4-FFF2-40B4-BE49-F238E27FC236}">
                <a16:creationId xmlns:a16="http://schemas.microsoft.com/office/drawing/2014/main" id="{8E31A7E4-B761-493F-9BF3-BE891C586502}"/>
              </a:ext>
            </a:extLst>
          </p:cNvPr>
          <p:cNvSpPr txBox="1">
            <a:spLocks noChangeArrowheads="1"/>
          </p:cNvSpPr>
          <p:nvPr/>
        </p:nvSpPr>
        <p:spPr bwMode="auto">
          <a:xfrm>
            <a:off x="1105152" y="2663405"/>
            <a:ext cx="970406"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400" b="1" kern="0" dirty="0">
                <a:latin typeface="Meiryo UI" panose="020B0604030504040204" pitchFamily="50" charset="-128"/>
                <a:ea typeface="Meiryo UI" panose="020B0604030504040204" pitchFamily="50" charset="-128"/>
              </a:rPr>
              <a:t>目標設定</a:t>
            </a:r>
            <a:endParaRPr lang="en-US" altLang="ja-JP" sz="1400" b="1" kern="0" dirty="0">
              <a:latin typeface="Meiryo UI" panose="020B0604030504040204" pitchFamily="50" charset="-128"/>
              <a:ea typeface="Meiryo UI" panose="020B0604030504040204" pitchFamily="50" charset="-128"/>
            </a:endParaRPr>
          </a:p>
        </p:txBody>
      </p:sp>
      <p:sp>
        <p:nvSpPr>
          <p:cNvPr id="22" name="タイトル 1">
            <a:extLst>
              <a:ext uri="{FF2B5EF4-FFF2-40B4-BE49-F238E27FC236}">
                <a16:creationId xmlns:a16="http://schemas.microsoft.com/office/drawing/2014/main" id="{A72CEBC5-3310-46AE-80F9-28E340EB488A}"/>
              </a:ext>
            </a:extLst>
          </p:cNvPr>
          <p:cNvSpPr txBox="1">
            <a:spLocks noChangeArrowheads="1"/>
          </p:cNvSpPr>
          <p:nvPr/>
        </p:nvSpPr>
        <p:spPr bwMode="auto">
          <a:xfrm>
            <a:off x="2105507" y="2229733"/>
            <a:ext cx="1114415"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b="1" kern="0" dirty="0">
                <a:latin typeface="Meiryo UI" panose="020B0604030504040204" pitchFamily="50" charset="-128"/>
                <a:ea typeface="Meiryo UI" panose="020B0604030504040204" pitchFamily="50" charset="-128"/>
              </a:rPr>
              <a:t>プランニング</a:t>
            </a:r>
            <a:endParaRPr lang="en-US" altLang="ja-JP" sz="1400" b="1" kern="0" dirty="0">
              <a:latin typeface="Meiryo UI" panose="020B0604030504040204" pitchFamily="50" charset="-128"/>
              <a:ea typeface="Meiryo UI" panose="020B0604030504040204" pitchFamily="50" charset="-128"/>
            </a:endParaRPr>
          </a:p>
        </p:txBody>
      </p:sp>
      <p:sp>
        <p:nvSpPr>
          <p:cNvPr id="23" name="タイトル 1">
            <a:extLst>
              <a:ext uri="{FF2B5EF4-FFF2-40B4-BE49-F238E27FC236}">
                <a16:creationId xmlns:a16="http://schemas.microsoft.com/office/drawing/2014/main" id="{F195551A-6329-4E77-A052-E0E723A69BF4}"/>
              </a:ext>
            </a:extLst>
          </p:cNvPr>
          <p:cNvSpPr txBox="1">
            <a:spLocks noChangeArrowheads="1"/>
          </p:cNvSpPr>
          <p:nvPr/>
        </p:nvSpPr>
        <p:spPr bwMode="auto">
          <a:xfrm>
            <a:off x="3311183" y="1852124"/>
            <a:ext cx="1422550"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b="1" kern="0" dirty="0">
                <a:latin typeface="Meiryo UI" panose="020B0604030504040204" pitchFamily="50" charset="-128"/>
                <a:ea typeface="Meiryo UI" panose="020B0604030504040204" pitchFamily="50" charset="-128"/>
              </a:rPr>
              <a:t>試作プロジェクト</a:t>
            </a:r>
            <a:endParaRPr lang="en-US" altLang="ja-JP" sz="1400" b="1" kern="0" dirty="0">
              <a:latin typeface="Meiryo UI" panose="020B0604030504040204" pitchFamily="50" charset="-128"/>
              <a:ea typeface="Meiryo UI" panose="020B0604030504040204" pitchFamily="50" charset="-128"/>
            </a:endParaRPr>
          </a:p>
        </p:txBody>
      </p:sp>
      <p:sp>
        <p:nvSpPr>
          <p:cNvPr id="26" name="タイトル 1">
            <a:extLst>
              <a:ext uri="{FF2B5EF4-FFF2-40B4-BE49-F238E27FC236}">
                <a16:creationId xmlns:a16="http://schemas.microsoft.com/office/drawing/2014/main" id="{395E31C6-4256-4069-9E4B-5BE10CD0B07F}"/>
              </a:ext>
            </a:extLst>
          </p:cNvPr>
          <p:cNvSpPr txBox="1">
            <a:spLocks noChangeArrowheads="1"/>
          </p:cNvSpPr>
          <p:nvPr/>
        </p:nvSpPr>
        <p:spPr bwMode="auto">
          <a:xfrm>
            <a:off x="4860032" y="1513801"/>
            <a:ext cx="1422550"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b="1" kern="0" dirty="0">
                <a:latin typeface="Meiryo UI" panose="020B0604030504040204" pitchFamily="50" charset="-128"/>
                <a:ea typeface="Meiryo UI" panose="020B0604030504040204" pitchFamily="50" charset="-128"/>
              </a:rPr>
              <a:t>検証プロジェクト</a:t>
            </a:r>
            <a:endParaRPr lang="en-US" altLang="ja-JP" sz="1400" b="1" kern="0" dirty="0">
              <a:latin typeface="Meiryo UI" panose="020B0604030504040204" pitchFamily="50" charset="-128"/>
              <a:ea typeface="Meiryo UI" panose="020B0604030504040204" pitchFamily="50" charset="-128"/>
            </a:endParaRPr>
          </a:p>
        </p:txBody>
      </p:sp>
      <p:sp>
        <p:nvSpPr>
          <p:cNvPr id="29" name="タイトル 1">
            <a:extLst>
              <a:ext uri="{FF2B5EF4-FFF2-40B4-BE49-F238E27FC236}">
                <a16:creationId xmlns:a16="http://schemas.microsoft.com/office/drawing/2014/main" id="{28B01B15-69BC-4344-A970-02ED0BA106F1}"/>
              </a:ext>
            </a:extLst>
          </p:cNvPr>
          <p:cNvSpPr txBox="1">
            <a:spLocks noChangeArrowheads="1"/>
          </p:cNvSpPr>
          <p:nvPr/>
        </p:nvSpPr>
        <p:spPr bwMode="auto">
          <a:xfrm>
            <a:off x="6317011" y="1151687"/>
            <a:ext cx="982607"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b="1" kern="0" dirty="0">
                <a:latin typeface="Meiryo UI" panose="020B0604030504040204" pitchFamily="50" charset="-128"/>
                <a:ea typeface="Meiryo UI" panose="020B0604030504040204" pitchFamily="50" charset="-128"/>
              </a:rPr>
              <a:t>本番移行</a:t>
            </a:r>
            <a:endParaRPr lang="en-US" altLang="ja-JP" sz="1400" b="1" kern="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B3FB057D-2609-4AC8-BB8C-DE2709171C7D}"/>
              </a:ext>
            </a:extLst>
          </p:cNvPr>
          <p:cNvSpPr txBox="1"/>
          <p:nvPr/>
        </p:nvSpPr>
        <p:spPr bwMode="auto">
          <a:xfrm>
            <a:off x="1184363" y="3812942"/>
            <a:ext cx="35493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marL="342900" indent="-342900" algn="l">
              <a:buFont typeface="Arial" panose="020B0604020202020204" pitchFamily="34" charset="0"/>
              <a:buChar char="•"/>
            </a:pPr>
            <a:r>
              <a:rPr lang="ja-JP" altLang="en-US" sz="1400" kern="0" dirty="0">
                <a:latin typeface="Meiryo UI" panose="020B0604030504040204" pitchFamily="50" charset="-128"/>
                <a:ea typeface="Meiryo UI" panose="020B0604030504040204" pitchFamily="50" charset="-128"/>
              </a:rPr>
              <a:t>何のために</a:t>
            </a:r>
            <a:r>
              <a:rPr lang="en-US" altLang="ja-JP" sz="1400" kern="0" dirty="0">
                <a:latin typeface="Meiryo UI" panose="020B0604030504040204" pitchFamily="50" charset="-128"/>
                <a:ea typeface="Meiryo UI" panose="020B0604030504040204" pitchFamily="50" charset="-128"/>
              </a:rPr>
              <a:t>IoT</a:t>
            </a:r>
            <a:r>
              <a:rPr lang="ja-JP" altLang="en-US" sz="1400" kern="0" dirty="0">
                <a:latin typeface="Meiryo UI" panose="020B0604030504040204" pitchFamily="50" charset="-128"/>
                <a:ea typeface="Meiryo UI" panose="020B0604030504040204" pitchFamily="50" charset="-128"/>
              </a:rPr>
              <a:t>を導入するか目標の明確化</a:t>
            </a:r>
            <a:endParaRPr lang="en-US" altLang="ja-JP" sz="1400" kern="0" dirty="0">
              <a:latin typeface="Meiryo UI" panose="020B0604030504040204" pitchFamily="50" charset="-128"/>
              <a:ea typeface="Meiryo UI" panose="020B0604030504040204" pitchFamily="50" charset="-128"/>
            </a:endParaRPr>
          </a:p>
          <a:p>
            <a:pPr marL="342900" indent="-342900" algn="l">
              <a:buFont typeface="Arial" panose="020B0604020202020204" pitchFamily="34" charset="0"/>
              <a:buChar char="•"/>
            </a:pPr>
            <a:r>
              <a:rPr kumimoji="1" lang="ja-JP" altLang="en-US" sz="1400" kern="0" dirty="0">
                <a:latin typeface="Meiryo UI" panose="020B0604030504040204" pitchFamily="50" charset="-128"/>
                <a:ea typeface="Meiryo UI" panose="020B0604030504040204" pitchFamily="50" charset="-128"/>
              </a:rPr>
              <a:t>解決すべき課題・問題点を明確化</a:t>
            </a:r>
          </a:p>
        </p:txBody>
      </p:sp>
      <p:sp>
        <p:nvSpPr>
          <p:cNvPr id="31" name="テキスト ボックス 30">
            <a:extLst>
              <a:ext uri="{FF2B5EF4-FFF2-40B4-BE49-F238E27FC236}">
                <a16:creationId xmlns:a16="http://schemas.microsoft.com/office/drawing/2014/main" id="{6B4A3C38-C5E4-4079-BADF-27A4217A4DA7}"/>
              </a:ext>
            </a:extLst>
          </p:cNvPr>
          <p:cNvSpPr txBox="1"/>
          <p:nvPr/>
        </p:nvSpPr>
        <p:spPr bwMode="auto">
          <a:xfrm>
            <a:off x="2307089" y="4350781"/>
            <a:ext cx="34435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marL="342900" indent="-342900" algn="l">
              <a:buFont typeface="Arial" panose="020B0604020202020204" pitchFamily="34" charset="0"/>
              <a:buChar char="•"/>
            </a:pPr>
            <a:r>
              <a:rPr lang="ja-JP" altLang="en-US" sz="1400" kern="0" dirty="0">
                <a:latin typeface="Meiryo UI" panose="020B0604030504040204" pitchFamily="50" charset="-128"/>
                <a:ea typeface="Meiryo UI" panose="020B0604030504040204" pitchFamily="50" charset="-128"/>
              </a:rPr>
              <a:t>課題解決に</a:t>
            </a:r>
            <a:r>
              <a:rPr lang="en-US" altLang="ja-JP" sz="1400" kern="0" dirty="0">
                <a:latin typeface="Meiryo UI" panose="020B0604030504040204" pitchFamily="50" charset="-128"/>
                <a:ea typeface="Meiryo UI" panose="020B0604030504040204" pitchFamily="50" charset="-128"/>
              </a:rPr>
              <a:t>IoT</a:t>
            </a:r>
            <a:r>
              <a:rPr lang="ja-JP" altLang="en-US" sz="1400" kern="0" dirty="0">
                <a:latin typeface="Meiryo UI" panose="020B0604030504040204" pitchFamily="50" charset="-128"/>
                <a:ea typeface="Meiryo UI" panose="020B0604030504040204" pitchFamily="50" charset="-128"/>
              </a:rPr>
              <a:t>をどのように活用するのか</a:t>
            </a:r>
            <a:endParaRPr lang="en-US" altLang="ja-JP" sz="1400" kern="0" dirty="0">
              <a:latin typeface="Meiryo UI" panose="020B0604030504040204" pitchFamily="50" charset="-128"/>
              <a:ea typeface="Meiryo UI" panose="020B0604030504040204" pitchFamily="50" charset="-128"/>
            </a:endParaRPr>
          </a:p>
          <a:p>
            <a:pPr marL="342900" indent="-342900" algn="l">
              <a:buFont typeface="Arial" panose="020B0604020202020204" pitchFamily="34" charset="0"/>
              <a:buChar char="•"/>
            </a:pPr>
            <a:r>
              <a:rPr kumimoji="1" lang="ja-JP" altLang="en-US" sz="1400" kern="0" dirty="0">
                <a:latin typeface="Meiryo UI" panose="020B0604030504040204" pitchFamily="50" charset="-128"/>
                <a:ea typeface="Meiryo UI" panose="020B0604030504040204" pitchFamily="50" charset="-128"/>
              </a:rPr>
              <a:t>どのプロセスにどのデータを活用していくのか</a:t>
            </a:r>
          </a:p>
        </p:txBody>
      </p:sp>
      <p:sp>
        <p:nvSpPr>
          <p:cNvPr id="34" name="テキスト ボックス 33">
            <a:extLst>
              <a:ext uri="{FF2B5EF4-FFF2-40B4-BE49-F238E27FC236}">
                <a16:creationId xmlns:a16="http://schemas.microsoft.com/office/drawing/2014/main" id="{BF0B0FC7-473D-4D1D-933C-E5F9F5BD2142}"/>
              </a:ext>
            </a:extLst>
          </p:cNvPr>
          <p:cNvSpPr txBox="1"/>
          <p:nvPr/>
        </p:nvSpPr>
        <p:spPr bwMode="auto">
          <a:xfrm>
            <a:off x="3364095" y="4902218"/>
            <a:ext cx="39340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marL="342900" indent="-342900" algn="l">
              <a:buFont typeface="Arial" panose="020B0604020202020204" pitchFamily="34" charset="0"/>
              <a:buChar char="•"/>
            </a:pPr>
            <a:r>
              <a:rPr lang="ja-JP" altLang="en-US" sz="1400" kern="0" dirty="0">
                <a:latin typeface="Meiryo UI" panose="020B0604030504040204" pitchFamily="50" charset="-128"/>
                <a:ea typeface="Meiryo UI" panose="020B0604030504040204" pitchFamily="50" charset="-128"/>
              </a:rPr>
              <a:t>小さい規模で実証を繰り返し検証</a:t>
            </a:r>
            <a:endParaRPr lang="en-US" altLang="ja-JP" sz="1400" kern="0" dirty="0">
              <a:latin typeface="Meiryo UI" panose="020B0604030504040204" pitchFamily="50" charset="-128"/>
              <a:ea typeface="Meiryo UI" panose="020B0604030504040204" pitchFamily="50" charset="-128"/>
            </a:endParaRPr>
          </a:p>
          <a:p>
            <a:pPr marL="342900" indent="-342900" algn="l">
              <a:buFont typeface="Arial" panose="020B0604020202020204" pitchFamily="34" charset="0"/>
              <a:buChar char="•"/>
            </a:pPr>
            <a:r>
              <a:rPr lang="ja-JP" altLang="en-US" sz="1400" kern="0" dirty="0">
                <a:latin typeface="Meiryo UI" panose="020B0604030504040204" pitchFamily="50" charset="-128"/>
                <a:ea typeface="Meiryo UI" panose="020B0604030504040204" pitchFamily="50" charset="-128"/>
              </a:rPr>
              <a:t>データ取得方法、見える化、分析などによる検証</a:t>
            </a:r>
            <a:endParaRPr lang="en-US" altLang="ja-JP" sz="1400" kern="0"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548FA454-65E1-4408-9557-FAF1C750288F}"/>
              </a:ext>
            </a:extLst>
          </p:cNvPr>
          <p:cNvSpPr txBox="1"/>
          <p:nvPr/>
        </p:nvSpPr>
        <p:spPr bwMode="auto">
          <a:xfrm>
            <a:off x="5040531" y="5504522"/>
            <a:ext cx="23022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marL="342900" indent="-342900" algn="l">
              <a:buFont typeface="Arial" panose="020B0604020202020204" pitchFamily="34" charset="0"/>
              <a:buChar char="•"/>
            </a:pPr>
            <a:r>
              <a:rPr lang="ja-JP" altLang="en-US" sz="1400" kern="0" dirty="0">
                <a:latin typeface="Meiryo UI" panose="020B0604030504040204" pitchFamily="50" charset="-128"/>
                <a:ea typeface="Meiryo UI" panose="020B0604030504040204" pitchFamily="50" charset="-128"/>
              </a:rPr>
              <a:t>実機・実装して検証など</a:t>
            </a:r>
            <a:endParaRPr lang="en-US" altLang="ja-JP" sz="1400" kern="0"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0737BA24-4AFF-4666-9D6E-9DD620EE86CE}"/>
              </a:ext>
            </a:extLst>
          </p:cNvPr>
          <p:cNvSpPr txBox="1"/>
          <p:nvPr/>
        </p:nvSpPr>
        <p:spPr bwMode="auto">
          <a:xfrm>
            <a:off x="6398508" y="2805018"/>
            <a:ext cx="18197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lang="ja-JP" altLang="en-US" sz="1400" kern="0" dirty="0">
                <a:latin typeface="Meiryo UI" panose="020B0604030504040204" pitchFamily="50" charset="-128"/>
                <a:ea typeface="Meiryo UI" panose="020B0604030504040204" pitchFamily="50" charset="-128"/>
              </a:rPr>
              <a:t>本番プロジェクト開始へ</a:t>
            </a:r>
            <a:endParaRPr lang="en-US" altLang="ja-JP" sz="1400" kern="0" dirty="0">
              <a:latin typeface="Meiryo UI" panose="020B0604030504040204" pitchFamily="50" charset="-128"/>
              <a:ea typeface="Meiryo UI" panose="020B0604030504040204" pitchFamily="50" charset="-128"/>
            </a:endParaRPr>
          </a:p>
        </p:txBody>
      </p:sp>
      <p:sp>
        <p:nvSpPr>
          <p:cNvPr id="40" name="タイトル 1">
            <a:extLst>
              <a:ext uri="{FF2B5EF4-FFF2-40B4-BE49-F238E27FC236}">
                <a16:creationId xmlns:a16="http://schemas.microsoft.com/office/drawing/2014/main" id="{98940110-3FBB-40F2-83D1-A244CCE49BA0}"/>
              </a:ext>
            </a:extLst>
          </p:cNvPr>
          <p:cNvSpPr txBox="1">
            <a:spLocks noChangeArrowheads="1"/>
          </p:cNvSpPr>
          <p:nvPr/>
        </p:nvSpPr>
        <p:spPr bwMode="auto">
          <a:xfrm>
            <a:off x="467544" y="657014"/>
            <a:ext cx="5544616"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kern="0" dirty="0">
                <a:solidFill>
                  <a:srgbClr val="002060"/>
                </a:solidFill>
                <a:latin typeface="Meiryo UI" panose="020B0604030504040204" pitchFamily="50" charset="-128"/>
                <a:ea typeface="Meiryo UI" panose="020B0604030504040204" pitchFamily="50" charset="-128"/>
              </a:rPr>
              <a:t>3.4 IoT</a:t>
            </a:r>
            <a:r>
              <a:rPr lang="ja-JP" altLang="en-US" sz="1600" kern="0" dirty="0">
                <a:solidFill>
                  <a:srgbClr val="002060"/>
                </a:solidFill>
                <a:latin typeface="Meiryo UI" panose="020B0604030504040204" pitchFamily="50" charset="-128"/>
                <a:ea typeface="Meiryo UI" panose="020B0604030504040204" pitchFamily="50" charset="-128"/>
              </a:rPr>
              <a:t>導入の流れ</a:t>
            </a:r>
          </a:p>
        </p:txBody>
      </p:sp>
      <p:cxnSp>
        <p:nvCxnSpPr>
          <p:cNvPr id="6" name="直線矢印コネクタ 5">
            <a:extLst>
              <a:ext uri="{FF2B5EF4-FFF2-40B4-BE49-F238E27FC236}">
                <a16:creationId xmlns:a16="http://schemas.microsoft.com/office/drawing/2014/main" id="{49A768DA-EE49-441B-ABBF-B1802BE9DB2E}"/>
              </a:ext>
            </a:extLst>
          </p:cNvPr>
          <p:cNvCxnSpPr>
            <a:cxnSpLocks/>
          </p:cNvCxnSpPr>
          <p:nvPr/>
        </p:nvCxnSpPr>
        <p:spPr>
          <a:xfrm>
            <a:off x="1011602" y="3448919"/>
            <a:ext cx="5346157" cy="0"/>
          </a:xfrm>
          <a:prstGeom prst="straightConnector1">
            <a:avLst/>
          </a:prstGeom>
          <a:ln w="28575">
            <a:solidFill>
              <a:srgbClr val="FF000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BB288529-D29D-49B5-8009-1152869EE3F5}"/>
              </a:ext>
            </a:extLst>
          </p:cNvPr>
          <p:cNvSpPr txBox="1"/>
          <p:nvPr/>
        </p:nvSpPr>
        <p:spPr bwMode="auto">
          <a:xfrm>
            <a:off x="3017220" y="3453870"/>
            <a:ext cx="20233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lang="ja-JP" altLang="en-US" sz="1400" b="1" kern="0" dirty="0">
                <a:solidFill>
                  <a:srgbClr val="FF0000"/>
                </a:solidFill>
                <a:latin typeface="Meiryo UI" panose="020B0604030504040204" pitchFamily="50" charset="-128"/>
                <a:ea typeface="Meiryo UI" panose="020B0604030504040204" pitchFamily="50" charset="-128"/>
              </a:rPr>
              <a:t>よりコンパクト・スピード感</a:t>
            </a:r>
            <a:endParaRPr lang="en-US" altLang="ja-JP" sz="1400" b="1" kern="0" dirty="0">
              <a:solidFill>
                <a:srgbClr val="FF0000"/>
              </a:solidFill>
              <a:latin typeface="Meiryo UI" panose="020B0604030504040204" pitchFamily="50" charset="-128"/>
              <a:ea typeface="Meiryo UI" panose="020B0604030504040204" pitchFamily="50" charset="-128"/>
            </a:endParaRPr>
          </a:p>
        </p:txBody>
      </p:sp>
      <p:sp>
        <p:nvSpPr>
          <p:cNvPr id="43" name="タイトル 1">
            <a:extLst>
              <a:ext uri="{FF2B5EF4-FFF2-40B4-BE49-F238E27FC236}">
                <a16:creationId xmlns:a16="http://schemas.microsoft.com/office/drawing/2014/main" id="{C75E3BC8-6A57-4898-84A7-877AC4A2FF85}"/>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3 </a:t>
            </a:r>
            <a:r>
              <a:rPr lang="ja-JP" altLang="en-US" sz="2000" kern="0" dirty="0">
                <a:latin typeface="Meiryo UI" panose="020B0604030504040204" pitchFamily="50" charset="-128"/>
                <a:ea typeface="Meiryo UI" panose="020B0604030504040204" pitchFamily="50" charset="-128"/>
              </a:rPr>
              <a:t>　スマートファクトリー</a:t>
            </a:r>
            <a:endParaRPr lang="en-US" altLang="ja-JP" sz="2000" kern="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5003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0210B22-00F5-46D3-9DBB-CDB20BD2D88D}"/>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3 </a:t>
            </a:r>
            <a:r>
              <a:rPr lang="ja-JP" altLang="en-US" sz="2000" kern="0" dirty="0">
                <a:latin typeface="Meiryo UI" panose="020B0604030504040204" pitchFamily="50" charset="-128"/>
                <a:ea typeface="Meiryo UI" panose="020B0604030504040204" pitchFamily="50" charset="-128"/>
              </a:rPr>
              <a:t>　スマートファクトリー</a:t>
            </a:r>
            <a:endParaRPr lang="en-US" altLang="ja-JP" sz="2000" kern="0" dirty="0">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558C60A9-E389-4AF2-9795-49E308978882}"/>
              </a:ext>
            </a:extLst>
          </p:cNvPr>
          <p:cNvSpPr txBox="1">
            <a:spLocks noChangeArrowheads="1"/>
          </p:cNvSpPr>
          <p:nvPr/>
        </p:nvSpPr>
        <p:spPr bwMode="auto">
          <a:xfrm>
            <a:off x="467544" y="657014"/>
            <a:ext cx="5544616"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kern="0" dirty="0">
                <a:solidFill>
                  <a:srgbClr val="002060"/>
                </a:solidFill>
                <a:latin typeface="Meiryo UI" panose="020B0604030504040204" pitchFamily="50" charset="-128"/>
                <a:ea typeface="Meiryo UI" panose="020B0604030504040204" pitchFamily="50" charset="-128"/>
              </a:rPr>
              <a:t>3.</a:t>
            </a:r>
            <a:r>
              <a:rPr lang="ja-JP" altLang="en-US" sz="1600" kern="0" dirty="0">
                <a:solidFill>
                  <a:srgbClr val="002060"/>
                </a:solidFill>
                <a:latin typeface="Meiryo UI" panose="020B0604030504040204" pitchFamily="50" charset="-128"/>
                <a:ea typeface="Meiryo UI" panose="020B0604030504040204" pitchFamily="50" charset="-128"/>
              </a:rPr>
              <a:t>５</a:t>
            </a:r>
            <a:r>
              <a:rPr lang="en-US" altLang="ja-JP" sz="1600" kern="0" dirty="0">
                <a:solidFill>
                  <a:srgbClr val="002060"/>
                </a:solidFill>
                <a:latin typeface="Meiryo UI" panose="020B0604030504040204" pitchFamily="50" charset="-128"/>
                <a:ea typeface="Meiryo UI" panose="020B0604030504040204" pitchFamily="50" charset="-128"/>
              </a:rPr>
              <a:t> </a:t>
            </a:r>
            <a:r>
              <a:rPr lang="ja-JP" altLang="en-US" sz="1600" kern="0" dirty="0">
                <a:solidFill>
                  <a:srgbClr val="002060"/>
                </a:solidFill>
                <a:latin typeface="Meiryo UI" panose="020B0604030504040204" pitchFamily="50" charset="-128"/>
                <a:ea typeface="Meiryo UI" panose="020B0604030504040204" pitchFamily="50" charset="-128"/>
              </a:rPr>
              <a:t>人材育成</a:t>
            </a:r>
          </a:p>
        </p:txBody>
      </p:sp>
      <p:sp>
        <p:nvSpPr>
          <p:cNvPr id="5" name="テキスト ボックス 4">
            <a:extLst>
              <a:ext uri="{FF2B5EF4-FFF2-40B4-BE49-F238E27FC236}">
                <a16:creationId xmlns:a16="http://schemas.microsoft.com/office/drawing/2014/main" id="{FFFF85B9-788C-4032-8F96-E97FD7117ACA}"/>
              </a:ext>
            </a:extLst>
          </p:cNvPr>
          <p:cNvSpPr txBox="1"/>
          <p:nvPr/>
        </p:nvSpPr>
        <p:spPr bwMode="auto">
          <a:xfrm>
            <a:off x="1105873" y="2492896"/>
            <a:ext cx="67687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将来的になあるべき姿としては、両方をカバーできる人材を育成していく必要がある</a:t>
            </a:r>
            <a:endParaRPr lang="en-US" altLang="ja-JP"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BDAFF0EA-F867-466B-A93B-60395B674B35}"/>
              </a:ext>
            </a:extLst>
          </p:cNvPr>
          <p:cNvSpPr txBox="1"/>
          <p:nvPr/>
        </p:nvSpPr>
        <p:spPr bwMode="auto">
          <a:xfrm>
            <a:off x="1403648" y="1844824"/>
            <a:ext cx="67687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「デジタル技術への知見」・「製造技術への知見」</a:t>
            </a:r>
            <a:r>
              <a:rPr lang="ja-JP" altLang="en-US" sz="1600" dirty="0">
                <a:latin typeface="Meiryo UI" panose="020B0604030504040204" pitchFamily="50" charset="-128"/>
                <a:ea typeface="Meiryo UI" panose="020B0604030504040204" pitchFamily="50" charset="-128"/>
              </a:rPr>
              <a:t>を併せ持つ人材が非常に少ない</a:t>
            </a:r>
            <a:endParaRPr lang="en-US" altLang="ja-JP" sz="1600" dirty="0">
              <a:latin typeface="Meiryo UI" panose="020B0604030504040204" pitchFamily="50" charset="-128"/>
              <a:ea typeface="Meiryo UI" panose="020B0604030504040204" pitchFamily="50" charset="-128"/>
            </a:endParaRPr>
          </a:p>
        </p:txBody>
      </p:sp>
      <p:sp>
        <p:nvSpPr>
          <p:cNvPr id="2" name="矢印: 右 1">
            <a:extLst>
              <a:ext uri="{FF2B5EF4-FFF2-40B4-BE49-F238E27FC236}">
                <a16:creationId xmlns:a16="http://schemas.microsoft.com/office/drawing/2014/main" id="{7CAF727D-438B-4200-B03F-6A46B4A93188}"/>
              </a:ext>
            </a:extLst>
          </p:cNvPr>
          <p:cNvSpPr/>
          <p:nvPr/>
        </p:nvSpPr>
        <p:spPr>
          <a:xfrm>
            <a:off x="955102" y="1906089"/>
            <a:ext cx="360040" cy="216024"/>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F39C265-481B-47CB-B5BA-342E35ACDABF}"/>
              </a:ext>
            </a:extLst>
          </p:cNvPr>
          <p:cNvSpPr txBox="1"/>
          <p:nvPr/>
        </p:nvSpPr>
        <p:spPr bwMode="auto">
          <a:xfrm>
            <a:off x="907976" y="1248110"/>
            <a:ext cx="77507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スマートファクトリー化は製造業にとって大きな関心事であるにもかかわらず、</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なかなか成果がでない課題を抱えている</a:t>
            </a:r>
            <a:endParaRPr lang="en-US" altLang="ja-JP" sz="1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E6432CE-ACA4-4624-80AE-F3BD9DA82DF1}"/>
              </a:ext>
            </a:extLst>
          </p:cNvPr>
          <p:cNvSpPr txBox="1"/>
          <p:nvPr/>
        </p:nvSpPr>
        <p:spPr bwMode="auto">
          <a:xfrm>
            <a:off x="683568" y="3067454"/>
            <a:ext cx="13681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latin typeface="Meiryo UI" panose="020B0604030504040204" pitchFamily="50" charset="-128"/>
                <a:ea typeface="Meiryo UI" panose="020B0604030504040204" pitchFamily="50" charset="-128"/>
              </a:rPr>
              <a:t>現実的には、</a:t>
            </a:r>
            <a:endParaRPr lang="en-US" altLang="ja-JP" sz="1600" b="1"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E8E94908-0F67-4F7B-B1E7-017945F88B4C}"/>
              </a:ext>
            </a:extLst>
          </p:cNvPr>
          <p:cNvGrpSpPr/>
          <p:nvPr/>
        </p:nvGrpSpPr>
        <p:grpSpPr>
          <a:xfrm>
            <a:off x="4860032" y="3243944"/>
            <a:ext cx="3888432" cy="1829928"/>
            <a:chOff x="3882814" y="3138733"/>
            <a:chExt cx="4382151" cy="1941874"/>
          </a:xfrm>
        </p:grpSpPr>
        <p:sp>
          <p:nvSpPr>
            <p:cNvPr id="9" name="テキスト ボックス 8">
              <a:extLst>
                <a:ext uri="{FF2B5EF4-FFF2-40B4-BE49-F238E27FC236}">
                  <a16:creationId xmlns:a16="http://schemas.microsoft.com/office/drawing/2014/main" id="{CF4D5197-51FD-48A3-9B62-61D591448D08}"/>
                </a:ext>
              </a:extLst>
            </p:cNvPr>
            <p:cNvSpPr txBox="1"/>
            <p:nvPr/>
          </p:nvSpPr>
          <p:spPr bwMode="auto">
            <a:xfrm>
              <a:off x="3882814" y="3339605"/>
              <a:ext cx="1944216" cy="302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400" b="1" dirty="0">
                  <a:solidFill>
                    <a:srgbClr val="0070C0"/>
                  </a:solidFill>
                  <a:latin typeface="Meiryo UI" panose="020B0604030504040204" pitchFamily="50" charset="-128"/>
                  <a:ea typeface="Meiryo UI" panose="020B0604030504040204" pitchFamily="50" charset="-128"/>
                </a:rPr>
                <a:t>現場の専門家</a:t>
              </a:r>
              <a:endParaRPr lang="en-US" altLang="ja-JP" sz="1400" b="1" dirty="0">
                <a:solidFill>
                  <a:srgbClr val="0070C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66D1D8D1-EBB8-477F-8A5A-FED1BDFF7CE6}"/>
                </a:ext>
              </a:extLst>
            </p:cNvPr>
            <p:cNvSpPr txBox="1"/>
            <p:nvPr/>
          </p:nvSpPr>
          <p:spPr bwMode="auto">
            <a:xfrm>
              <a:off x="6464765" y="3339605"/>
              <a:ext cx="1800200" cy="51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400" b="1" dirty="0">
                  <a:solidFill>
                    <a:srgbClr val="0070C0"/>
                  </a:solidFill>
                  <a:latin typeface="Meiryo UI" panose="020B0604030504040204" pitchFamily="50" charset="-128"/>
                  <a:ea typeface="Meiryo UI" panose="020B0604030504040204" pitchFamily="50" charset="-128"/>
                </a:rPr>
                <a:t>デジタル技術の</a:t>
              </a:r>
              <a:endParaRPr lang="en-US" altLang="ja-JP" sz="1400" b="1" dirty="0">
                <a:solidFill>
                  <a:srgbClr val="0070C0"/>
                </a:solidFill>
                <a:latin typeface="Meiryo UI" panose="020B0604030504040204" pitchFamily="50" charset="-128"/>
                <a:ea typeface="Meiryo UI" panose="020B0604030504040204" pitchFamily="50" charset="-128"/>
              </a:endParaRPr>
            </a:p>
            <a:p>
              <a:pPr algn="ctr"/>
              <a:r>
                <a:rPr lang="ja-JP" altLang="en-US" sz="1400" b="1" dirty="0">
                  <a:solidFill>
                    <a:srgbClr val="0070C0"/>
                  </a:solidFill>
                  <a:latin typeface="Meiryo UI" panose="020B0604030504040204" pitchFamily="50" charset="-128"/>
                  <a:ea typeface="Meiryo UI" panose="020B0604030504040204" pitchFamily="50" charset="-128"/>
                </a:rPr>
                <a:t>専門家</a:t>
              </a:r>
              <a:endParaRPr lang="en-US" altLang="ja-JP" sz="1400" b="1" dirty="0">
                <a:solidFill>
                  <a:srgbClr val="0070C0"/>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423162C-952E-4A88-B1AC-7D9BC19CCAC7}"/>
                </a:ext>
              </a:extLst>
            </p:cNvPr>
            <p:cNvSpPr txBox="1"/>
            <p:nvPr/>
          </p:nvSpPr>
          <p:spPr bwMode="auto">
            <a:xfrm>
              <a:off x="5364088" y="4310240"/>
              <a:ext cx="1666402" cy="51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400" b="1" dirty="0">
                  <a:solidFill>
                    <a:srgbClr val="0070C0"/>
                  </a:solidFill>
                  <a:latin typeface="Meiryo UI" panose="020B0604030504040204" pitchFamily="50" charset="-128"/>
                  <a:ea typeface="Meiryo UI" panose="020B0604030504040204" pitchFamily="50" charset="-128"/>
                </a:rPr>
                <a:t>推進者</a:t>
              </a:r>
              <a:endParaRPr lang="en-US" altLang="ja-JP" sz="1400" b="1" dirty="0">
                <a:solidFill>
                  <a:srgbClr val="0070C0"/>
                </a:solidFill>
                <a:latin typeface="Meiryo UI" panose="020B0604030504040204" pitchFamily="50" charset="-128"/>
                <a:ea typeface="Meiryo UI" panose="020B0604030504040204" pitchFamily="50" charset="-128"/>
              </a:endParaRPr>
            </a:p>
            <a:p>
              <a:pPr algn="ctr"/>
              <a:r>
                <a:rPr lang="ja-JP" altLang="en-US" sz="1400" b="1" dirty="0">
                  <a:solidFill>
                    <a:srgbClr val="0070C0"/>
                  </a:solidFill>
                  <a:latin typeface="Meiryo UI" panose="020B0604030504040204" pitchFamily="50" charset="-128"/>
                  <a:ea typeface="Meiryo UI" panose="020B0604030504040204" pitchFamily="50" charset="-128"/>
                </a:rPr>
                <a:t>（交通整理役）</a:t>
              </a:r>
              <a:endParaRPr lang="en-US" altLang="ja-JP" sz="1400" b="1" dirty="0">
                <a:solidFill>
                  <a:srgbClr val="0070C0"/>
                </a:solidFill>
                <a:latin typeface="Meiryo UI" panose="020B0604030504040204" pitchFamily="50" charset="-128"/>
                <a:ea typeface="Meiryo UI" panose="020B0604030504040204" pitchFamily="50" charset="-128"/>
              </a:endParaRPr>
            </a:p>
          </p:txBody>
        </p:sp>
        <p:sp>
          <p:nvSpPr>
            <p:cNvPr id="12" name="楕円 11">
              <a:extLst>
                <a:ext uri="{FF2B5EF4-FFF2-40B4-BE49-F238E27FC236}">
                  <a16:creationId xmlns:a16="http://schemas.microsoft.com/office/drawing/2014/main" id="{EA73D684-B5B4-45F8-9517-204075B1E07F}"/>
                </a:ext>
              </a:extLst>
            </p:cNvPr>
            <p:cNvSpPr/>
            <p:nvPr/>
          </p:nvSpPr>
          <p:spPr>
            <a:xfrm>
              <a:off x="4067944" y="3138733"/>
              <a:ext cx="1512168" cy="899356"/>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B019A66D-0DC6-40BA-A4E3-B06DC9BBF135}"/>
                </a:ext>
              </a:extLst>
            </p:cNvPr>
            <p:cNvSpPr/>
            <p:nvPr/>
          </p:nvSpPr>
          <p:spPr>
            <a:xfrm>
              <a:off x="6608781" y="3138733"/>
              <a:ext cx="1512168" cy="899356"/>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017DD13C-93C2-40B6-B9F4-7474EEA8E40C}"/>
                </a:ext>
              </a:extLst>
            </p:cNvPr>
            <p:cNvSpPr/>
            <p:nvPr/>
          </p:nvSpPr>
          <p:spPr>
            <a:xfrm>
              <a:off x="5441205" y="4181251"/>
              <a:ext cx="1512168" cy="899356"/>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折線 16">
              <a:extLst>
                <a:ext uri="{FF2B5EF4-FFF2-40B4-BE49-F238E27FC236}">
                  <a16:creationId xmlns:a16="http://schemas.microsoft.com/office/drawing/2014/main" id="{0F676FFB-A49F-4CCA-ACD3-6FC86A1DF3D9}"/>
                </a:ext>
              </a:extLst>
            </p:cNvPr>
            <p:cNvSpPr/>
            <p:nvPr/>
          </p:nvSpPr>
          <p:spPr>
            <a:xfrm rot="16200000">
              <a:off x="4809777" y="4247750"/>
              <a:ext cx="360040" cy="349714"/>
            </a:xfrm>
            <a:prstGeom prst="bentArrow">
              <a:avLst>
                <a:gd name="adj1" fmla="val 25000"/>
                <a:gd name="adj2" fmla="val 22352"/>
                <a:gd name="adj3" fmla="val 25000"/>
                <a:gd name="adj4" fmla="val 4375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矢印: 右 17">
              <a:extLst>
                <a:ext uri="{FF2B5EF4-FFF2-40B4-BE49-F238E27FC236}">
                  <a16:creationId xmlns:a16="http://schemas.microsoft.com/office/drawing/2014/main" id="{BE32CDB9-E7A0-4CF9-B5CB-47A872B79620}"/>
                </a:ext>
              </a:extLst>
            </p:cNvPr>
            <p:cNvSpPr/>
            <p:nvPr/>
          </p:nvSpPr>
          <p:spPr>
            <a:xfrm>
              <a:off x="5960709" y="3400870"/>
              <a:ext cx="360040" cy="216024"/>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折線 18">
              <a:extLst>
                <a:ext uri="{FF2B5EF4-FFF2-40B4-BE49-F238E27FC236}">
                  <a16:creationId xmlns:a16="http://schemas.microsoft.com/office/drawing/2014/main" id="{45CD3FB3-E0DF-4E0A-A236-39844DB6C1F4}"/>
                </a:ext>
              </a:extLst>
            </p:cNvPr>
            <p:cNvSpPr/>
            <p:nvPr/>
          </p:nvSpPr>
          <p:spPr>
            <a:xfrm rot="10800000">
              <a:off x="7184845" y="4260145"/>
              <a:ext cx="360040" cy="349714"/>
            </a:xfrm>
            <a:prstGeom prst="bentArrow">
              <a:avLst>
                <a:gd name="adj1" fmla="val 25000"/>
                <a:gd name="adj2" fmla="val 22352"/>
                <a:gd name="adj3" fmla="val 25000"/>
                <a:gd name="adj4" fmla="val 4375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テキスト ボックス 19">
              <a:extLst>
                <a:ext uri="{FF2B5EF4-FFF2-40B4-BE49-F238E27FC236}">
                  <a16:creationId xmlns:a16="http://schemas.microsoft.com/office/drawing/2014/main" id="{EE0C3530-9931-4B63-A71F-F7E3521FE83A}"/>
                </a:ext>
              </a:extLst>
            </p:cNvPr>
            <p:cNvSpPr txBox="1"/>
            <p:nvPr/>
          </p:nvSpPr>
          <p:spPr bwMode="auto">
            <a:xfrm>
              <a:off x="5420911" y="3745039"/>
              <a:ext cx="14396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b="1" dirty="0">
                  <a:solidFill>
                    <a:srgbClr val="FF0000"/>
                  </a:solidFill>
                  <a:latin typeface="Meiryo UI" panose="020B0604030504040204" pitchFamily="50" charset="-128"/>
                  <a:ea typeface="Meiryo UI" panose="020B0604030504040204" pitchFamily="50" charset="-128"/>
                </a:rPr>
                <a:t>三位一体</a:t>
              </a:r>
              <a:endParaRPr lang="en-US" altLang="ja-JP" b="1" dirty="0">
                <a:solidFill>
                  <a:srgbClr val="FF0000"/>
                </a:solidFill>
                <a:latin typeface="Meiryo UI" panose="020B0604030504040204" pitchFamily="50" charset="-128"/>
                <a:ea typeface="Meiryo UI" panose="020B0604030504040204" pitchFamily="50" charset="-128"/>
              </a:endParaRPr>
            </a:p>
          </p:txBody>
        </p:sp>
      </p:grpSp>
      <p:sp>
        <p:nvSpPr>
          <p:cNvPr id="21" name="テキスト ボックス 20">
            <a:extLst>
              <a:ext uri="{FF2B5EF4-FFF2-40B4-BE49-F238E27FC236}">
                <a16:creationId xmlns:a16="http://schemas.microsoft.com/office/drawing/2014/main" id="{6754CD6D-E59C-4D62-8D58-6CDD4064C119}"/>
              </a:ext>
            </a:extLst>
          </p:cNvPr>
          <p:cNvSpPr txBox="1"/>
          <p:nvPr/>
        </p:nvSpPr>
        <p:spPr bwMode="auto">
          <a:xfrm>
            <a:off x="907976" y="3453165"/>
            <a:ext cx="38242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製造現場とデジタル技術、それぞれの専門家同士が対等の形で組み合わせても、それぞれの主張がぶつかり合う場合が避けられない</a:t>
            </a:r>
            <a:endParaRPr lang="en-US" altLang="ja-JP" sz="1600" dirty="0">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F81A2FD3-79D5-48EE-ABBA-AAD8D46C60DE}"/>
              </a:ext>
            </a:extLst>
          </p:cNvPr>
          <p:cNvSpPr/>
          <p:nvPr/>
        </p:nvSpPr>
        <p:spPr>
          <a:xfrm>
            <a:off x="854466" y="4460644"/>
            <a:ext cx="360041" cy="8456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4" name="テキスト ボックス 23">
            <a:extLst>
              <a:ext uri="{FF2B5EF4-FFF2-40B4-BE49-F238E27FC236}">
                <a16:creationId xmlns:a16="http://schemas.microsoft.com/office/drawing/2014/main" id="{64D788FD-DAE7-4DFC-A02D-5BF6F8096791}"/>
              </a:ext>
            </a:extLst>
          </p:cNvPr>
          <p:cNvSpPr txBox="1"/>
          <p:nvPr/>
        </p:nvSpPr>
        <p:spPr bwMode="auto">
          <a:xfrm>
            <a:off x="1391471" y="4375934"/>
            <a:ext cx="32134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rgbClr val="FF0000"/>
                </a:solidFill>
                <a:latin typeface="Meiryo UI" panose="020B0604030504040204" pitchFamily="50" charset="-128"/>
                <a:ea typeface="Meiryo UI" panose="020B0604030504040204" pitchFamily="50" charset="-128"/>
              </a:rPr>
              <a:t>正しく進めらない事態の発生もある</a:t>
            </a:r>
            <a:endParaRPr lang="en-US" altLang="ja-JP" sz="1600" b="1" dirty="0">
              <a:solidFill>
                <a:srgbClr val="FF0000"/>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2F9B1ABC-10E8-42CC-AD39-B82778AAB75D}"/>
              </a:ext>
            </a:extLst>
          </p:cNvPr>
          <p:cNvSpPr txBox="1"/>
          <p:nvPr/>
        </p:nvSpPr>
        <p:spPr bwMode="auto">
          <a:xfrm>
            <a:off x="852186" y="4839164"/>
            <a:ext cx="23516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rgbClr val="0070C0"/>
                </a:solidFill>
                <a:latin typeface="Meiryo UI" panose="020B0604030504040204" pitchFamily="50" charset="-128"/>
                <a:ea typeface="Meiryo UI" panose="020B0604030504040204" pitchFamily="50" charset="-128"/>
              </a:rPr>
              <a:t>「推進者」の役割</a:t>
            </a:r>
            <a:endParaRPr lang="en-US" altLang="ja-JP" sz="1600" b="1" dirty="0">
              <a:solidFill>
                <a:srgbClr val="0070C0"/>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16F7BB30-3AAE-4A30-9A97-B60B15F2763C}"/>
              </a:ext>
            </a:extLst>
          </p:cNvPr>
          <p:cNvSpPr txBox="1"/>
          <p:nvPr/>
        </p:nvSpPr>
        <p:spPr bwMode="auto">
          <a:xfrm>
            <a:off x="907975" y="5269490"/>
            <a:ext cx="526644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latin typeface="Meiryo UI" panose="020B0604030504040204" pitchFamily="50" charset="-128"/>
                <a:ea typeface="Meiryo UI" panose="020B0604030504040204" pitchFamily="50" charset="-128"/>
              </a:rPr>
              <a:t>円滑にすすめるために、スマートファクトリー化の本質的な目的を保ったうえで、両者の考え方をすり合わせた、言葉などを翻訳しながら推進する調整役</a:t>
            </a:r>
            <a:endParaRPr lang="en-US" altLang="ja-JP"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703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212D5F14-8291-DDA2-44CA-64FC4B82D82F}"/>
              </a:ext>
            </a:extLst>
          </p:cNvPr>
          <p:cNvSpPr txBox="1">
            <a:spLocks noChangeArrowheads="1"/>
          </p:cNvSpPr>
          <p:nvPr/>
        </p:nvSpPr>
        <p:spPr bwMode="auto">
          <a:xfrm>
            <a:off x="251520" y="216000"/>
            <a:ext cx="482453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4 </a:t>
            </a:r>
            <a:r>
              <a:rPr lang="ja-JP" altLang="en-US" sz="2000" kern="0" dirty="0">
                <a:latin typeface="Meiryo UI" panose="020B0604030504040204" pitchFamily="50" charset="-128"/>
                <a:ea typeface="Meiryo UI" panose="020B0604030504040204" pitchFamily="50" charset="-128"/>
              </a:rPr>
              <a:t>　</a:t>
            </a:r>
            <a:r>
              <a:rPr lang="en-US" altLang="ja-JP" sz="2000" kern="0" dirty="0" err="1">
                <a:latin typeface="Meiryo UI" panose="020B0604030504040204" pitchFamily="50" charset="-128"/>
                <a:ea typeface="Meiryo UI" panose="020B0604030504040204" pitchFamily="50" charset="-128"/>
              </a:rPr>
              <a:t>RaspberryPi</a:t>
            </a:r>
            <a:r>
              <a:rPr lang="ja-JP" altLang="en-US" sz="2000" kern="0" dirty="0">
                <a:latin typeface="Meiryo UI" panose="020B0604030504040204" pitchFamily="50" charset="-128"/>
                <a:ea typeface="Meiryo UI" panose="020B0604030504040204" pitchFamily="50" charset="-128"/>
              </a:rPr>
              <a:t> </a:t>
            </a:r>
            <a:r>
              <a:rPr lang="en-US" altLang="ja-JP" sz="2000" kern="0" dirty="0">
                <a:latin typeface="Meiryo UI" panose="020B0604030504040204" pitchFamily="50" charset="-128"/>
                <a:ea typeface="Meiryo UI" panose="020B0604030504040204" pitchFamily="50" charset="-128"/>
              </a:rPr>
              <a:t>Pico</a:t>
            </a:r>
            <a:r>
              <a:rPr lang="ja-JP" altLang="en-US" sz="2000" kern="0" dirty="0">
                <a:latin typeface="Meiryo UI" panose="020B0604030504040204" pitchFamily="50" charset="-128"/>
                <a:ea typeface="Meiryo UI" panose="020B0604030504040204" pitchFamily="50" charset="-128"/>
              </a:rPr>
              <a:t>と開発環境準備</a:t>
            </a:r>
          </a:p>
        </p:txBody>
      </p:sp>
      <p:sp>
        <p:nvSpPr>
          <p:cNvPr id="5" name="タイトル 1">
            <a:extLst>
              <a:ext uri="{FF2B5EF4-FFF2-40B4-BE49-F238E27FC236}">
                <a16:creationId xmlns:a16="http://schemas.microsoft.com/office/drawing/2014/main" id="{9DA2A994-58ED-9D7D-0FB4-FD706E507324}"/>
              </a:ext>
            </a:extLst>
          </p:cNvPr>
          <p:cNvSpPr txBox="1">
            <a:spLocks noChangeArrowheads="1"/>
          </p:cNvSpPr>
          <p:nvPr/>
        </p:nvSpPr>
        <p:spPr bwMode="auto">
          <a:xfrm>
            <a:off x="467544" y="657014"/>
            <a:ext cx="5544616"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kern="0" dirty="0">
                <a:solidFill>
                  <a:srgbClr val="002060"/>
                </a:solidFill>
                <a:latin typeface="Meiryo UI" panose="020B0604030504040204" pitchFamily="50" charset="-128"/>
                <a:ea typeface="Meiryo UI" panose="020B0604030504040204" pitchFamily="50" charset="-128"/>
              </a:rPr>
              <a:t>4.1 Raspberry Pi</a:t>
            </a:r>
            <a:r>
              <a:rPr lang="ja-JP" altLang="en-US" sz="1600" kern="0" dirty="0">
                <a:solidFill>
                  <a:srgbClr val="002060"/>
                </a:solidFill>
                <a:latin typeface="Meiryo UI" panose="020B0604030504040204" pitchFamily="50" charset="-128"/>
                <a:ea typeface="Meiryo UI" panose="020B0604030504040204" pitchFamily="50" charset="-128"/>
              </a:rPr>
              <a:t>について　</a:t>
            </a:r>
          </a:p>
        </p:txBody>
      </p:sp>
      <p:sp>
        <p:nvSpPr>
          <p:cNvPr id="6" name="テキスト ボックス 5">
            <a:extLst>
              <a:ext uri="{FF2B5EF4-FFF2-40B4-BE49-F238E27FC236}">
                <a16:creationId xmlns:a16="http://schemas.microsoft.com/office/drawing/2014/main" id="{A25A4729-BBE1-16A2-A86B-36F5BF3BE94D}"/>
              </a:ext>
            </a:extLst>
          </p:cNvPr>
          <p:cNvSpPr txBox="1"/>
          <p:nvPr/>
        </p:nvSpPr>
        <p:spPr>
          <a:xfrm>
            <a:off x="611560" y="1024871"/>
            <a:ext cx="6464142" cy="584775"/>
          </a:xfrm>
          <a:prstGeom prst="rect">
            <a:avLst/>
          </a:prstGeom>
          <a:noFill/>
        </p:spPr>
        <p:txBody>
          <a:bodyPr wrap="none" rtlCol="0">
            <a:spAutoFit/>
          </a:bodyPr>
          <a:lstStyle/>
          <a:p>
            <a:r>
              <a:rPr lang="en-US" altLang="ja-JP" sz="1600" dirty="0">
                <a:latin typeface="Meiryo UI" panose="020B0604030504040204" pitchFamily="50" charset="-128"/>
                <a:ea typeface="Meiryo UI" panose="020B0604030504040204" pitchFamily="50" charset="-128"/>
              </a:rPr>
              <a:t>Raspberry Pi</a:t>
            </a:r>
            <a:r>
              <a:rPr lang="ja-JP" altLang="en-US" sz="1600" dirty="0">
                <a:latin typeface="Meiryo UI" panose="020B0604030504040204" pitchFamily="50" charset="-128"/>
                <a:ea typeface="Meiryo UI" panose="020B0604030504040204" pitchFamily="50" charset="-128"/>
              </a:rPr>
              <a:t>とは、</a:t>
            </a:r>
            <a:r>
              <a:rPr lang="en-US" altLang="ja-JP" sz="1600" dirty="0">
                <a:latin typeface="Meiryo UI" panose="020B0604030504040204" pitchFamily="50" charset="-128"/>
                <a:ea typeface="Meiryo UI" panose="020B0604030504040204" pitchFamily="50" charset="-128"/>
              </a:rPr>
              <a:t>ARM</a:t>
            </a:r>
            <a:r>
              <a:rPr lang="ja-JP" altLang="en-US" sz="1600" dirty="0">
                <a:latin typeface="Meiryo UI" panose="020B0604030504040204" pitchFamily="50" charset="-128"/>
                <a:ea typeface="Meiryo UI" panose="020B0604030504040204" pitchFamily="50" charset="-128"/>
              </a:rPr>
              <a:t>プロセッサを搭載した</a:t>
            </a:r>
            <a:r>
              <a:rPr lang="ja-JP" altLang="en-US" sz="1600" b="1" dirty="0">
                <a:solidFill>
                  <a:srgbClr val="0070C0"/>
                </a:solidFill>
                <a:latin typeface="Meiryo UI" panose="020B0604030504040204" pitchFamily="50" charset="-128"/>
                <a:ea typeface="Meiryo UI" panose="020B0604030504040204" pitchFamily="50" charset="-128"/>
              </a:rPr>
              <a:t>シングルボードコンピュータ</a:t>
            </a:r>
            <a:endParaRPr lang="en-US" altLang="ja-JP" sz="1600" b="1" dirty="0">
              <a:solidFill>
                <a:srgbClr val="0070C0"/>
              </a:solidFill>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IoT</a:t>
            </a:r>
            <a:r>
              <a:rPr lang="ja-JP" altLang="en-US" sz="1600" dirty="0">
                <a:latin typeface="Meiryo UI" panose="020B0604030504040204" pitchFamily="50" charset="-128"/>
                <a:ea typeface="Meiryo UI" panose="020B0604030504040204" pitchFamily="50" charset="-128"/>
              </a:rPr>
              <a:t>機器として趣味や業務に広く用いられて、「ラズパイ」という愛称でも人気</a:t>
            </a:r>
          </a:p>
        </p:txBody>
      </p:sp>
      <p:sp>
        <p:nvSpPr>
          <p:cNvPr id="8" name="テキスト ボックス 7">
            <a:extLst>
              <a:ext uri="{FF2B5EF4-FFF2-40B4-BE49-F238E27FC236}">
                <a16:creationId xmlns:a16="http://schemas.microsoft.com/office/drawing/2014/main" id="{70AC61ED-6DBE-B56A-4831-D083842B1A97}"/>
              </a:ext>
            </a:extLst>
          </p:cNvPr>
          <p:cNvSpPr txBox="1"/>
          <p:nvPr/>
        </p:nvSpPr>
        <p:spPr>
          <a:xfrm>
            <a:off x="538876" y="1676043"/>
            <a:ext cx="595035" cy="338554"/>
          </a:xfrm>
          <a:prstGeom prst="rect">
            <a:avLst/>
          </a:prstGeom>
          <a:noFill/>
        </p:spPr>
        <p:txBody>
          <a:bodyPr wrap="none" rtlCol="0">
            <a:spAutoFit/>
          </a:bodyPr>
          <a:lstStyle/>
          <a:p>
            <a:r>
              <a:rPr lang="ja-JP" altLang="en-US" sz="1600" dirty="0">
                <a:latin typeface="Meiryo UI" panose="020B0604030504040204" pitchFamily="50" charset="-128"/>
                <a:ea typeface="Meiryo UI" panose="020B0604030504040204" pitchFamily="50" charset="-128"/>
              </a:rPr>
              <a:t>特徴</a:t>
            </a:r>
          </a:p>
        </p:txBody>
      </p:sp>
      <p:sp>
        <p:nvSpPr>
          <p:cNvPr id="9" name="テキスト ボックス 8">
            <a:extLst>
              <a:ext uri="{FF2B5EF4-FFF2-40B4-BE49-F238E27FC236}">
                <a16:creationId xmlns:a16="http://schemas.microsoft.com/office/drawing/2014/main" id="{C6A8284B-77B6-B643-95B6-44EBB4318355}"/>
              </a:ext>
            </a:extLst>
          </p:cNvPr>
          <p:cNvSpPr txBox="1"/>
          <p:nvPr/>
        </p:nvSpPr>
        <p:spPr>
          <a:xfrm>
            <a:off x="1301833" y="1658739"/>
            <a:ext cx="3049553" cy="738664"/>
          </a:xfrm>
          <a:prstGeom prst="rect">
            <a:avLst/>
          </a:prstGeom>
          <a:noFill/>
        </p:spPr>
        <p:txBody>
          <a:bodyPr wrap="none" rtlCol="0">
            <a:spAutoFit/>
          </a:bodyPr>
          <a:lstStyle/>
          <a:p>
            <a:pPr marL="214313" indent="-214313">
              <a:buFont typeface="Arial" panose="020B0604020202020204" pitchFamily="34" charset="0"/>
              <a:buChar char="•"/>
            </a:pPr>
            <a:r>
              <a:rPr lang="ja-JP" altLang="en-US" sz="1400" b="1" u="sng" dirty="0">
                <a:latin typeface="Meiryo UI" panose="020B0604030504040204" pitchFamily="50" charset="-128"/>
                <a:ea typeface="Meiryo UI" panose="020B0604030504040204" pitchFamily="50" charset="-128"/>
              </a:rPr>
              <a:t>小型で低コスト</a:t>
            </a:r>
            <a:endParaRPr lang="en-US" altLang="ja-JP" sz="1200" b="1" dirty="0">
              <a:latin typeface="Meiryo UI" panose="020B0604030504040204" pitchFamily="50" charset="-128"/>
              <a:ea typeface="Meiryo UI" panose="020B0604030504040204" pitchFamily="50" charset="-128"/>
            </a:endParaRPr>
          </a:p>
          <a:p>
            <a:pPr marL="214313" indent="-214313">
              <a:buFont typeface="Arial" panose="020B0604020202020204" pitchFamily="34" charset="0"/>
              <a:buChar char="•"/>
            </a:pPr>
            <a:r>
              <a:rPr lang="ja-JP" altLang="en-US" sz="1400" b="1" u="sng" dirty="0">
                <a:latin typeface="Meiryo UI" panose="020B0604030504040204" pitchFamily="50" charset="-128"/>
                <a:ea typeface="Meiryo UI" panose="020B0604030504040204" pitchFamily="50" charset="-128"/>
              </a:rPr>
              <a:t>いろいろな</a:t>
            </a:r>
            <a:r>
              <a:rPr lang="en-US" altLang="ja-JP" sz="1400" b="1" u="sng" dirty="0">
                <a:latin typeface="Meiryo UI" panose="020B0604030504040204" pitchFamily="50" charset="-128"/>
                <a:ea typeface="Meiryo UI" panose="020B0604030504040204" pitchFamily="50" charset="-128"/>
              </a:rPr>
              <a:t>OS</a:t>
            </a:r>
            <a:r>
              <a:rPr lang="ja-JP" altLang="en-US" sz="1400" b="1" u="sng" dirty="0">
                <a:latin typeface="Meiryo UI" panose="020B0604030504040204" pitchFamily="50" charset="-128"/>
                <a:ea typeface="Meiryo UI" panose="020B0604030504040204" pitchFamily="50" charset="-128"/>
              </a:rPr>
              <a:t>が使用可能</a:t>
            </a:r>
            <a:endParaRPr lang="en-US" altLang="ja-JP" sz="1200" b="1" dirty="0">
              <a:latin typeface="Meiryo UI" panose="020B0604030504040204" pitchFamily="50" charset="-128"/>
              <a:ea typeface="Meiryo UI" panose="020B0604030504040204" pitchFamily="50" charset="-128"/>
            </a:endParaRPr>
          </a:p>
          <a:p>
            <a:pPr marL="214313" indent="-214313">
              <a:buFont typeface="Arial" panose="020B0604020202020204" pitchFamily="34" charset="0"/>
              <a:buChar char="•"/>
            </a:pPr>
            <a:r>
              <a:rPr lang="en-US" altLang="ja-JP" sz="1400" u="sng" dirty="0">
                <a:latin typeface="Meiryo UI" panose="020B0604030504040204" pitchFamily="50" charset="-128"/>
                <a:ea typeface="Meiryo UI" panose="020B0604030504040204" pitchFamily="50" charset="-128"/>
              </a:rPr>
              <a:t>GPIO</a:t>
            </a:r>
            <a:r>
              <a:rPr lang="ja-JP" altLang="en-US" sz="1400" u="sng" dirty="0">
                <a:latin typeface="Meiryo UI" panose="020B0604030504040204" pitchFamily="50" charset="-128"/>
                <a:ea typeface="Meiryo UI" panose="020B0604030504040204" pitchFamily="50" charset="-128"/>
              </a:rPr>
              <a:t>がありハードウェアとつなげやすい</a:t>
            </a:r>
            <a:endParaRPr lang="en-US" altLang="ja-JP" sz="1200" dirty="0">
              <a:latin typeface="Meiryo UI" panose="020B0604030504040204" pitchFamily="50" charset="-128"/>
              <a:ea typeface="Meiryo UI" panose="020B0604030504040204" pitchFamily="50" charset="-128"/>
            </a:endParaRPr>
          </a:p>
        </p:txBody>
      </p:sp>
      <p:sp>
        <p:nvSpPr>
          <p:cNvPr id="10" name="タイトル 1">
            <a:extLst>
              <a:ext uri="{FF2B5EF4-FFF2-40B4-BE49-F238E27FC236}">
                <a16:creationId xmlns:a16="http://schemas.microsoft.com/office/drawing/2014/main" id="{3F52BE4A-4A86-36EE-7B8E-27B79DBFDD19}"/>
              </a:ext>
            </a:extLst>
          </p:cNvPr>
          <p:cNvSpPr txBox="1">
            <a:spLocks noChangeArrowheads="1"/>
          </p:cNvSpPr>
          <p:nvPr/>
        </p:nvSpPr>
        <p:spPr bwMode="auto">
          <a:xfrm>
            <a:off x="467544" y="2600688"/>
            <a:ext cx="5544616"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b="1" kern="0" dirty="0">
                <a:solidFill>
                  <a:srgbClr val="002060"/>
                </a:solidFill>
                <a:latin typeface="Meiryo UI" panose="020B0604030504040204" pitchFamily="50" charset="-128"/>
                <a:ea typeface="Meiryo UI" panose="020B0604030504040204" pitchFamily="50" charset="-128"/>
              </a:rPr>
              <a:t>4.2 Raspberry Pi</a:t>
            </a:r>
            <a:r>
              <a:rPr lang="ja-JP" altLang="en-US" sz="1600" b="1" kern="0" dirty="0">
                <a:solidFill>
                  <a:srgbClr val="002060"/>
                </a:solidFill>
                <a:latin typeface="Meiryo UI" panose="020B0604030504040204" pitchFamily="50" charset="-128"/>
                <a:ea typeface="Meiryo UI" panose="020B0604030504040204" pitchFamily="50" charset="-128"/>
              </a:rPr>
              <a:t>　</a:t>
            </a:r>
            <a:r>
              <a:rPr lang="en-US" altLang="ja-JP" sz="1600" b="1" kern="0" dirty="0">
                <a:solidFill>
                  <a:srgbClr val="002060"/>
                </a:solidFill>
                <a:latin typeface="Meiryo UI" panose="020B0604030504040204" pitchFamily="50" charset="-128"/>
                <a:ea typeface="Meiryo UI" panose="020B0604030504040204" pitchFamily="50" charset="-128"/>
              </a:rPr>
              <a:t>Pico</a:t>
            </a:r>
            <a:endParaRPr lang="ja-JP" altLang="en-US" sz="1600" b="1" kern="0" dirty="0">
              <a:solidFill>
                <a:srgbClr val="002060"/>
              </a:solidFill>
              <a:latin typeface="Meiryo UI" panose="020B0604030504040204" pitchFamily="50" charset="-128"/>
              <a:ea typeface="Meiryo UI" panose="020B0604030504040204" pitchFamily="50" charset="-128"/>
            </a:endParaRPr>
          </a:p>
        </p:txBody>
      </p:sp>
      <p:pic>
        <p:nvPicPr>
          <p:cNvPr id="11" name="Picture 2">
            <a:extLst>
              <a:ext uri="{FF2B5EF4-FFF2-40B4-BE49-F238E27FC236}">
                <a16:creationId xmlns:a16="http://schemas.microsoft.com/office/drawing/2014/main" id="{0C97FAEA-B49E-E95B-74C9-3152C9B15A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380848" y="3111387"/>
            <a:ext cx="2583640" cy="171882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DA47A343-063A-218B-01F6-4572DDD013B5}"/>
              </a:ext>
            </a:extLst>
          </p:cNvPr>
          <p:cNvSpPr txBox="1"/>
          <p:nvPr/>
        </p:nvSpPr>
        <p:spPr>
          <a:xfrm>
            <a:off x="597756" y="3005639"/>
            <a:ext cx="5214889" cy="584775"/>
          </a:xfrm>
          <a:prstGeom prst="rect">
            <a:avLst/>
          </a:prstGeom>
          <a:noFill/>
        </p:spPr>
        <p:txBody>
          <a:bodyPr wrap="none" rtlCol="0">
            <a:spAutoFit/>
          </a:bodyPr>
          <a:lstStyle/>
          <a:p>
            <a:r>
              <a:rPr lang="en-US" altLang="ja-JP" sz="1600" dirty="0">
                <a:latin typeface="Meiryo UI" panose="020B0604030504040204" pitchFamily="50" charset="-128"/>
                <a:ea typeface="Meiryo UI" panose="020B0604030504040204" pitchFamily="50" charset="-128"/>
              </a:rPr>
              <a:t>2021</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月　ラズベリー財団が</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当時</a:t>
            </a:r>
            <a:r>
              <a:rPr lang="en-US" altLang="ja-JP" sz="1600" dirty="0">
                <a:latin typeface="Meiryo UI" panose="020B0604030504040204" pitchFamily="50" charset="-128"/>
                <a:ea typeface="Meiryo UI" panose="020B0604030504040204" pitchFamily="50" charset="-128"/>
              </a:rPr>
              <a:t>)500</a:t>
            </a:r>
            <a:r>
              <a:rPr lang="ja-JP" altLang="en-US" sz="1600" dirty="0">
                <a:latin typeface="Meiryo UI" panose="020B0604030504040204" pitchFamily="50" charset="-128"/>
                <a:ea typeface="Meiryo UI" panose="020B0604030504040204" pitchFamily="50" charset="-128"/>
              </a:rPr>
              <a:t>円の</a:t>
            </a:r>
            <a:r>
              <a:rPr lang="ja-JP" altLang="en-US" sz="1600" b="1" dirty="0">
                <a:solidFill>
                  <a:srgbClr val="0070C0"/>
                </a:solidFill>
                <a:latin typeface="Meiryo UI" panose="020B0604030504040204" pitchFamily="50" charset="-128"/>
                <a:ea typeface="Meiryo UI" panose="020B0604030504040204" pitchFamily="50" charset="-128"/>
              </a:rPr>
              <a:t>マイコンボード</a:t>
            </a:r>
            <a:endParaRPr lang="en-US" altLang="ja-JP" sz="1600" b="1" dirty="0">
              <a:solidFill>
                <a:srgbClr val="0070C0"/>
              </a:solidFill>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lang="en-US" altLang="ja-JP" sz="1600" dirty="0" err="1">
                <a:latin typeface="Meiryo UI" panose="020B0604030504040204" pitchFamily="50" charset="-128"/>
                <a:ea typeface="Meiryo UI" panose="020B0604030504040204" pitchFamily="50" charset="-128"/>
              </a:rPr>
              <a:t>RaspberryPi</a:t>
            </a:r>
            <a:r>
              <a:rPr lang="en-US" altLang="ja-JP" sz="1600" dirty="0">
                <a:latin typeface="Meiryo UI" panose="020B0604030504040204" pitchFamily="50" charset="-128"/>
                <a:ea typeface="Meiryo UI" panose="020B0604030504040204" pitchFamily="50" charset="-128"/>
              </a:rPr>
              <a:t> Pico</a:t>
            </a:r>
            <a:r>
              <a:rPr lang="ja-JP" altLang="en-US" sz="1600" dirty="0">
                <a:latin typeface="Meiryo UI" panose="020B0604030504040204" pitchFamily="50" charset="-128"/>
                <a:ea typeface="Meiryo UI" panose="020B0604030504040204" pitchFamily="50" charset="-128"/>
              </a:rPr>
              <a:t>」をリリース</a:t>
            </a:r>
          </a:p>
        </p:txBody>
      </p:sp>
      <p:sp>
        <p:nvSpPr>
          <p:cNvPr id="13" name="テキスト ボックス 12">
            <a:extLst>
              <a:ext uri="{FF2B5EF4-FFF2-40B4-BE49-F238E27FC236}">
                <a16:creationId xmlns:a16="http://schemas.microsoft.com/office/drawing/2014/main" id="{881A8A6D-1E05-5371-A557-043190E51D29}"/>
              </a:ext>
            </a:extLst>
          </p:cNvPr>
          <p:cNvSpPr txBox="1"/>
          <p:nvPr/>
        </p:nvSpPr>
        <p:spPr>
          <a:xfrm>
            <a:off x="548770" y="3730001"/>
            <a:ext cx="200700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特徴　（メリット）</a:t>
            </a:r>
          </a:p>
        </p:txBody>
      </p:sp>
      <p:sp>
        <p:nvSpPr>
          <p:cNvPr id="14" name="テキスト ボックス 13">
            <a:extLst>
              <a:ext uri="{FF2B5EF4-FFF2-40B4-BE49-F238E27FC236}">
                <a16:creationId xmlns:a16="http://schemas.microsoft.com/office/drawing/2014/main" id="{CCFE6269-3B2B-46E6-C39C-EA2D448211A2}"/>
              </a:ext>
            </a:extLst>
          </p:cNvPr>
          <p:cNvSpPr txBox="1"/>
          <p:nvPr/>
        </p:nvSpPr>
        <p:spPr>
          <a:xfrm>
            <a:off x="1329590" y="4068555"/>
            <a:ext cx="1863011" cy="338554"/>
          </a:xfrm>
          <a:prstGeom prst="rect">
            <a:avLst/>
          </a:prstGeom>
          <a:noFill/>
        </p:spPr>
        <p:txBody>
          <a:bodyPr wrap="none" rtlCol="0">
            <a:spAutoFit/>
          </a:bodyPr>
          <a:lstStyle/>
          <a:p>
            <a:r>
              <a:rPr lang="ja-JP" altLang="en-US" sz="1600" b="1" dirty="0">
                <a:latin typeface="Meiryo UI" panose="020B0604030504040204" pitchFamily="50" charset="-128"/>
                <a:ea typeface="Meiryo UI" panose="020B0604030504040204" pitchFamily="50" charset="-128"/>
              </a:rPr>
              <a:t>さらに小型・低コスト</a:t>
            </a:r>
          </a:p>
        </p:txBody>
      </p:sp>
      <p:sp>
        <p:nvSpPr>
          <p:cNvPr id="16" name="テキスト ボックス 15">
            <a:extLst>
              <a:ext uri="{FF2B5EF4-FFF2-40B4-BE49-F238E27FC236}">
                <a16:creationId xmlns:a16="http://schemas.microsoft.com/office/drawing/2014/main" id="{0FE09803-337B-B774-D43F-20DE3574B369}"/>
              </a:ext>
            </a:extLst>
          </p:cNvPr>
          <p:cNvSpPr txBox="1"/>
          <p:nvPr/>
        </p:nvSpPr>
        <p:spPr>
          <a:xfrm>
            <a:off x="1301833" y="4326973"/>
            <a:ext cx="4710327" cy="338554"/>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OS</a:t>
            </a:r>
            <a:r>
              <a:rPr lang="ja-JP" altLang="en-US" sz="1600" b="1" dirty="0">
                <a:latin typeface="Meiryo UI" panose="020B0604030504040204" pitchFamily="50" charset="-128"/>
                <a:ea typeface="Meiryo UI" panose="020B0604030504040204" pitchFamily="50" charset="-128"/>
              </a:rPr>
              <a:t>を使用しないモデル　⇒　機動性が高い・安定動作</a:t>
            </a:r>
          </a:p>
        </p:txBody>
      </p:sp>
      <p:sp>
        <p:nvSpPr>
          <p:cNvPr id="19" name="テキスト ボックス 18">
            <a:extLst>
              <a:ext uri="{FF2B5EF4-FFF2-40B4-BE49-F238E27FC236}">
                <a16:creationId xmlns:a16="http://schemas.microsoft.com/office/drawing/2014/main" id="{6F529B0B-DC08-965A-77DE-9838A38EA223}"/>
              </a:ext>
            </a:extLst>
          </p:cNvPr>
          <p:cNvSpPr txBox="1"/>
          <p:nvPr/>
        </p:nvSpPr>
        <p:spPr>
          <a:xfrm>
            <a:off x="793438" y="4619054"/>
            <a:ext cx="543739"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補足</a:t>
            </a:r>
          </a:p>
        </p:txBody>
      </p:sp>
      <p:sp>
        <p:nvSpPr>
          <p:cNvPr id="20" name="テキスト ボックス 19">
            <a:extLst>
              <a:ext uri="{FF2B5EF4-FFF2-40B4-BE49-F238E27FC236}">
                <a16:creationId xmlns:a16="http://schemas.microsoft.com/office/drawing/2014/main" id="{10AAE5E8-D21C-E730-0D4B-395D61FD6CDB}"/>
              </a:ext>
            </a:extLst>
          </p:cNvPr>
          <p:cNvSpPr txBox="1"/>
          <p:nvPr/>
        </p:nvSpPr>
        <p:spPr>
          <a:xfrm>
            <a:off x="1432330" y="4665527"/>
            <a:ext cx="4644220" cy="646331"/>
          </a:xfrm>
          <a:prstGeom prst="rect">
            <a:avLst/>
          </a:prstGeom>
          <a:noFill/>
        </p:spPr>
        <p:txBody>
          <a:bodyPr wrap="none" rtlCol="0">
            <a:spAutoFit/>
          </a:bodyPr>
          <a:lstStyle/>
          <a:p>
            <a:r>
              <a:rPr lang="en-US" altLang="ja-JP" sz="1200" dirty="0">
                <a:latin typeface="Meiryo UI" panose="020B0604030504040204" pitchFamily="50" charset="-128"/>
                <a:ea typeface="Meiryo UI" panose="020B0604030504040204" pitchFamily="50" charset="-128"/>
              </a:rPr>
              <a:t>OS</a:t>
            </a:r>
            <a:r>
              <a:rPr lang="ja-JP" altLang="en-US" sz="1200" dirty="0">
                <a:latin typeface="Meiryo UI" panose="020B0604030504040204" pitchFamily="50" charset="-128"/>
                <a:ea typeface="Meiryo UI" panose="020B0604030504040204" pitchFamily="50" charset="-128"/>
              </a:rPr>
              <a:t>を起動するまで待つ必要がないため、電源を入れたらすぐに動かせる</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OS</a:t>
            </a:r>
            <a:r>
              <a:rPr lang="ja-JP" altLang="en-US" sz="1200" dirty="0">
                <a:latin typeface="Meiryo UI" panose="020B0604030504040204" pitchFamily="50" charset="-128"/>
                <a:ea typeface="Meiryo UI" panose="020B0604030504040204" pitchFamily="50" charset="-128"/>
              </a:rPr>
              <a:t>も問題、複雑なタスクを抱えないので、動作も安定している</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予期しないトラブルなど、負荷の高い処理が続くとプリーズする恐れが少ない</a:t>
            </a:r>
            <a:endParaRPr lang="en-US" altLang="ja-JP" sz="12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7424FB7D-534D-8366-D18A-D2585C39F7E8}"/>
              </a:ext>
            </a:extLst>
          </p:cNvPr>
          <p:cNvSpPr txBox="1"/>
          <p:nvPr/>
        </p:nvSpPr>
        <p:spPr>
          <a:xfrm>
            <a:off x="548770" y="5320137"/>
            <a:ext cx="2007006"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デメリット）</a:t>
            </a:r>
          </a:p>
        </p:txBody>
      </p:sp>
      <p:sp>
        <p:nvSpPr>
          <p:cNvPr id="25" name="テキスト ボックス 24">
            <a:extLst>
              <a:ext uri="{FF2B5EF4-FFF2-40B4-BE49-F238E27FC236}">
                <a16:creationId xmlns:a16="http://schemas.microsoft.com/office/drawing/2014/main" id="{73F22DA3-5DBD-FD38-2CB1-3CC784129AA1}"/>
              </a:ext>
            </a:extLst>
          </p:cNvPr>
          <p:cNvSpPr txBox="1"/>
          <p:nvPr/>
        </p:nvSpPr>
        <p:spPr>
          <a:xfrm>
            <a:off x="1301833" y="5581441"/>
            <a:ext cx="6642139" cy="584775"/>
          </a:xfrm>
          <a:prstGeom prst="rect">
            <a:avLst/>
          </a:prstGeom>
          <a:noFill/>
        </p:spPr>
        <p:txBody>
          <a:bodyPr wrap="none" rtlCol="0">
            <a:spAutoFit/>
          </a:bodyPr>
          <a:lstStyle/>
          <a:p>
            <a:r>
              <a:rPr lang="ja-JP" altLang="en-US" sz="1600" dirty="0">
                <a:latin typeface="Meiryo UI" panose="020B0604030504040204" pitchFamily="50" charset="-128"/>
                <a:ea typeface="Meiryo UI" panose="020B0604030504040204" pitchFamily="50" charset="-128"/>
              </a:rPr>
              <a:t>開発の難易度が高い　←　</a:t>
            </a:r>
            <a:r>
              <a:rPr lang="en-US" altLang="ja-JP" sz="1600" dirty="0" err="1">
                <a:latin typeface="Meiryo UI" panose="020B0604030504040204" pitchFamily="50" charset="-128"/>
                <a:ea typeface="Meiryo UI" panose="020B0604030504040204" pitchFamily="50" charset="-128"/>
              </a:rPr>
              <a:t>RaspberryPi</a:t>
            </a:r>
            <a:r>
              <a:rPr lang="en-US" altLang="ja-JP" sz="1600" dirty="0">
                <a:latin typeface="Meiryo UI" panose="020B0604030504040204" pitchFamily="50" charset="-128"/>
                <a:ea typeface="Meiryo UI" panose="020B0604030504040204" pitchFamily="50" charset="-128"/>
              </a:rPr>
              <a:t> / </a:t>
            </a:r>
            <a:r>
              <a:rPr lang="en-US" altLang="ja-JP" sz="1600" dirty="0" err="1">
                <a:latin typeface="Meiryo UI" panose="020B0604030504040204" pitchFamily="50" charset="-128"/>
                <a:ea typeface="Meiryo UI" panose="020B0604030504040204" pitchFamily="50" charset="-128"/>
              </a:rPr>
              <a:t>RaspberryPi</a:t>
            </a:r>
            <a:r>
              <a:rPr lang="en-US" altLang="ja-JP" sz="1600" dirty="0">
                <a:latin typeface="Meiryo UI" panose="020B0604030504040204" pitchFamily="50" charset="-128"/>
                <a:ea typeface="Meiryo UI" panose="020B0604030504040204" pitchFamily="50" charset="-128"/>
              </a:rPr>
              <a:t> ZERO</a:t>
            </a:r>
            <a:r>
              <a:rPr lang="ja-JP" altLang="en-US" sz="1600" dirty="0">
                <a:latin typeface="Meiryo UI" panose="020B0604030504040204" pitchFamily="50" charset="-128"/>
                <a:ea typeface="Meiryo UI" panose="020B0604030504040204" pitchFamily="50" charset="-128"/>
              </a:rPr>
              <a:t>と比較すると</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用途が限られる</a:t>
            </a:r>
          </a:p>
        </p:txBody>
      </p:sp>
      <p:sp>
        <p:nvSpPr>
          <p:cNvPr id="22" name="テキスト ボックス 21">
            <a:extLst>
              <a:ext uri="{FF2B5EF4-FFF2-40B4-BE49-F238E27FC236}">
                <a16:creationId xmlns:a16="http://schemas.microsoft.com/office/drawing/2014/main" id="{6B73D423-6CAE-106B-B9C8-23A5C9D4616A}"/>
              </a:ext>
            </a:extLst>
          </p:cNvPr>
          <p:cNvSpPr txBox="1"/>
          <p:nvPr/>
        </p:nvSpPr>
        <p:spPr bwMode="auto">
          <a:xfrm>
            <a:off x="7175637" y="2320771"/>
            <a:ext cx="12868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ja-JP" sz="1100" b="0" i="0" dirty="0">
                <a:solidFill>
                  <a:srgbClr val="0F1111"/>
                </a:solidFill>
                <a:effectLst/>
                <a:latin typeface="Hiragino Kaku Gothic ProN"/>
              </a:rPr>
              <a:t>Raspberry Pi 5 8GB</a:t>
            </a:r>
          </a:p>
        </p:txBody>
      </p:sp>
      <p:pic>
        <p:nvPicPr>
          <p:cNvPr id="15" name="図 14">
            <a:extLst>
              <a:ext uri="{FF2B5EF4-FFF2-40B4-BE49-F238E27FC236}">
                <a16:creationId xmlns:a16="http://schemas.microsoft.com/office/drawing/2014/main" id="{6899AD69-EE48-768F-FA30-5510CD2AFA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7992" y="1253462"/>
            <a:ext cx="1657132" cy="1085651"/>
          </a:xfrm>
          <a:prstGeom prst="rect">
            <a:avLst/>
          </a:prstGeom>
        </p:spPr>
      </p:pic>
      <p:sp>
        <p:nvSpPr>
          <p:cNvPr id="17" name="矢印: 右 16">
            <a:extLst>
              <a:ext uri="{FF2B5EF4-FFF2-40B4-BE49-F238E27FC236}">
                <a16:creationId xmlns:a16="http://schemas.microsoft.com/office/drawing/2014/main" id="{DD50863F-D74E-8992-A3A5-50A13136530E}"/>
              </a:ext>
            </a:extLst>
          </p:cNvPr>
          <p:cNvSpPr/>
          <p:nvPr/>
        </p:nvSpPr>
        <p:spPr>
          <a:xfrm rot="10800000">
            <a:off x="2920407" y="1773427"/>
            <a:ext cx="736589"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アイコン&#10;&#10;自動的に生成された説明">
            <a:extLst>
              <a:ext uri="{FF2B5EF4-FFF2-40B4-BE49-F238E27FC236}">
                <a16:creationId xmlns:a16="http://schemas.microsoft.com/office/drawing/2014/main" id="{D7511E54-F381-C938-3801-BC7E873D7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440" y="1666454"/>
            <a:ext cx="325912" cy="325912"/>
          </a:xfrm>
          <a:prstGeom prst="rect">
            <a:avLst/>
          </a:prstGeom>
        </p:spPr>
      </p:pic>
    </p:spTree>
    <p:extLst>
      <p:ext uri="{BB962C8B-B14F-4D97-AF65-F5344CB8AC3E}">
        <p14:creationId xmlns:p14="http://schemas.microsoft.com/office/powerpoint/2010/main" val="3722559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DA23C42-C70E-4D28-8565-E1FED570DD24}"/>
              </a:ext>
            </a:extLst>
          </p:cNvPr>
          <p:cNvSpPr>
            <a:spLocks noGrp="1" noChangeArrowheads="1"/>
          </p:cNvSpPr>
          <p:nvPr>
            <p:ph type="title" idx="4294967295"/>
          </p:nvPr>
        </p:nvSpPr>
        <p:spPr>
          <a:xfrm>
            <a:off x="0" y="215900"/>
            <a:ext cx="3168650" cy="441325"/>
          </a:xfrm>
          <a:prstGeom prst="rect">
            <a:avLst/>
          </a:prstGeom>
        </p:spPr>
        <p:txBody>
          <a:bodyPr>
            <a:noAutofit/>
          </a:bodyPr>
          <a:lstStyle/>
          <a:p>
            <a:pPr algn="l" eaLnBrk="1" hangingPunct="1">
              <a:defRPr/>
            </a:pPr>
            <a:r>
              <a:rPr lang="ja-JP" altLang="en-US" sz="2400" b="1" dirty="0">
                <a:latin typeface="Meiryo UI" panose="020B0604030504040204" pitchFamily="50" charset="-128"/>
                <a:ea typeface="Meiryo UI" panose="020B0604030504040204" pitchFamily="50" charset="-128"/>
              </a:rPr>
              <a:t>◆講師プロフィール</a:t>
            </a:r>
          </a:p>
        </p:txBody>
      </p:sp>
      <p:sp>
        <p:nvSpPr>
          <p:cNvPr id="4099" name="Rectangle 3">
            <a:extLst>
              <a:ext uri="{FF2B5EF4-FFF2-40B4-BE49-F238E27FC236}">
                <a16:creationId xmlns:a16="http://schemas.microsoft.com/office/drawing/2014/main" id="{CA4FDA1B-3A77-40FA-933B-7827CA0B6265}"/>
              </a:ext>
            </a:extLst>
          </p:cNvPr>
          <p:cNvSpPr>
            <a:spLocks noGrp="1" noChangeArrowheads="1"/>
          </p:cNvSpPr>
          <p:nvPr>
            <p:ph type="body" idx="4294967295"/>
          </p:nvPr>
        </p:nvSpPr>
        <p:spPr>
          <a:xfrm>
            <a:off x="636588" y="981075"/>
            <a:ext cx="8255892" cy="5111750"/>
          </a:xfrm>
          <a:prstGeom prst="rect">
            <a:avLst/>
          </a:prstGeom>
        </p:spPr>
        <p:txBody>
          <a:bodyPr/>
          <a:lstStyle/>
          <a:p>
            <a:pPr eaLnBrk="1" hangingPunct="1">
              <a:lnSpc>
                <a:spcPct val="90000"/>
              </a:lnSpc>
            </a:pPr>
            <a:r>
              <a:rPr lang="ja-JP" altLang="en-US" sz="2000" dirty="0">
                <a:solidFill>
                  <a:schemeClr val="tx2"/>
                </a:solidFill>
                <a:latin typeface="Meiryo UI" panose="020B0604030504040204" pitchFamily="50" charset="-128"/>
                <a:ea typeface="Meiryo UI" panose="020B0604030504040204" pitchFamily="50" charset="-128"/>
              </a:rPr>
              <a:t>自己紹介</a:t>
            </a:r>
            <a:endParaRPr lang="en-US" altLang="ja-JP" sz="2000" dirty="0">
              <a:solidFill>
                <a:schemeClr val="tx2"/>
              </a:solidFill>
              <a:latin typeface="Meiryo UI" panose="020B0604030504040204" pitchFamily="50" charset="-128"/>
              <a:ea typeface="Meiryo UI" panose="020B0604030504040204" pitchFamily="50" charset="-128"/>
            </a:endParaRPr>
          </a:p>
          <a:p>
            <a:pPr lvl="1"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林　光邦（はやし　みつくに）　</a:t>
            </a:r>
          </a:p>
          <a:p>
            <a:pPr lvl="1"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経済産業省推進資格  </a:t>
            </a:r>
            <a:r>
              <a:rPr lang="en-US" altLang="ja-JP" sz="1600" dirty="0">
                <a:solidFill>
                  <a:schemeClr val="tx2"/>
                </a:solidFill>
                <a:latin typeface="Meiryo UI" panose="020B0604030504040204" pitchFamily="50" charset="-128"/>
                <a:ea typeface="Meiryo UI" panose="020B0604030504040204" pitchFamily="50" charset="-128"/>
              </a:rPr>
              <a:t>IT</a:t>
            </a:r>
            <a:r>
              <a:rPr lang="ja-JP" altLang="en-US" sz="1600" dirty="0">
                <a:solidFill>
                  <a:schemeClr val="tx2"/>
                </a:solidFill>
                <a:latin typeface="Meiryo UI" panose="020B0604030504040204" pitchFamily="50" charset="-128"/>
                <a:ea typeface="Meiryo UI" panose="020B0604030504040204" pitchFamily="50" charset="-128"/>
              </a:rPr>
              <a:t>コーディネータ</a:t>
            </a:r>
            <a:endParaRPr lang="en-US" altLang="ja-JP" sz="1600" dirty="0">
              <a:solidFill>
                <a:schemeClr val="tx2"/>
              </a:solidFill>
              <a:latin typeface="Meiryo UI" panose="020B0604030504040204" pitchFamily="50" charset="-128"/>
              <a:ea typeface="Meiryo UI" panose="020B0604030504040204" pitchFamily="50" charset="-128"/>
            </a:endParaRPr>
          </a:p>
          <a:p>
            <a:pPr lvl="1"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情報セキュリティマネジメント　</a:t>
            </a:r>
            <a:endParaRPr lang="en-US" altLang="ja-JP" sz="1600" dirty="0">
              <a:solidFill>
                <a:schemeClr val="tx2"/>
              </a:solidFill>
              <a:latin typeface="Meiryo UI" panose="020B0604030504040204" pitchFamily="50" charset="-128"/>
              <a:ea typeface="Meiryo UI" panose="020B0604030504040204" pitchFamily="50" charset="-128"/>
            </a:endParaRPr>
          </a:p>
          <a:p>
            <a:pPr lvl="1" eaLnBrk="1" hangingPunct="1">
              <a:lnSpc>
                <a:spcPct val="90000"/>
              </a:lnSpc>
            </a:pPr>
            <a:r>
              <a:rPr lang="en-US" altLang="ja-JP" sz="1600" dirty="0">
                <a:solidFill>
                  <a:schemeClr val="tx2"/>
                </a:solidFill>
                <a:latin typeface="Meiryo UI" panose="020B0604030504040204" pitchFamily="50" charset="-128"/>
                <a:ea typeface="Meiryo UI" panose="020B0604030504040204" pitchFamily="50" charset="-128"/>
              </a:rPr>
              <a:t>Mail: webern86@gmail.com</a:t>
            </a:r>
          </a:p>
          <a:p>
            <a:pPr lvl="2" eaLnBrk="1" hangingPunct="1">
              <a:lnSpc>
                <a:spcPct val="90000"/>
              </a:lnSpc>
            </a:pPr>
            <a:endParaRPr lang="en-US" altLang="ja-JP" sz="1200" dirty="0">
              <a:solidFill>
                <a:schemeClr val="tx2"/>
              </a:solidFill>
              <a:latin typeface="Meiryo UI" panose="020B0604030504040204" pitchFamily="50" charset="-128"/>
              <a:ea typeface="Meiryo UI" panose="020B0604030504040204" pitchFamily="50" charset="-128"/>
            </a:endParaRPr>
          </a:p>
          <a:p>
            <a:pPr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略歴</a:t>
            </a:r>
          </a:p>
          <a:p>
            <a:pPr lvl="1"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愛知県生まれ</a:t>
            </a:r>
            <a:endParaRPr lang="en-US" altLang="ja-JP" sz="1600" dirty="0">
              <a:solidFill>
                <a:schemeClr val="tx2"/>
              </a:solidFill>
              <a:latin typeface="Meiryo UI" panose="020B0604030504040204" pitchFamily="50" charset="-128"/>
              <a:ea typeface="Meiryo UI" panose="020B0604030504040204" pitchFamily="50" charset="-128"/>
            </a:endParaRPr>
          </a:p>
          <a:p>
            <a:pPr lvl="1" eaLnBrk="1" hangingPunct="1">
              <a:lnSpc>
                <a:spcPct val="90000"/>
              </a:lnSpc>
            </a:pPr>
            <a:r>
              <a:rPr lang="en-US" altLang="ja-JP" sz="1600" dirty="0">
                <a:solidFill>
                  <a:schemeClr val="tx2"/>
                </a:solidFill>
                <a:latin typeface="Meiryo UI" panose="020B0604030504040204" pitchFamily="50" charset="-128"/>
                <a:ea typeface="Meiryo UI" panose="020B0604030504040204" pitchFamily="50" charset="-128"/>
              </a:rPr>
              <a:t>1993</a:t>
            </a:r>
            <a:r>
              <a:rPr lang="ja-JP" altLang="en-US" sz="1600" dirty="0">
                <a:solidFill>
                  <a:schemeClr val="tx2"/>
                </a:solidFill>
                <a:latin typeface="Meiryo UI" panose="020B0604030504040204" pitchFamily="50" charset="-128"/>
                <a:ea typeface="Meiryo UI" panose="020B0604030504040204" pitchFamily="50" charset="-128"/>
              </a:rPr>
              <a:t>年</a:t>
            </a:r>
            <a:r>
              <a:rPr lang="en-US" altLang="ja-JP" sz="1600" dirty="0">
                <a:solidFill>
                  <a:schemeClr val="tx2"/>
                </a:solidFill>
                <a:latin typeface="Meiryo UI" panose="020B0604030504040204" pitchFamily="50" charset="-128"/>
                <a:ea typeface="Meiryo UI" panose="020B0604030504040204" pitchFamily="50" charset="-128"/>
              </a:rPr>
              <a:t>(</a:t>
            </a:r>
            <a:r>
              <a:rPr lang="ja-JP" altLang="en-US" sz="1600" dirty="0">
                <a:solidFill>
                  <a:schemeClr val="tx2"/>
                </a:solidFill>
                <a:latin typeface="Meiryo UI" panose="020B0604030504040204" pitchFamily="50" charset="-128"/>
                <a:ea typeface="Meiryo UI" panose="020B0604030504040204" pitchFamily="50" charset="-128"/>
              </a:rPr>
              <a:t>平成</a:t>
            </a:r>
            <a:r>
              <a:rPr lang="en-US" altLang="ja-JP" sz="1600" dirty="0">
                <a:solidFill>
                  <a:schemeClr val="tx2"/>
                </a:solidFill>
                <a:latin typeface="Meiryo UI" panose="020B0604030504040204" pitchFamily="50" charset="-128"/>
                <a:ea typeface="Meiryo UI" panose="020B0604030504040204" pitchFamily="50" charset="-128"/>
              </a:rPr>
              <a:t>5</a:t>
            </a:r>
            <a:r>
              <a:rPr lang="ja-JP" altLang="en-US" sz="1600" dirty="0">
                <a:solidFill>
                  <a:schemeClr val="tx2"/>
                </a:solidFill>
                <a:latin typeface="Meiryo UI" panose="020B0604030504040204" pitchFamily="50" charset="-128"/>
                <a:ea typeface="Meiryo UI" panose="020B0604030504040204" pitchFamily="50" charset="-128"/>
              </a:rPr>
              <a:t>年</a:t>
            </a:r>
            <a:r>
              <a:rPr lang="en-US" altLang="ja-JP" sz="1600" dirty="0">
                <a:solidFill>
                  <a:schemeClr val="tx2"/>
                </a:solidFill>
                <a:latin typeface="Meiryo UI" panose="020B0604030504040204" pitchFamily="50" charset="-128"/>
                <a:ea typeface="Meiryo UI" panose="020B0604030504040204" pitchFamily="50" charset="-128"/>
              </a:rPr>
              <a:t>)</a:t>
            </a:r>
            <a:r>
              <a:rPr lang="ja-JP" altLang="en-US" sz="1600" dirty="0">
                <a:solidFill>
                  <a:schemeClr val="tx2"/>
                </a:solidFill>
                <a:latin typeface="Meiryo UI" panose="020B0604030504040204" pitchFamily="50" charset="-128"/>
                <a:ea typeface="Meiryo UI" panose="020B0604030504040204" pitchFamily="50" charset="-128"/>
              </a:rPr>
              <a:t>　大学</a:t>
            </a:r>
            <a:r>
              <a:rPr lang="en-US" altLang="ja-JP" sz="1600" dirty="0">
                <a:solidFill>
                  <a:schemeClr val="tx2"/>
                </a:solidFill>
                <a:latin typeface="Meiryo UI" panose="020B0604030504040204" pitchFamily="50" charset="-128"/>
                <a:ea typeface="Meiryo UI" panose="020B0604030504040204" pitchFamily="50" charset="-128"/>
              </a:rPr>
              <a:t>(</a:t>
            </a:r>
            <a:r>
              <a:rPr lang="ja-JP" altLang="en-US" sz="1600" dirty="0">
                <a:solidFill>
                  <a:schemeClr val="tx2"/>
                </a:solidFill>
                <a:latin typeface="Meiryo UI" panose="020B0604030504040204" pitchFamily="50" charset="-128"/>
                <a:ea typeface="Meiryo UI" panose="020B0604030504040204" pitchFamily="50" charset="-128"/>
              </a:rPr>
              <a:t>機械工学科</a:t>
            </a:r>
            <a:r>
              <a:rPr lang="en-US" altLang="ja-JP" sz="1600" dirty="0">
                <a:solidFill>
                  <a:schemeClr val="tx2"/>
                </a:solidFill>
                <a:latin typeface="Meiryo UI" panose="020B0604030504040204" pitchFamily="50" charset="-128"/>
                <a:ea typeface="Meiryo UI" panose="020B0604030504040204" pitchFamily="50" charset="-128"/>
              </a:rPr>
              <a:t>)</a:t>
            </a:r>
            <a:r>
              <a:rPr lang="ja-JP" altLang="en-US" sz="1600" dirty="0">
                <a:solidFill>
                  <a:schemeClr val="tx2"/>
                </a:solidFill>
                <a:latin typeface="Meiryo UI" panose="020B0604030504040204" pitchFamily="50" charset="-128"/>
                <a:ea typeface="Meiryo UI" panose="020B0604030504040204" pitchFamily="50" charset="-128"/>
              </a:rPr>
              <a:t>卒業後、自動車部品メーカー勤務</a:t>
            </a:r>
            <a:endParaRPr lang="en-US" altLang="ja-JP" sz="1600" dirty="0">
              <a:solidFill>
                <a:schemeClr val="tx2"/>
              </a:solidFill>
              <a:latin typeface="Meiryo UI" panose="020B0604030504040204" pitchFamily="50" charset="-128"/>
              <a:ea typeface="Meiryo UI" panose="020B0604030504040204" pitchFamily="50" charset="-128"/>
            </a:endParaRPr>
          </a:p>
          <a:p>
            <a:pPr lvl="1"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中部ハイテクセンター</a:t>
            </a:r>
            <a:r>
              <a:rPr lang="en-US" altLang="ja-JP" sz="1600" dirty="0">
                <a:solidFill>
                  <a:schemeClr val="tx2"/>
                </a:solidFill>
                <a:latin typeface="Meiryo UI" panose="020B0604030504040204" pitchFamily="50" charset="-128"/>
                <a:ea typeface="Meiryo UI" panose="020B0604030504040204" pitchFamily="50" charset="-128"/>
              </a:rPr>
              <a:t>(CHC) (</a:t>
            </a:r>
            <a:r>
              <a:rPr lang="ja-JP" altLang="en-US" sz="1600" dirty="0">
                <a:solidFill>
                  <a:schemeClr val="tx2"/>
                </a:solidFill>
                <a:latin typeface="Meiryo UI" panose="020B0604030504040204" pitchFamily="50" charset="-128"/>
                <a:ea typeface="Meiryo UI" panose="020B0604030504040204" pitchFamily="50" charset="-128"/>
              </a:rPr>
              <a:t>名古屋産業科学研究所）に派遣を経て、測定装置作成、　　システムエンジニアとして生産管理・工場内物流等、製造業に関するシステム化業務に従事</a:t>
            </a:r>
          </a:p>
          <a:p>
            <a:pPr lvl="2" eaLnBrk="1" hangingPunct="1">
              <a:lnSpc>
                <a:spcPct val="90000"/>
              </a:lnSpc>
            </a:pPr>
            <a:endParaRPr lang="ja-JP" altLang="en-US" sz="1200" dirty="0">
              <a:solidFill>
                <a:schemeClr val="tx2"/>
              </a:solidFill>
              <a:latin typeface="Meiryo UI" panose="020B0604030504040204" pitchFamily="50" charset="-128"/>
              <a:ea typeface="Meiryo UI" panose="020B0604030504040204" pitchFamily="50" charset="-128"/>
            </a:endParaRPr>
          </a:p>
          <a:p>
            <a:pPr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主な職歴</a:t>
            </a:r>
            <a:endParaRPr lang="en-US" altLang="ja-JP" sz="1600" dirty="0">
              <a:solidFill>
                <a:schemeClr val="tx2"/>
              </a:solidFill>
              <a:latin typeface="Meiryo UI" panose="020B0604030504040204" pitchFamily="50" charset="-128"/>
              <a:ea typeface="Meiryo UI" panose="020B0604030504040204" pitchFamily="50" charset="-128"/>
            </a:endParaRPr>
          </a:p>
          <a:p>
            <a:pPr lvl="1"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保全業務の効率化として、設備診断</a:t>
            </a:r>
            <a:r>
              <a:rPr lang="en-US" altLang="ja-JP" sz="1600" dirty="0">
                <a:solidFill>
                  <a:schemeClr val="tx2"/>
                </a:solidFill>
                <a:latin typeface="Meiryo UI" panose="020B0604030504040204" pitchFamily="50" charset="-128"/>
                <a:ea typeface="Meiryo UI" panose="020B0604030504040204" pitchFamily="50" charset="-128"/>
              </a:rPr>
              <a:t>(</a:t>
            </a:r>
            <a:r>
              <a:rPr lang="ja-JP" altLang="en-US" sz="1600" dirty="0">
                <a:solidFill>
                  <a:schemeClr val="tx2"/>
                </a:solidFill>
                <a:latin typeface="Meiryo UI" panose="020B0604030504040204" pitchFamily="50" charset="-128"/>
                <a:ea typeface="Meiryo UI" panose="020B0604030504040204" pitchFamily="50" charset="-128"/>
              </a:rPr>
              <a:t>予防保全</a:t>
            </a:r>
            <a:r>
              <a:rPr lang="en-US" altLang="ja-JP" sz="1600" dirty="0">
                <a:solidFill>
                  <a:schemeClr val="tx2"/>
                </a:solidFill>
                <a:latin typeface="Meiryo UI" panose="020B0604030504040204" pitchFamily="50" charset="-128"/>
                <a:ea typeface="Meiryo UI" panose="020B0604030504040204" pitchFamily="50" charset="-128"/>
              </a:rPr>
              <a:t>)</a:t>
            </a:r>
            <a:r>
              <a:rPr lang="ja-JP" altLang="en-US" sz="1600" dirty="0">
                <a:solidFill>
                  <a:schemeClr val="tx2"/>
                </a:solidFill>
                <a:latin typeface="Meiryo UI" panose="020B0604030504040204" pitchFamily="50" charset="-128"/>
                <a:ea typeface="Meiryo UI" panose="020B0604030504040204" pitchFamily="50" charset="-128"/>
              </a:rPr>
              <a:t>：微小電力、振動センサ等を利用してた設備診断システムの開発</a:t>
            </a:r>
            <a:endParaRPr lang="en-US" altLang="ja-JP" sz="1600" dirty="0">
              <a:solidFill>
                <a:schemeClr val="tx2"/>
              </a:solidFill>
              <a:latin typeface="Meiryo UI" panose="020B0604030504040204" pitchFamily="50" charset="-128"/>
              <a:ea typeface="Meiryo UI" panose="020B0604030504040204" pitchFamily="50" charset="-128"/>
            </a:endParaRPr>
          </a:p>
          <a:p>
            <a:pPr lvl="1"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設備保全管理システムの開発</a:t>
            </a:r>
            <a:endParaRPr lang="en-US" altLang="ja-JP" sz="1600" dirty="0">
              <a:solidFill>
                <a:schemeClr val="tx2"/>
              </a:solidFill>
              <a:latin typeface="Meiryo UI" panose="020B0604030504040204" pitchFamily="50" charset="-128"/>
              <a:ea typeface="Meiryo UI" panose="020B0604030504040204" pitchFamily="50" charset="-128"/>
            </a:endParaRPr>
          </a:p>
          <a:p>
            <a:pPr lvl="1"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トヨタ生産方式に基づいた生産管理システム・工場内・他社間など物流管理システム</a:t>
            </a:r>
            <a:endParaRPr lang="en-US" altLang="ja-JP" sz="1600" dirty="0">
              <a:solidFill>
                <a:schemeClr val="tx2"/>
              </a:solidFill>
              <a:latin typeface="Meiryo UI" panose="020B0604030504040204" pitchFamily="50" charset="-128"/>
              <a:ea typeface="Meiryo UI" panose="020B0604030504040204" pitchFamily="50" charset="-128"/>
            </a:endParaRPr>
          </a:p>
          <a:p>
            <a:pPr lvl="1"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トレーサビリティ管理システムの開発・導入</a:t>
            </a:r>
            <a:endParaRPr lang="en-US" altLang="ja-JP" sz="1600" dirty="0">
              <a:solidFill>
                <a:schemeClr val="tx2"/>
              </a:solidFill>
              <a:latin typeface="Meiryo UI" panose="020B0604030504040204" pitchFamily="50" charset="-128"/>
              <a:ea typeface="Meiryo UI" panose="020B0604030504040204" pitchFamily="50" charset="-128"/>
            </a:endParaRPr>
          </a:p>
          <a:p>
            <a:pPr lvl="1" eaLnBrk="1" hangingPunct="1">
              <a:lnSpc>
                <a:spcPct val="90000"/>
              </a:lnSpc>
            </a:pPr>
            <a:r>
              <a:rPr lang="ja-JP" altLang="en-US" sz="1600" dirty="0">
                <a:solidFill>
                  <a:schemeClr val="tx2"/>
                </a:solidFill>
                <a:latin typeface="Meiryo UI" panose="020B0604030504040204" pitchFamily="50" charset="-128"/>
                <a:ea typeface="Meiryo UI" panose="020B0604030504040204" pitchFamily="50" charset="-128"/>
              </a:rPr>
              <a:t>ハンディターミナル（</a:t>
            </a:r>
            <a:r>
              <a:rPr lang="en-US" altLang="ja-JP" sz="1600" dirty="0">
                <a:solidFill>
                  <a:schemeClr val="tx2"/>
                </a:solidFill>
                <a:latin typeface="Meiryo UI" panose="020B0604030504040204" pitchFamily="50" charset="-128"/>
                <a:ea typeface="Meiryo UI" panose="020B0604030504040204" pitchFamily="50" charset="-128"/>
              </a:rPr>
              <a:t>2D</a:t>
            </a:r>
            <a:r>
              <a:rPr lang="ja-JP" altLang="en-US" sz="1600" dirty="0">
                <a:solidFill>
                  <a:schemeClr val="tx2"/>
                </a:solidFill>
                <a:latin typeface="Meiryo UI" panose="020B0604030504040204" pitchFamily="50" charset="-128"/>
                <a:ea typeface="Meiryo UI" panose="020B0604030504040204" pitchFamily="50" charset="-128"/>
              </a:rPr>
              <a:t>コード）を用いたシステム開発・導入</a:t>
            </a:r>
            <a:endParaRPr lang="en-US" altLang="ja-JP" sz="1600" dirty="0">
              <a:solidFill>
                <a:schemeClr val="tx2"/>
              </a:solidFill>
              <a:latin typeface="Meiryo UI" panose="020B0604030504040204" pitchFamily="50" charset="-128"/>
              <a:ea typeface="Meiryo UI" panose="020B0604030504040204" pitchFamily="50" charset="-128"/>
            </a:endParaRPr>
          </a:p>
          <a:p>
            <a:pPr lvl="1" eaLnBrk="1" hangingPunct="1">
              <a:lnSpc>
                <a:spcPct val="90000"/>
              </a:lnSpc>
            </a:pPr>
            <a:endParaRPr lang="ja-JP" altLang="en-US" sz="1600" dirty="0">
              <a:solidFill>
                <a:schemeClr val="tx2"/>
              </a:solidFill>
              <a:latin typeface="Meiryo UI" panose="020B0604030504040204" pitchFamily="50" charset="-128"/>
              <a:ea typeface="Meiryo UI" panose="020B0604030504040204" pitchFamily="50" charset="-128"/>
            </a:endParaRPr>
          </a:p>
        </p:txBody>
      </p:sp>
      <p:cxnSp>
        <p:nvCxnSpPr>
          <p:cNvPr id="8" name="直線コネクタ 7">
            <a:extLst>
              <a:ext uri="{FF2B5EF4-FFF2-40B4-BE49-F238E27FC236}">
                <a16:creationId xmlns:a16="http://schemas.microsoft.com/office/drawing/2014/main" id="{2D478A14-9003-47F0-BC27-EAFCD57880D2}"/>
              </a:ext>
            </a:extLst>
          </p:cNvPr>
          <p:cNvCxnSpPr/>
          <p:nvPr/>
        </p:nvCxnSpPr>
        <p:spPr>
          <a:xfrm>
            <a:off x="0" y="765175"/>
            <a:ext cx="914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図 2">
            <a:extLst>
              <a:ext uri="{FF2B5EF4-FFF2-40B4-BE49-F238E27FC236}">
                <a16:creationId xmlns:a16="http://schemas.microsoft.com/office/drawing/2014/main" id="{C14A41E8-AAA0-3151-8AEF-D39DBC48BA34}"/>
              </a:ext>
            </a:extLst>
          </p:cNvPr>
          <p:cNvPicPr>
            <a:picLocks noChangeAspect="1"/>
          </p:cNvPicPr>
          <p:nvPr/>
        </p:nvPicPr>
        <p:blipFill>
          <a:blip r:embed="rId3"/>
          <a:stretch>
            <a:fillRect/>
          </a:stretch>
        </p:blipFill>
        <p:spPr>
          <a:xfrm>
            <a:off x="7164288" y="1340768"/>
            <a:ext cx="1224136" cy="132309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A1B087BB-39A9-9016-D84E-792D1E708B07}"/>
              </a:ext>
            </a:extLst>
          </p:cNvPr>
          <p:cNvSpPr txBox="1">
            <a:spLocks noChangeArrowheads="1"/>
          </p:cNvSpPr>
          <p:nvPr/>
        </p:nvSpPr>
        <p:spPr bwMode="auto">
          <a:xfrm>
            <a:off x="467544" y="657014"/>
            <a:ext cx="5544616"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kern="0" dirty="0">
                <a:solidFill>
                  <a:srgbClr val="002060"/>
                </a:solidFill>
                <a:latin typeface="Meiryo UI" panose="020B0604030504040204" pitchFamily="50" charset="-128"/>
                <a:ea typeface="Meiryo UI" panose="020B0604030504040204" pitchFamily="50" charset="-128"/>
              </a:rPr>
              <a:t>参考　</a:t>
            </a:r>
            <a:r>
              <a:rPr lang="en-US" altLang="ja-JP" sz="1600" kern="0" dirty="0" err="1">
                <a:solidFill>
                  <a:srgbClr val="002060"/>
                </a:solidFill>
                <a:latin typeface="Meiryo UI" panose="020B0604030504040204" pitchFamily="50" charset="-128"/>
                <a:ea typeface="Meiryo UI" panose="020B0604030504040204" pitchFamily="50" charset="-128"/>
              </a:rPr>
              <a:t>RaspberryPi</a:t>
            </a:r>
            <a:r>
              <a:rPr lang="ja-JP" altLang="en-US" sz="1600" kern="0" dirty="0">
                <a:solidFill>
                  <a:srgbClr val="002060"/>
                </a:solidFill>
                <a:latin typeface="Meiryo UI" panose="020B0604030504040204" pitchFamily="50" charset="-128"/>
                <a:ea typeface="Meiryo UI" panose="020B0604030504040204" pitchFamily="50" charset="-128"/>
              </a:rPr>
              <a:t>　比較</a:t>
            </a:r>
          </a:p>
        </p:txBody>
      </p:sp>
      <p:graphicFrame>
        <p:nvGraphicFramePr>
          <p:cNvPr id="2" name="表 5">
            <a:extLst>
              <a:ext uri="{FF2B5EF4-FFF2-40B4-BE49-F238E27FC236}">
                <a16:creationId xmlns:a16="http://schemas.microsoft.com/office/drawing/2014/main" id="{5F52D184-4788-91B2-B52E-B35735E015BD}"/>
              </a:ext>
            </a:extLst>
          </p:cNvPr>
          <p:cNvGraphicFramePr>
            <a:graphicFrameLocks noGrp="1"/>
          </p:cNvGraphicFramePr>
          <p:nvPr>
            <p:extLst>
              <p:ext uri="{D42A27DB-BD31-4B8C-83A1-F6EECF244321}">
                <p14:modId xmlns:p14="http://schemas.microsoft.com/office/powerpoint/2010/main" val="3916886054"/>
              </p:ext>
            </p:extLst>
          </p:nvPr>
        </p:nvGraphicFramePr>
        <p:xfrm>
          <a:off x="755576" y="1556792"/>
          <a:ext cx="7896199" cy="4248184"/>
        </p:xfrm>
        <a:graphic>
          <a:graphicData uri="http://schemas.openxmlformats.org/drawingml/2006/table">
            <a:tbl>
              <a:tblPr bandRow="1">
                <a:tableStyleId>{5C22544A-7EE6-4342-B048-85BDC9FD1C3A}</a:tableStyleId>
              </a:tblPr>
              <a:tblGrid>
                <a:gridCol w="1271464">
                  <a:extLst>
                    <a:ext uri="{9D8B030D-6E8A-4147-A177-3AD203B41FA5}">
                      <a16:colId xmlns:a16="http://schemas.microsoft.com/office/drawing/2014/main" val="1808647616"/>
                    </a:ext>
                  </a:extLst>
                </a:gridCol>
                <a:gridCol w="2208245">
                  <a:extLst>
                    <a:ext uri="{9D8B030D-6E8A-4147-A177-3AD203B41FA5}">
                      <a16:colId xmlns:a16="http://schemas.microsoft.com/office/drawing/2014/main" val="3791177905"/>
                    </a:ext>
                  </a:extLst>
                </a:gridCol>
                <a:gridCol w="2208245">
                  <a:extLst>
                    <a:ext uri="{9D8B030D-6E8A-4147-A177-3AD203B41FA5}">
                      <a16:colId xmlns:a16="http://schemas.microsoft.com/office/drawing/2014/main" val="2028694659"/>
                    </a:ext>
                  </a:extLst>
                </a:gridCol>
                <a:gridCol w="2208245">
                  <a:extLst>
                    <a:ext uri="{9D8B030D-6E8A-4147-A177-3AD203B41FA5}">
                      <a16:colId xmlns:a16="http://schemas.microsoft.com/office/drawing/2014/main" val="1084765123"/>
                    </a:ext>
                  </a:extLst>
                </a:gridCol>
              </a:tblGrid>
              <a:tr h="1656184">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alpha val="89804"/>
                      </a:srgbClr>
                    </a:solidFill>
                  </a:tcPr>
                </a:tc>
                <a:tc>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52653"/>
                  </a:ext>
                </a:extLst>
              </a:tr>
              <a:tr h="432000">
                <a:tc>
                  <a:txBody>
                    <a:bodyPr/>
                    <a:lstStyle/>
                    <a:p>
                      <a:pPr algn="ctr">
                        <a:lnSpc>
                          <a:spcPct val="100000"/>
                        </a:lnSpc>
                      </a:pPr>
                      <a:r>
                        <a:rPr kumimoji="1" lang="en-US" altLang="ja-JP" sz="1400" dirty="0">
                          <a:latin typeface="Meiryo UI" panose="020B0604030504040204" pitchFamily="50" charset="-128"/>
                          <a:ea typeface="Meiryo UI" panose="020B0604030504040204" pitchFamily="50" charset="-128"/>
                        </a:rPr>
                        <a:t>OS</a:t>
                      </a:r>
                      <a:endParaRPr kumimoji="1" lang="ja-JP" altLang="en-US" sz="14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b="1" dirty="0">
                          <a:solidFill>
                            <a:srgbClr val="FF0000"/>
                          </a:solidFill>
                          <a:latin typeface="Meiryo UI" panose="020B0604030504040204" pitchFamily="50" charset="-128"/>
                          <a:ea typeface="Meiryo UI" panose="020B0604030504040204" pitchFamily="50" charset="-128"/>
                        </a:rPr>
                        <a:t>非搭載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alpha val="89804"/>
                      </a:srgbClr>
                    </a:solidFill>
                  </a:tcPr>
                </a:tc>
                <a:tc>
                  <a:txBody>
                    <a:bodyPr/>
                    <a:lstStyle/>
                    <a:p>
                      <a:pPr algn="ctr"/>
                      <a:r>
                        <a:rPr kumimoji="1" lang="ja-JP" altLang="en-US" sz="1600" dirty="0">
                          <a:latin typeface="Meiryo UI" panose="020B0604030504040204" pitchFamily="50" charset="-128"/>
                          <a:ea typeface="Meiryo UI" panose="020B0604030504040204" pitchFamily="50" charset="-128"/>
                        </a:rPr>
                        <a:t>搭載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dirty="0">
                          <a:latin typeface="Meiryo UI" panose="020B0604030504040204" pitchFamily="50" charset="-128"/>
                          <a:ea typeface="Meiryo UI" panose="020B0604030504040204" pitchFamily="50" charset="-128"/>
                        </a:rPr>
                        <a:t>搭載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9929775"/>
                  </a:ext>
                </a:extLst>
              </a:tr>
              <a:tr h="432000">
                <a:tc>
                  <a:txBody>
                    <a:bodyPr/>
                    <a:lstStyle/>
                    <a:p>
                      <a:pPr algn="ctr"/>
                      <a:r>
                        <a:rPr kumimoji="1" lang="en-US" altLang="ja-JP" sz="1400" dirty="0">
                          <a:latin typeface="Meiryo UI" panose="020B0604030504040204" pitchFamily="50" charset="-128"/>
                          <a:ea typeface="Meiryo UI" panose="020B0604030504040204" pitchFamily="50" charset="-128"/>
                        </a:rPr>
                        <a:t>CPU</a:t>
                      </a:r>
                      <a:endParaRPr kumimoji="1" lang="ja-JP" altLang="en-US" sz="14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latin typeface="Meiryo UI" panose="020B0604030504040204" pitchFamily="50" charset="-128"/>
                          <a:ea typeface="Meiryo UI" panose="020B0604030504040204" pitchFamily="50" charset="-128"/>
                        </a:rPr>
                        <a:t>133MHz</a:t>
                      </a:r>
                      <a:r>
                        <a:rPr kumimoji="1" lang="ja-JP" altLang="en-US" sz="1400" dirty="0">
                          <a:latin typeface="Meiryo UI" panose="020B0604030504040204" pitchFamily="50" charset="-128"/>
                          <a:ea typeface="Meiryo UI" panose="020B0604030504040204" pitchFamily="50" charset="-128"/>
                        </a:rPr>
                        <a:t>　ダブルコア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alpha val="89804"/>
                      </a:srgb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1GHz</a:t>
                      </a:r>
                      <a:r>
                        <a:rPr kumimoji="1" lang="ja-JP" altLang="en-US" sz="1400" dirty="0">
                          <a:latin typeface="Meiryo UI" panose="020B0604030504040204" pitchFamily="50" charset="-128"/>
                          <a:ea typeface="Meiryo UI" panose="020B0604030504040204" pitchFamily="50" charset="-128"/>
                        </a:rPr>
                        <a:t>　シングルコア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UI" panose="020B0604030504040204" pitchFamily="50" charset="-128"/>
                          <a:ea typeface="Meiryo UI" panose="020B0604030504040204" pitchFamily="50" charset="-128"/>
                        </a:rPr>
                        <a:t>Cortex-A72/1.8GHz X 4</a:t>
                      </a:r>
                      <a:r>
                        <a:rPr kumimoji="1" lang="ja-JP" altLang="en-US" sz="1100" dirty="0">
                          <a:latin typeface="Meiryo UI" panose="020B0604030504040204" pitchFamily="50" charset="-128"/>
                          <a:ea typeface="Meiryo UI" panose="020B0604030504040204" pitchFamily="50" charset="-128"/>
                        </a:rPr>
                        <a:t>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7318205"/>
                  </a:ext>
                </a:extLst>
              </a:tr>
              <a:tr h="432000">
                <a:tc>
                  <a:txBody>
                    <a:bodyPr/>
                    <a:lstStyle/>
                    <a:p>
                      <a:pPr algn="ctr"/>
                      <a:r>
                        <a:rPr kumimoji="1" lang="en-US" altLang="ja-JP" sz="1400" dirty="0">
                          <a:latin typeface="Meiryo UI" panose="020B0604030504040204" pitchFamily="50" charset="-128"/>
                          <a:ea typeface="Meiryo UI" panose="020B0604030504040204" pitchFamily="50" charset="-128"/>
                        </a:rPr>
                        <a:t>RAM</a:t>
                      </a:r>
                      <a:endParaRPr kumimoji="1" lang="ja-JP" altLang="en-US" sz="14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latin typeface="Meiryo UI" panose="020B0604030504040204" pitchFamily="50" charset="-128"/>
                          <a:ea typeface="Meiryo UI" panose="020B0604030504040204" pitchFamily="50" charset="-128"/>
                        </a:rPr>
                        <a:t>264KB</a:t>
                      </a:r>
                      <a:endParaRPr kumimoji="1" lang="ja-JP" altLang="en-US" sz="14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alpha val="89804"/>
                      </a:srgbClr>
                    </a:solidFill>
                  </a:tcPr>
                </a:tc>
                <a:tc>
                  <a:txBody>
                    <a:bodyPr/>
                    <a:lstStyle/>
                    <a:p>
                      <a:pPr algn="ctr"/>
                      <a:r>
                        <a:rPr kumimoji="1" lang="en-US" altLang="ja-JP" sz="1400" dirty="0">
                          <a:latin typeface="Meiryo UI" panose="020B0604030504040204" pitchFamily="50" charset="-128"/>
                          <a:ea typeface="Meiryo UI" panose="020B0604030504040204" pitchFamily="50" charset="-128"/>
                        </a:rPr>
                        <a:t>512MB</a:t>
                      </a:r>
                      <a:endParaRPr kumimoji="1" lang="ja-JP" altLang="en-US" sz="14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latin typeface="Meiryo UI" panose="020B0604030504040204" pitchFamily="50" charset="-128"/>
                          <a:ea typeface="Meiryo UI" panose="020B0604030504040204" pitchFamily="50" charset="-128"/>
                        </a:rPr>
                        <a:t>8GB(</a:t>
                      </a:r>
                      <a:r>
                        <a:rPr kumimoji="1" lang="ja-JP" altLang="en-US" sz="1400" dirty="0">
                          <a:latin typeface="Meiryo UI" panose="020B0604030504040204" pitchFamily="50" charset="-128"/>
                          <a:ea typeface="Meiryo UI" panose="020B0604030504040204" pitchFamily="50" charset="-128"/>
                        </a:rPr>
                        <a:t>最大</a:t>
                      </a:r>
                      <a:r>
                        <a:rPr kumimoji="1" lang="en-US" altLang="ja-JP" sz="14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1359545"/>
                  </a:ext>
                </a:extLst>
              </a:tr>
              <a:tr h="432000">
                <a:tc>
                  <a:txBody>
                    <a:bodyPr/>
                    <a:lstStyle/>
                    <a:p>
                      <a:pPr algn="ctr"/>
                      <a:r>
                        <a:rPr kumimoji="1" lang="en-US" altLang="ja-JP" sz="1400" dirty="0">
                          <a:latin typeface="Meiryo UI" panose="020B0604030504040204" pitchFamily="50" charset="-128"/>
                          <a:ea typeface="Meiryo UI" panose="020B0604030504040204" pitchFamily="50" charset="-128"/>
                        </a:rPr>
                        <a:t>Wi-Fi</a:t>
                      </a:r>
                      <a:endParaRPr kumimoji="1" lang="ja-JP" altLang="en-US" sz="14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接続可能</a:t>
                      </a:r>
                      <a:r>
                        <a:rPr kumimoji="1" lang="en-US" altLang="ja-JP" sz="1400" dirty="0">
                          <a:solidFill>
                            <a:srgbClr val="FF0000"/>
                          </a:solidFill>
                          <a:latin typeface="Meiryo UI" panose="020B0604030504040204" pitchFamily="50" charset="-128"/>
                          <a:ea typeface="Meiryo UI" panose="020B0604030504040204" pitchFamily="50" charset="-128"/>
                        </a:rPr>
                        <a:t>(W</a:t>
                      </a:r>
                      <a:r>
                        <a:rPr kumimoji="1" lang="ja-JP" altLang="en-US" sz="1400" dirty="0">
                          <a:solidFill>
                            <a:srgbClr val="FF0000"/>
                          </a:solidFill>
                          <a:latin typeface="Meiryo UI" panose="020B0604030504040204" pitchFamily="50" charset="-128"/>
                          <a:ea typeface="Meiryo UI" panose="020B0604030504040204" pitchFamily="50" charset="-128"/>
                        </a:rPr>
                        <a:t>シリーズ</a:t>
                      </a:r>
                      <a:r>
                        <a:rPr kumimoji="1" lang="en-US" altLang="ja-JP" sz="1400" dirty="0">
                          <a:solidFill>
                            <a:srgbClr val="FF0000"/>
                          </a:solidFill>
                          <a:latin typeface="Meiryo UI" panose="020B0604030504040204" pitchFamily="50" charset="-128"/>
                          <a:ea typeface="Meiryo UI" panose="020B0604030504040204" pitchFamily="50" charset="-128"/>
                        </a:rPr>
                        <a:t>)</a:t>
                      </a:r>
                      <a:endParaRPr kumimoji="1" lang="ja-JP" altLang="en-US" sz="1400" dirty="0">
                        <a:solidFill>
                          <a:srgbClr val="FF0000"/>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alpha val="89804"/>
                      </a:srgbClr>
                    </a:solidFill>
                  </a:tcPr>
                </a:tc>
                <a:tc>
                  <a:txBody>
                    <a:bodyPr/>
                    <a:lstStyle/>
                    <a:p>
                      <a:pPr algn="ctr"/>
                      <a:r>
                        <a:rPr kumimoji="1" lang="ja-JP" altLang="en-US" sz="1400" dirty="0">
                          <a:latin typeface="Meiryo UI" panose="020B0604030504040204" pitchFamily="50" charset="-128"/>
                          <a:ea typeface="Meiryo UI" panose="020B0604030504040204" pitchFamily="50" charset="-128"/>
                        </a:rPr>
                        <a:t>接続可能</a:t>
                      </a:r>
                      <a:r>
                        <a:rPr kumimoji="1" lang="en-US" altLang="ja-JP" sz="1400" dirty="0">
                          <a:latin typeface="Meiryo UI" panose="020B0604030504040204" pitchFamily="50" charset="-128"/>
                          <a:ea typeface="Meiryo UI" panose="020B0604030504040204" pitchFamily="50" charset="-128"/>
                        </a:rPr>
                        <a:t>(W</a:t>
                      </a:r>
                      <a:r>
                        <a:rPr kumimoji="1" lang="ja-JP" altLang="en-US" sz="1400" dirty="0">
                          <a:latin typeface="Meiryo UI" panose="020B0604030504040204" pitchFamily="50" charset="-128"/>
                          <a:ea typeface="Meiryo UI" panose="020B0604030504040204" pitchFamily="50" charset="-128"/>
                        </a:rPr>
                        <a:t>シリーズ</a:t>
                      </a:r>
                      <a:r>
                        <a:rPr kumimoji="1" lang="en-US" altLang="ja-JP" sz="14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latin typeface="Meiryo UI" panose="020B0604030504040204" pitchFamily="50" charset="-128"/>
                          <a:ea typeface="Meiryo UI" panose="020B0604030504040204" pitchFamily="50" charset="-128"/>
                        </a:rPr>
                        <a:t>接続可能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2372214"/>
                  </a:ext>
                </a:extLst>
              </a:tr>
              <a:tr h="432000">
                <a:tc>
                  <a:txBody>
                    <a:bodyPr/>
                    <a:lstStyle/>
                    <a:p>
                      <a:pPr algn="ctr"/>
                      <a:r>
                        <a:rPr kumimoji="1" lang="en-US" altLang="ja-JP" sz="1400" dirty="0">
                          <a:latin typeface="Meiryo UI" panose="020B0604030504040204" pitchFamily="50" charset="-128"/>
                          <a:ea typeface="Meiryo UI" panose="020B0604030504040204" pitchFamily="50" charset="-128"/>
                        </a:rPr>
                        <a:t>Bluetooth</a:t>
                      </a:r>
                      <a:endParaRPr kumimoji="1" lang="ja-JP" altLang="en-US" sz="14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solidFill>
                            <a:srgbClr val="FF0000"/>
                          </a:solidFill>
                          <a:latin typeface="Meiryo UI" panose="020B0604030504040204" pitchFamily="50" charset="-128"/>
                          <a:ea typeface="Meiryo UI" panose="020B0604030504040204" pitchFamily="50" charset="-128"/>
                        </a:rPr>
                        <a:t>接続可能</a:t>
                      </a:r>
                      <a:r>
                        <a:rPr kumimoji="1" lang="en-US" altLang="ja-JP" sz="1400" dirty="0">
                          <a:solidFill>
                            <a:srgbClr val="FF0000"/>
                          </a:solidFill>
                          <a:latin typeface="Meiryo UI" panose="020B0604030504040204" pitchFamily="50" charset="-128"/>
                          <a:ea typeface="Meiryo UI" panose="020B0604030504040204" pitchFamily="50" charset="-128"/>
                        </a:rPr>
                        <a:t>(W</a:t>
                      </a:r>
                      <a:r>
                        <a:rPr kumimoji="1" lang="ja-JP" altLang="en-US" sz="1400" dirty="0">
                          <a:solidFill>
                            <a:srgbClr val="FF0000"/>
                          </a:solidFill>
                          <a:latin typeface="Meiryo UI" panose="020B0604030504040204" pitchFamily="50" charset="-128"/>
                          <a:ea typeface="Meiryo UI" panose="020B0604030504040204" pitchFamily="50" charset="-128"/>
                        </a:rPr>
                        <a:t>シリーズ</a:t>
                      </a:r>
                      <a:r>
                        <a:rPr kumimoji="1" lang="en-US" altLang="ja-JP" sz="1400" dirty="0">
                          <a:solidFill>
                            <a:srgbClr val="FF0000"/>
                          </a:solidFill>
                          <a:latin typeface="Meiryo UI" panose="020B0604030504040204" pitchFamily="50" charset="-128"/>
                          <a:ea typeface="Meiryo UI" panose="020B0604030504040204" pitchFamily="50" charset="-128"/>
                        </a:rPr>
                        <a:t>)</a:t>
                      </a:r>
                      <a:endParaRPr kumimoji="1" lang="ja-JP" altLang="en-US" sz="1400" dirty="0">
                        <a:solidFill>
                          <a:srgbClr val="FF0000"/>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alpha val="89804"/>
                      </a:srgbClr>
                    </a:solidFill>
                  </a:tcPr>
                </a:tc>
                <a:tc>
                  <a:txBody>
                    <a:bodyPr/>
                    <a:lstStyle/>
                    <a:p>
                      <a:pPr algn="ctr"/>
                      <a:r>
                        <a:rPr kumimoji="1" lang="ja-JP" altLang="en-US" sz="1400" dirty="0">
                          <a:latin typeface="Meiryo UI" panose="020B0604030504040204" pitchFamily="50" charset="-128"/>
                          <a:ea typeface="Meiryo UI" panose="020B0604030504040204" pitchFamily="50" charset="-128"/>
                        </a:rPr>
                        <a:t>接続可能</a:t>
                      </a:r>
                      <a:r>
                        <a:rPr kumimoji="1" lang="en-US" altLang="ja-JP" sz="1400" dirty="0">
                          <a:latin typeface="Meiryo UI" panose="020B0604030504040204" pitchFamily="50" charset="-128"/>
                          <a:ea typeface="Meiryo UI" panose="020B0604030504040204" pitchFamily="50" charset="-128"/>
                        </a:rPr>
                        <a:t>(W</a:t>
                      </a:r>
                      <a:r>
                        <a:rPr kumimoji="1" lang="ja-JP" altLang="en-US" sz="1400" dirty="0">
                          <a:latin typeface="Meiryo UI" panose="020B0604030504040204" pitchFamily="50" charset="-128"/>
                          <a:ea typeface="Meiryo UI" panose="020B0604030504040204" pitchFamily="50" charset="-128"/>
                        </a:rPr>
                        <a:t>シリーズ</a:t>
                      </a:r>
                      <a:r>
                        <a:rPr kumimoji="1" lang="en-US" altLang="ja-JP" sz="14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latin typeface="Meiryo UI" panose="020B0604030504040204" pitchFamily="50" charset="-128"/>
                          <a:ea typeface="Meiryo UI" panose="020B0604030504040204" pitchFamily="50" charset="-128"/>
                        </a:rPr>
                        <a:t>接続可能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405296"/>
                  </a:ext>
                </a:extLst>
              </a:tr>
              <a:tr h="432000">
                <a:tc>
                  <a:txBody>
                    <a:bodyPr/>
                    <a:lstStyle/>
                    <a:p>
                      <a:pPr algn="ctr"/>
                      <a:r>
                        <a:rPr kumimoji="1" lang="ja-JP" altLang="en-US" sz="1400" dirty="0">
                          <a:latin typeface="Meiryo UI" panose="020B0604030504040204" pitchFamily="50" charset="-128"/>
                          <a:ea typeface="Meiryo UI" panose="020B0604030504040204" pitchFamily="50" charset="-128"/>
                        </a:rPr>
                        <a:t>起動時間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1" dirty="0">
                          <a:solidFill>
                            <a:srgbClr val="FF0000"/>
                          </a:solidFill>
                          <a:latin typeface="Meiryo UI" panose="020B0604030504040204" pitchFamily="50" charset="-128"/>
                          <a:ea typeface="Meiryo UI" panose="020B0604030504040204" pitchFamily="50" charset="-128"/>
                        </a:rPr>
                        <a:t>瞬時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alpha val="89804"/>
                      </a:srgbClr>
                    </a:solidFill>
                  </a:tcPr>
                </a:tc>
                <a:tc>
                  <a:txBody>
                    <a:bodyPr/>
                    <a:lstStyle/>
                    <a:p>
                      <a:pPr algn="ctr"/>
                      <a:r>
                        <a:rPr kumimoji="1" lang="ja-JP" altLang="en-US" sz="1400" dirty="0">
                          <a:latin typeface="Meiryo UI" panose="020B0604030504040204" pitchFamily="50" charset="-128"/>
                          <a:ea typeface="Meiryo UI" panose="020B0604030504040204" pitchFamily="50" charset="-128"/>
                        </a:rPr>
                        <a:t>約</a:t>
                      </a:r>
                      <a:r>
                        <a:rPr kumimoji="1" lang="en-US" altLang="ja-JP" sz="1400" dirty="0">
                          <a:latin typeface="Meiryo UI" panose="020B0604030504040204" pitchFamily="50" charset="-128"/>
                          <a:ea typeface="Meiryo UI" panose="020B0604030504040204" pitchFamily="50" charset="-128"/>
                        </a:rPr>
                        <a:t>60</a:t>
                      </a:r>
                      <a:r>
                        <a:rPr kumimoji="1" lang="ja-JP" altLang="en-US" sz="1400" dirty="0">
                          <a:latin typeface="Meiryo UI" panose="020B0604030504040204" pitchFamily="50" charset="-128"/>
                          <a:ea typeface="Meiryo UI" panose="020B0604030504040204" pitchFamily="50" charset="-128"/>
                        </a:rPr>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latin typeface="Meiryo UI" panose="020B0604030504040204" pitchFamily="50" charset="-128"/>
                          <a:ea typeface="Meiryo UI" panose="020B0604030504040204" pitchFamily="50" charset="-128"/>
                        </a:rPr>
                        <a:t>約</a:t>
                      </a:r>
                      <a:r>
                        <a:rPr kumimoji="1" lang="en-US" altLang="ja-JP" sz="1400" b="1" dirty="0">
                          <a:latin typeface="Meiryo UI" panose="020B0604030504040204" pitchFamily="50" charset="-128"/>
                          <a:ea typeface="Meiryo UI" panose="020B0604030504040204" pitchFamily="50" charset="-128"/>
                        </a:rPr>
                        <a:t>20</a:t>
                      </a:r>
                      <a:r>
                        <a:rPr kumimoji="1" lang="ja-JP" altLang="en-US" sz="1400" dirty="0">
                          <a:latin typeface="Meiryo UI" panose="020B0604030504040204" pitchFamily="50" charset="-128"/>
                          <a:ea typeface="Meiryo UI" panose="020B0604030504040204" pitchFamily="50" charset="-128"/>
                        </a:rPr>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1767779"/>
                  </a:ext>
                </a:extLst>
              </a:tr>
            </a:tbl>
          </a:graphicData>
        </a:graphic>
      </p:graphicFrame>
      <p:sp>
        <p:nvSpPr>
          <p:cNvPr id="6" name="タイトル 1">
            <a:extLst>
              <a:ext uri="{FF2B5EF4-FFF2-40B4-BE49-F238E27FC236}">
                <a16:creationId xmlns:a16="http://schemas.microsoft.com/office/drawing/2014/main" id="{8C303F09-2746-1E21-535C-816A4E15E08C}"/>
              </a:ext>
            </a:extLst>
          </p:cNvPr>
          <p:cNvSpPr txBox="1">
            <a:spLocks noChangeArrowheads="1"/>
          </p:cNvSpPr>
          <p:nvPr/>
        </p:nvSpPr>
        <p:spPr bwMode="auto">
          <a:xfrm>
            <a:off x="2051720" y="1568409"/>
            <a:ext cx="2160240"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en-US" altLang="ja-JP" sz="1600" kern="0" dirty="0" err="1">
                <a:solidFill>
                  <a:srgbClr val="0070C0"/>
                </a:solidFill>
                <a:latin typeface="Meiryo UI" panose="020B0604030504040204" pitchFamily="50" charset="-128"/>
                <a:ea typeface="Meiryo UI" panose="020B0604030504040204" pitchFamily="50" charset="-128"/>
              </a:rPr>
              <a:t>RaspberryPi</a:t>
            </a:r>
            <a:r>
              <a:rPr lang="ja-JP" altLang="en-US" sz="1600" kern="0" dirty="0">
                <a:solidFill>
                  <a:srgbClr val="0070C0"/>
                </a:solidFill>
                <a:latin typeface="Meiryo UI" panose="020B0604030504040204" pitchFamily="50" charset="-128"/>
                <a:ea typeface="Meiryo UI" panose="020B0604030504040204" pitchFamily="50" charset="-128"/>
              </a:rPr>
              <a:t>　</a:t>
            </a:r>
            <a:r>
              <a:rPr lang="en-US" altLang="ja-JP" sz="1600" b="1" kern="0" dirty="0">
                <a:solidFill>
                  <a:srgbClr val="0070C0"/>
                </a:solidFill>
                <a:latin typeface="Meiryo UI" panose="020B0604030504040204" pitchFamily="50" charset="-128"/>
                <a:ea typeface="Meiryo UI" panose="020B0604030504040204" pitchFamily="50" charset="-128"/>
              </a:rPr>
              <a:t>Pico</a:t>
            </a:r>
            <a:endParaRPr lang="ja-JP" altLang="en-US" sz="1600" b="1" kern="0" dirty="0">
              <a:solidFill>
                <a:srgbClr val="0070C0"/>
              </a:solidFill>
              <a:latin typeface="Meiryo UI" panose="020B0604030504040204" pitchFamily="50" charset="-128"/>
              <a:ea typeface="Meiryo UI" panose="020B0604030504040204" pitchFamily="50" charset="-128"/>
            </a:endParaRPr>
          </a:p>
        </p:txBody>
      </p:sp>
      <p:sp>
        <p:nvSpPr>
          <p:cNvPr id="7" name="タイトル 1">
            <a:extLst>
              <a:ext uri="{FF2B5EF4-FFF2-40B4-BE49-F238E27FC236}">
                <a16:creationId xmlns:a16="http://schemas.microsoft.com/office/drawing/2014/main" id="{ED511C4D-062F-25BA-BA33-16ACB88CBDE4}"/>
              </a:ext>
            </a:extLst>
          </p:cNvPr>
          <p:cNvSpPr txBox="1">
            <a:spLocks noChangeArrowheads="1"/>
          </p:cNvSpPr>
          <p:nvPr/>
        </p:nvSpPr>
        <p:spPr bwMode="auto">
          <a:xfrm>
            <a:off x="4211960" y="1568408"/>
            <a:ext cx="2232248"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en-US" altLang="ja-JP" sz="1600" kern="0" dirty="0" err="1">
                <a:solidFill>
                  <a:schemeClr val="tx1"/>
                </a:solidFill>
                <a:latin typeface="Meiryo UI" panose="020B0604030504040204" pitchFamily="50" charset="-128"/>
                <a:ea typeface="Meiryo UI" panose="020B0604030504040204" pitchFamily="50" charset="-128"/>
              </a:rPr>
              <a:t>RaspberryPi</a:t>
            </a:r>
            <a:r>
              <a:rPr lang="ja-JP" altLang="en-US" sz="1600" kern="0" dirty="0">
                <a:solidFill>
                  <a:schemeClr val="tx1"/>
                </a:solidFill>
                <a:latin typeface="Meiryo UI" panose="020B0604030504040204" pitchFamily="50" charset="-128"/>
                <a:ea typeface="Meiryo UI" panose="020B0604030504040204" pitchFamily="50" charset="-128"/>
              </a:rPr>
              <a:t>　</a:t>
            </a:r>
            <a:r>
              <a:rPr lang="en-US" altLang="ja-JP" sz="1600" b="1" kern="0" dirty="0">
                <a:solidFill>
                  <a:schemeClr val="tx1"/>
                </a:solidFill>
                <a:latin typeface="Meiryo UI" panose="020B0604030504040204" pitchFamily="50" charset="-128"/>
                <a:ea typeface="Meiryo UI" panose="020B0604030504040204" pitchFamily="50" charset="-128"/>
              </a:rPr>
              <a:t>Zero</a:t>
            </a:r>
            <a:endParaRPr lang="ja-JP" altLang="en-US" sz="1600" b="1" kern="0" dirty="0">
              <a:solidFill>
                <a:schemeClr val="tx1"/>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804FC24F-AB24-AD44-A5EF-84CC7D93FAF2}"/>
              </a:ext>
            </a:extLst>
          </p:cNvPr>
          <p:cNvSpPr txBox="1">
            <a:spLocks noChangeArrowheads="1"/>
          </p:cNvSpPr>
          <p:nvPr/>
        </p:nvSpPr>
        <p:spPr bwMode="auto">
          <a:xfrm>
            <a:off x="6439490" y="1556792"/>
            <a:ext cx="2212285"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en-US" altLang="ja-JP" sz="1600" b="1" kern="0" dirty="0">
                <a:solidFill>
                  <a:schemeClr val="tx1"/>
                </a:solidFill>
                <a:latin typeface="Meiryo UI" panose="020B0604030504040204" pitchFamily="50" charset="-128"/>
                <a:ea typeface="Meiryo UI" panose="020B0604030504040204" pitchFamily="50" charset="-128"/>
              </a:rPr>
              <a:t>RaspberryPi5</a:t>
            </a:r>
            <a:endParaRPr lang="ja-JP" altLang="en-US" sz="1600" b="1" kern="0" dirty="0">
              <a:solidFill>
                <a:schemeClr val="tx1"/>
              </a:solidFill>
              <a:latin typeface="Meiryo UI" panose="020B0604030504040204" pitchFamily="50" charset="-128"/>
              <a:ea typeface="Meiryo UI" panose="020B0604030504040204" pitchFamily="50" charset="-128"/>
            </a:endParaRPr>
          </a:p>
        </p:txBody>
      </p:sp>
      <p:sp>
        <p:nvSpPr>
          <p:cNvPr id="9" name="吹き出し: 角を丸めた四角形 8">
            <a:extLst>
              <a:ext uri="{FF2B5EF4-FFF2-40B4-BE49-F238E27FC236}">
                <a16:creationId xmlns:a16="http://schemas.microsoft.com/office/drawing/2014/main" id="{63D15A23-C61F-D81C-7963-758D5EB86E0C}"/>
              </a:ext>
            </a:extLst>
          </p:cNvPr>
          <p:cNvSpPr/>
          <p:nvPr/>
        </p:nvSpPr>
        <p:spPr>
          <a:xfrm>
            <a:off x="3563888" y="4036582"/>
            <a:ext cx="936104" cy="546552"/>
          </a:xfrm>
          <a:prstGeom prst="wedgeRoundRectCallout">
            <a:avLst>
              <a:gd name="adj1" fmla="val -51212"/>
              <a:gd name="adj2" fmla="val 84990"/>
              <a:gd name="adj3" fmla="val 16667"/>
            </a:avLst>
          </a:prstGeom>
          <a:solidFill>
            <a:schemeClr val="bg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FF0000"/>
                </a:solidFill>
              </a:rPr>
              <a:t>2022/07</a:t>
            </a:r>
            <a:r>
              <a:rPr kumimoji="1" lang="ja-JP" altLang="en-US" sz="1200" dirty="0">
                <a:solidFill>
                  <a:srgbClr val="FF0000"/>
                </a:solidFill>
              </a:rPr>
              <a:t>発売</a:t>
            </a:r>
          </a:p>
        </p:txBody>
      </p:sp>
      <p:pic>
        <p:nvPicPr>
          <p:cNvPr id="12" name="図 11">
            <a:extLst>
              <a:ext uri="{FF2B5EF4-FFF2-40B4-BE49-F238E27FC236}">
                <a16:creationId xmlns:a16="http://schemas.microsoft.com/office/drawing/2014/main" id="{7E22DB00-1D20-FE2B-6E5B-4A21DEF649D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14699" y="2200200"/>
            <a:ext cx="1512169" cy="621220"/>
          </a:xfrm>
          <a:prstGeom prst="rect">
            <a:avLst/>
          </a:prstGeom>
        </p:spPr>
      </p:pic>
      <p:pic>
        <p:nvPicPr>
          <p:cNvPr id="1028" name="Picture 4">
            <a:extLst>
              <a:ext uri="{FF2B5EF4-FFF2-40B4-BE49-F238E27FC236}">
                <a16:creationId xmlns:a16="http://schemas.microsoft.com/office/drawing/2014/main" id="{117B7CF5-69BD-9CD2-0A56-B80F9ABA7A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681482" y="2200201"/>
            <a:ext cx="1300861" cy="639406"/>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53F14A95-C99D-5AD1-A644-F95936665AAD}"/>
              </a:ext>
            </a:extLst>
          </p:cNvPr>
          <p:cNvSpPr txBox="1"/>
          <p:nvPr/>
        </p:nvSpPr>
        <p:spPr bwMode="auto">
          <a:xfrm>
            <a:off x="6974624" y="2949806"/>
            <a:ext cx="12868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ja-JP" sz="1100" b="0" i="0" dirty="0">
                <a:solidFill>
                  <a:srgbClr val="0F1111"/>
                </a:solidFill>
                <a:effectLst/>
                <a:latin typeface="Hiragino Kaku Gothic ProN"/>
              </a:rPr>
              <a:t>Raspberry Pi 5 8GB</a:t>
            </a:r>
          </a:p>
        </p:txBody>
      </p:sp>
      <p:sp>
        <p:nvSpPr>
          <p:cNvPr id="13" name="タイトル 1">
            <a:extLst>
              <a:ext uri="{FF2B5EF4-FFF2-40B4-BE49-F238E27FC236}">
                <a16:creationId xmlns:a16="http://schemas.microsoft.com/office/drawing/2014/main" id="{5FED3311-D4CE-E827-2A01-2769EBB98CED}"/>
              </a:ext>
            </a:extLst>
          </p:cNvPr>
          <p:cNvSpPr txBox="1">
            <a:spLocks noChangeArrowheads="1"/>
          </p:cNvSpPr>
          <p:nvPr/>
        </p:nvSpPr>
        <p:spPr bwMode="auto">
          <a:xfrm>
            <a:off x="251520" y="216000"/>
            <a:ext cx="482453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4 </a:t>
            </a:r>
            <a:r>
              <a:rPr lang="ja-JP" altLang="en-US" sz="2000" kern="0" dirty="0">
                <a:latin typeface="Meiryo UI" panose="020B0604030504040204" pitchFamily="50" charset="-128"/>
                <a:ea typeface="Meiryo UI" panose="020B0604030504040204" pitchFamily="50" charset="-128"/>
              </a:rPr>
              <a:t>　</a:t>
            </a:r>
            <a:r>
              <a:rPr lang="en-US" altLang="ja-JP" sz="2000" kern="0" dirty="0" err="1">
                <a:latin typeface="Meiryo UI" panose="020B0604030504040204" pitchFamily="50" charset="-128"/>
                <a:ea typeface="Meiryo UI" panose="020B0604030504040204" pitchFamily="50" charset="-128"/>
              </a:rPr>
              <a:t>RaspberryPi</a:t>
            </a:r>
            <a:r>
              <a:rPr lang="ja-JP" altLang="en-US" sz="2000" kern="0" dirty="0">
                <a:latin typeface="Meiryo UI" panose="020B0604030504040204" pitchFamily="50" charset="-128"/>
                <a:ea typeface="Meiryo UI" panose="020B0604030504040204" pitchFamily="50" charset="-128"/>
              </a:rPr>
              <a:t> </a:t>
            </a:r>
            <a:r>
              <a:rPr lang="en-US" altLang="ja-JP" sz="2000" kern="0" dirty="0">
                <a:latin typeface="Meiryo UI" panose="020B0604030504040204" pitchFamily="50" charset="-128"/>
                <a:ea typeface="Meiryo UI" panose="020B0604030504040204" pitchFamily="50" charset="-128"/>
              </a:rPr>
              <a:t>Pico</a:t>
            </a:r>
            <a:r>
              <a:rPr lang="ja-JP" altLang="en-US" sz="2000" kern="0" dirty="0">
                <a:latin typeface="Meiryo UI" panose="020B0604030504040204" pitchFamily="50" charset="-128"/>
                <a:ea typeface="Meiryo UI" panose="020B0604030504040204" pitchFamily="50" charset="-128"/>
              </a:rPr>
              <a:t>と開発環境準備</a:t>
            </a:r>
          </a:p>
        </p:txBody>
      </p:sp>
      <p:pic>
        <p:nvPicPr>
          <p:cNvPr id="5" name="図 4">
            <a:extLst>
              <a:ext uri="{FF2B5EF4-FFF2-40B4-BE49-F238E27FC236}">
                <a16:creationId xmlns:a16="http://schemas.microsoft.com/office/drawing/2014/main" id="{FF9113F8-E04D-50BE-4D60-6A8253CDC7D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881195" y="2011697"/>
            <a:ext cx="1431925" cy="938109"/>
          </a:xfrm>
          <a:prstGeom prst="rect">
            <a:avLst/>
          </a:prstGeom>
        </p:spPr>
      </p:pic>
    </p:spTree>
    <p:extLst>
      <p:ext uri="{BB962C8B-B14F-4D97-AF65-F5344CB8AC3E}">
        <p14:creationId xmlns:p14="http://schemas.microsoft.com/office/powerpoint/2010/main" val="3931670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301F2069-A978-D95B-D9F9-9E332388282C}"/>
              </a:ext>
            </a:extLst>
          </p:cNvPr>
          <p:cNvSpPr txBox="1">
            <a:spLocks noChangeArrowheads="1"/>
          </p:cNvSpPr>
          <p:nvPr/>
        </p:nvSpPr>
        <p:spPr bwMode="auto">
          <a:xfrm>
            <a:off x="467544" y="657014"/>
            <a:ext cx="5544616"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kern="0" dirty="0" err="1">
                <a:solidFill>
                  <a:srgbClr val="002060"/>
                </a:solidFill>
                <a:latin typeface="Meiryo UI" panose="020B0604030504040204" pitchFamily="50" charset="-128"/>
                <a:ea typeface="Meiryo UI" panose="020B0604030504040204" pitchFamily="50" charset="-128"/>
              </a:rPr>
              <a:t>RaspberryPi</a:t>
            </a:r>
            <a:r>
              <a:rPr lang="en-US" altLang="ja-JP" sz="1600" kern="0" dirty="0">
                <a:solidFill>
                  <a:srgbClr val="002060"/>
                </a:solidFill>
                <a:latin typeface="Meiryo UI" panose="020B0604030504040204" pitchFamily="50" charset="-128"/>
                <a:ea typeface="Meiryo UI" panose="020B0604030504040204" pitchFamily="50" charset="-128"/>
              </a:rPr>
              <a:t> </a:t>
            </a:r>
            <a:r>
              <a:rPr lang="ja-JP" altLang="en-US" sz="1600" kern="0" dirty="0">
                <a:solidFill>
                  <a:srgbClr val="002060"/>
                </a:solidFill>
                <a:latin typeface="Meiryo UI" panose="020B0604030504040204" pitchFamily="50" charset="-128"/>
                <a:ea typeface="Meiryo UI" panose="020B0604030504040204" pitchFamily="50" charset="-128"/>
              </a:rPr>
              <a:t>との違い　（</a:t>
            </a:r>
            <a:r>
              <a:rPr lang="en-US" altLang="ja-JP" sz="1600" kern="0" dirty="0">
                <a:solidFill>
                  <a:srgbClr val="002060"/>
                </a:solidFill>
                <a:latin typeface="Meiryo UI" panose="020B0604030504040204" pitchFamily="50" charset="-128"/>
                <a:ea typeface="Meiryo UI" panose="020B0604030504040204" pitchFamily="50" charset="-128"/>
              </a:rPr>
              <a:t>OS</a:t>
            </a:r>
            <a:r>
              <a:rPr lang="ja-JP" altLang="en-US" sz="1600" kern="0" dirty="0">
                <a:solidFill>
                  <a:srgbClr val="002060"/>
                </a:solidFill>
                <a:latin typeface="Meiryo UI" panose="020B0604030504040204" pitchFamily="50" charset="-128"/>
                <a:ea typeface="Meiryo UI" panose="020B0604030504040204" pitchFamily="50" charset="-128"/>
              </a:rPr>
              <a:t>搭載・非搭載編）</a:t>
            </a:r>
          </a:p>
        </p:txBody>
      </p:sp>
      <p:pic>
        <p:nvPicPr>
          <p:cNvPr id="5" name="Picture 2">
            <a:extLst>
              <a:ext uri="{FF2B5EF4-FFF2-40B4-BE49-F238E27FC236}">
                <a16:creationId xmlns:a16="http://schemas.microsoft.com/office/drawing/2014/main" id="{8127636F-6356-4FD5-4971-73CFA0844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672" y="1731371"/>
            <a:ext cx="1527200" cy="9957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Dカード">
            <a:extLst>
              <a:ext uri="{FF2B5EF4-FFF2-40B4-BE49-F238E27FC236}">
                <a16:creationId xmlns:a16="http://schemas.microsoft.com/office/drawing/2014/main" id="{C6C8E027-C204-2266-2230-34A30982D8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48060" y="2050238"/>
            <a:ext cx="447544" cy="3580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spbian デスクトップ">
            <a:extLst>
              <a:ext uri="{FF2B5EF4-FFF2-40B4-BE49-F238E27FC236}">
                <a16:creationId xmlns:a16="http://schemas.microsoft.com/office/drawing/2014/main" id="{5D61F814-D585-F314-9DC9-A78A468CDB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1865865"/>
            <a:ext cx="2376338" cy="133669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6BD092B-2297-68BB-9592-A1F5502C61A5}"/>
              </a:ext>
            </a:extLst>
          </p:cNvPr>
          <p:cNvSpPr txBox="1"/>
          <p:nvPr/>
        </p:nvSpPr>
        <p:spPr>
          <a:xfrm>
            <a:off x="388302" y="2374067"/>
            <a:ext cx="1358934" cy="276999"/>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Raspbian</a:t>
            </a:r>
            <a:r>
              <a:rPr lang="ja-JP" altLang="en-US" sz="1200" dirty="0">
                <a:latin typeface="Meiryo UI" panose="020B0604030504040204" pitchFamily="50" charset="-128"/>
                <a:ea typeface="Meiryo UI" panose="020B0604030504040204" pitchFamily="50" charset="-128"/>
              </a:rPr>
              <a:t>など</a:t>
            </a:r>
            <a:r>
              <a:rPr lang="en-US" altLang="ja-JP" sz="1200" dirty="0">
                <a:latin typeface="Meiryo UI" panose="020B0604030504040204" pitchFamily="50" charset="-128"/>
                <a:ea typeface="Meiryo UI" panose="020B0604030504040204" pitchFamily="50" charset="-128"/>
              </a:rPr>
              <a:t>OS</a:t>
            </a:r>
            <a:endParaRPr lang="ja-JP" altLang="en-US" sz="12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026370C-0FB8-5BA2-3DE5-3B2A75B7618D}"/>
              </a:ext>
            </a:extLst>
          </p:cNvPr>
          <p:cNvSpPr txBox="1"/>
          <p:nvPr/>
        </p:nvSpPr>
        <p:spPr>
          <a:xfrm>
            <a:off x="599968" y="1716040"/>
            <a:ext cx="807732" cy="276999"/>
          </a:xfrm>
          <a:prstGeom prst="rect">
            <a:avLst/>
          </a:prstGeom>
          <a:noFill/>
        </p:spPr>
        <p:txBody>
          <a:bodyPr wrap="square" rtlCol="0">
            <a:spAutoFit/>
          </a:bodyPr>
          <a:lstStyle/>
          <a:p>
            <a:r>
              <a:rPr lang="en-US" altLang="ja-JP" sz="1200" b="1" dirty="0">
                <a:latin typeface="Meiryo UI" panose="020B0604030504040204" pitchFamily="50" charset="-128"/>
                <a:ea typeface="Meiryo UI" panose="020B0604030504040204" pitchFamily="50" charset="-128"/>
              </a:rPr>
              <a:t>SD</a:t>
            </a:r>
            <a:r>
              <a:rPr lang="ja-JP" altLang="en-US" sz="1200" b="1" dirty="0">
                <a:latin typeface="Meiryo UI" panose="020B0604030504040204" pitchFamily="50" charset="-128"/>
                <a:ea typeface="Meiryo UI" panose="020B0604030504040204" pitchFamily="50" charset="-128"/>
              </a:rPr>
              <a:t>カード</a:t>
            </a:r>
          </a:p>
        </p:txBody>
      </p:sp>
      <p:sp>
        <p:nvSpPr>
          <p:cNvPr id="4" name="矢印: 右 3">
            <a:extLst>
              <a:ext uri="{FF2B5EF4-FFF2-40B4-BE49-F238E27FC236}">
                <a16:creationId xmlns:a16="http://schemas.microsoft.com/office/drawing/2014/main" id="{9E6D93C7-8ABE-48E1-DCBE-DC6FD56E8DC1}"/>
              </a:ext>
            </a:extLst>
          </p:cNvPr>
          <p:cNvSpPr/>
          <p:nvPr/>
        </p:nvSpPr>
        <p:spPr>
          <a:xfrm>
            <a:off x="1407700" y="2154298"/>
            <a:ext cx="292108" cy="144016"/>
          </a:xfrm>
          <a:prstGeom prst="rightArrow">
            <a:avLst/>
          </a:prstGeom>
          <a:solidFill>
            <a:schemeClr val="accent5">
              <a:lumMod val="25000"/>
            </a:schemeClr>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9C4D4557-8B16-9C42-5910-4C83F59B3FE3}"/>
              </a:ext>
            </a:extLst>
          </p:cNvPr>
          <p:cNvSpPr/>
          <p:nvPr/>
        </p:nvSpPr>
        <p:spPr>
          <a:xfrm rot="10800000">
            <a:off x="3515191" y="2121123"/>
            <a:ext cx="292108" cy="144016"/>
          </a:xfrm>
          <a:prstGeom prst="rightArrow">
            <a:avLst/>
          </a:prstGeom>
          <a:solidFill>
            <a:schemeClr val="accent5">
              <a:lumMod val="25000"/>
            </a:schemeClr>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E3EFD4AE-7FCE-6D3F-8D82-6D689E6166E4}"/>
              </a:ext>
            </a:extLst>
          </p:cNvPr>
          <p:cNvSpPr/>
          <p:nvPr/>
        </p:nvSpPr>
        <p:spPr>
          <a:xfrm rot="10800000">
            <a:off x="3515191" y="2454963"/>
            <a:ext cx="292108" cy="144016"/>
          </a:xfrm>
          <a:prstGeom prst="rightArrow">
            <a:avLst/>
          </a:prstGeom>
          <a:solidFill>
            <a:schemeClr val="accent5">
              <a:lumMod val="25000"/>
            </a:schemeClr>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F998D496-52D2-89BC-D826-67C620648E51}"/>
              </a:ext>
            </a:extLst>
          </p:cNvPr>
          <p:cNvSpPr/>
          <p:nvPr/>
        </p:nvSpPr>
        <p:spPr>
          <a:xfrm rot="16200000">
            <a:off x="2330198" y="2801187"/>
            <a:ext cx="292108" cy="144016"/>
          </a:xfrm>
          <a:prstGeom prst="rightArrow">
            <a:avLst/>
          </a:prstGeom>
          <a:solidFill>
            <a:schemeClr val="accent5">
              <a:lumMod val="25000"/>
            </a:schemeClr>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A1A8D6F-BC32-1293-A333-F12DD349FB48}"/>
              </a:ext>
            </a:extLst>
          </p:cNvPr>
          <p:cNvSpPr txBox="1"/>
          <p:nvPr/>
        </p:nvSpPr>
        <p:spPr>
          <a:xfrm>
            <a:off x="1987991" y="3137690"/>
            <a:ext cx="1527200" cy="276999"/>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HDMI</a:t>
            </a:r>
            <a:r>
              <a:rPr lang="ja-JP" altLang="en-US" sz="1200" dirty="0">
                <a:latin typeface="Meiryo UI" panose="020B0604030504040204" pitchFamily="50" charset="-128"/>
                <a:ea typeface="Meiryo UI" panose="020B0604030504040204" pitchFamily="50" charset="-128"/>
              </a:rPr>
              <a:t>　モニター</a:t>
            </a:r>
          </a:p>
        </p:txBody>
      </p:sp>
      <p:sp>
        <p:nvSpPr>
          <p:cNvPr id="15" name="テキスト ボックス 14">
            <a:extLst>
              <a:ext uri="{FF2B5EF4-FFF2-40B4-BE49-F238E27FC236}">
                <a16:creationId xmlns:a16="http://schemas.microsoft.com/office/drawing/2014/main" id="{BB8FAC9B-08E1-B2F4-E3C8-B1BDF497A843}"/>
              </a:ext>
            </a:extLst>
          </p:cNvPr>
          <p:cNvSpPr txBox="1"/>
          <p:nvPr/>
        </p:nvSpPr>
        <p:spPr>
          <a:xfrm>
            <a:off x="3988420" y="2050238"/>
            <a:ext cx="1527200" cy="276999"/>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USB</a:t>
            </a:r>
            <a:r>
              <a:rPr lang="ja-JP" altLang="en-US" sz="1200" dirty="0">
                <a:latin typeface="Meiryo UI" panose="020B0604030504040204" pitchFamily="50" charset="-128"/>
                <a:ea typeface="Meiryo UI" panose="020B0604030504040204" pitchFamily="50" charset="-128"/>
              </a:rPr>
              <a:t>　キーボード</a:t>
            </a:r>
          </a:p>
        </p:txBody>
      </p:sp>
      <p:sp>
        <p:nvSpPr>
          <p:cNvPr id="17" name="テキスト ボックス 16">
            <a:extLst>
              <a:ext uri="{FF2B5EF4-FFF2-40B4-BE49-F238E27FC236}">
                <a16:creationId xmlns:a16="http://schemas.microsoft.com/office/drawing/2014/main" id="{24406FE6-9147-3203-3F74-ADBF13E9FCB6}"/>
              </a:ext>
            </a:extLst>
          </p:cNvPr>
          <p:cNvSpPr txBox="1"/>
          <p:nvPr/>
        </p:nvSpPr>
        <p:spPr>
          <a:xfrm>
            <a:off x="3988420" y="2380235"/>
            <a:ext cx="1527200" cy="276999"/>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USB</a:t>
            </a:r>
            <a:r>
              <a:rPr lang="ja-JP" altLang="en-US" sz="1200" dirty="0">
                <a:latin typeface="Meiryo UI" panose="020B0604030504040204" pitchFamily="50" charset="-128"/>
                <a:ea typeface="Meiryo UI" panose="020B0604030504040204" pitchFamily="50" charset="-128"/>
              </a:rPr>
              <a:t>　マウス</a:t>
            </a:r>
          </a:p>
        </p:txBody>
      </p:sp>
      <p:sp>
        <p:nvSpPr>
          <p:cNvPr id="19" name="テキスト ボックス 18">
            <a:extLst>
              <a:ext uri="{FF2B5EF4-FFF2-40B4-BE49-F238E27FC236}">
                <a16:creationId xmlns:a16="http://schemas.microsoft.com/office/drawing/2014/main" id="{F9ACE15B-B367-8C81-88A7-354D35F7BEA3}"/>
              </a:ext>
            </a:extLst>
          </p:cNvPr>
          <p:cNvSpPr txBox="1"/>
          <p:nvPr/>
        </p:nvSpPr>
        <p:spPr bwMode="auto">
          <a:xfrm>
            <a:off x="5781104" y="1465964"/>
            <a:ext cx="2862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C00000"/>
                </a:solidFill>
                <a:effectLst/>
                <a:latin typeface="Rubik"/>
              </a:rPr>
              <a:t>Raspberry Pi OS</a:t>
            </a:r>
            <a:r>
              <a:rPr lang="ja-JP" altLang="en-US" b="0" i="0" dirty="0">
                <a:solidFill>
                  <a:srgbClr val="C00000"/>
                </a:solidFill>
                <a:effectLst/>
                <a:latin typeface="Rubik"/>
              </a:rPr>
              <a:t>デスクトップ</a:t>
            </a:r>
            <a:endParaRPr lang="ja-JP" altLang="en-US" dirty="0">
              <a:solidFill>
                <a:srgbClr val="C00000"/>
              </a:solidFill>
            </a:endParaRPr>
          </a:p>
        </p:txBody>
      </p:sp>
      <p:sp>
        <p:nvSpPr>
          <p:cNvPr id="20" name="矢印: 右 19">
            <a:extLst>
              <a:ext uri="{FF2B5EF4-FFF2-40B4-BE49-F238E27FC236}">
                <a16:creationId xmlns:a16="http://schemas.microsoft.com/office/drawing/2014/main" id="{A1EEC93D-05C1-C371-6618-3B38CA0E8244}"/>
              </a:ext>
            </a:extLst>
          </p:cNvPr>
          <p:cNvSpPr/>
          <p:nvPr/>
        </p:nvSpPr>
        <p:spPr>
          <a:xfrm>
            <a:off x="4675524" y="2744880"/>
            <a:ext cx="659747" cy="27699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BC85465-8F59-D71D-041E-6A54E3BDEA3A}"/>
              </a:ext>
            </a:extLst>
          </p:cNvPr>
          <p:cNvSpPr txBox="1"/>
          <p:nvPr/>
        </p:nvSpPr>
        <p:spPr>
          <a:xfrm>
            <a:off x="3636655" y="2993796"/>
            <a:ext cx="2623916"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必要なものを接続して、電源を入れる</a:t>
            </a:r>
          </a:p>
        </p:txBody>
      </p:sp>
      <p:sp>
        <p:nvSpPr>
          <p:cNvPr id="22" name="テキスト ボックス 21">
            <a:extLst>
              <a:ext uri="{FF2B5EF4-FFF2-40B4-BE49-F238E27FC236}">
                <a16:creationId xmlns:a16="http://schemas.microsoft.com/office/drawing/2014/main" id="{2D5D1631-D492-019D-14B0-AEC920D4F919}"/>
              </a:ext>
            </a:extLst>
          </p:cNvPr>
          <p:cNvSpPr txBox="1"/>
          <p:nvPr/>
        </p:nvSpPr>
        <p:spPr bwMode="auto">
          <a:xfrm>
            <a:off x="6646760" y="3286508"/>
            <a:ext cx="1654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dirty="0">
                <a:solidFill>
                  <a:srgbClr val="C00000"/>
                </a:solidFill>
                <a:latin typeface="Rubik"/>
              </a:rPr>
              <a:t>数秒後、起動</a:t>
            </a:r>
            <a:endParaRPr lang="ja-JP" altLang="en-US" dirty="0">
              <a:solidFill>
                <a:srgbClr val="C00000"/>
              </a:solidFill>
            </a:endParaRPr>
          </a:p>
        </p:txBody>
      </p:sp>
      <p:sp>
        <p:nvSpPr>
          <p:cNvPr id="23" name="タイトル 1">
            <a:extLst>
              <a:ext uri="{FF2B5EF4-FFF2-40B4-BE49-F238E27FC236}">
                <a16:creationId xmlns:a16="http://schemas.microsoft.com/office/drawing/2014/main" id="{54243007-8E5B-E49C-98E6-699392963E59}"/>
              </a:ext>
            </a:extLst>
          </p:cNvPr>
          <p:cNvSpPr txBox="1">
            <a:spLocks noChangeArrowheads="1"/>
          </p:cNvSpPr>
          <p:nvPr/>
        </p:nvSpPr>
        <p:spPr bwMode="auto">
          <a:xfrm>
            <a:off x="500832" y="1156587"/>
            <a:ext cx="2104598"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b="1" kern="0" dirty="0" err="1">
                <a:solidFill>
                  <a:srgbClr val="002060"/>
                </a:solidFill>
                <a:latin typeface="Meiryo UI" panose="020B0604030504040204" pitchFamily="50" charset="-128"/>
                <a:ea typeface="Meiryo UI" panose="020B0604030504040204" pitchFamily="50" charset="-128"/>
              </a:rPr>
              <a:t>RaspberryPi</a:t>
            </a:r>
            <a:r>
              <a:rPr lang="ja-JP" altLang="en-US" sz="1600" b="1" kern="0" dirty="0">
                <a:solidFill>
                  <a:srgbClr val="002060"/>
                </a:solidFill>
                <a:latin typeface="Meiryo UI" panose="020B0604030504040204" pitchFamily="50" charset="-128"/>
                <a:ea typeface="Meiryo UI" panose="020B0604030504040204" pitchFamily="50" charset="-128"/>
              </a:rPr>
              <a:t>・</a:t>
            </a:r>
            <a:r>
              <a:rPr lang="en-US" altLang="ja-JP" sz="1600" b="1" kern="0" dirty="0">
                <a:solidFill>
                  <a:srgbClr val="002060"/>
                </a:solidFill>
                <a:latin typeface="Meiryo UI" panose="020B0604030504040204" pitchFamily="50" charset="-128"/>
                <a:ea typeface="Meiryo UI" panose="020B0604030504040204" pitchFamily="50" charset="-128"/>
              </a:rPr>
              <a:t>zero</a:t>
            </a:r>
            <a:endParaRPr lang="ja-JP" altLang="en-US" sz="1600" b="1" kern="0" dirty="0">
              <a:solidFill>
                <a:srgbClr val="002060"/>
              </a:solidFill>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D8832C57-FFC6-07C6-105F-C80DA9F8987B}"/>
              </a:ext>
            </a:extLst>
          </p:cNvPr>
          <p:cNvSpPr txBox="1"/>
          <p:nvPr/>
        </p:nvSpPr>
        <p:spPr>
          <a:xfrm>
            <a:off x="2889997" y="3609975"/>
            <a:ext cx="3645021"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開発から実行までラズパイ単体で可能</a:t>
            </a:r>
          </a:p>
        </p:txBody>
      </p:sp>
      <p:sp>
        <p:nvSpPr>
          <p:cNvPr id="25" name="タイトル 1">
            <a:extLst>
              <a:ext uri="{FF2B5EF4-FFF2-40B4-BE49-F238E27FC236}">
                <a16:creationId xmlns:a16="http://schemas.microsoft.com/office/drawing/2014/main" id="{577473C1-1566-E735-D296-64C3D5EE1CAF}"/>
              </a:ext>
            </a:extLst>
          </p:cNvPr>
          <p:cNvSpPr txBox="1">
            <a:spLocks noChangeArrowheads="1"/>
          </p:cNvSpPr>
          <p:nvPr/>
        </p:nvSpPr>
        <p:spPr bwMode="auto">
          <a:xfrm>
            <a:off x="551674" y="4212478"/>
            <a:ext cx="3436746"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b="1" kern="0" dirty="0" err="1">
                <a:solidFill>
                  <a:srgbClr val="002060"/>
                </a:solidFill>
                <a:latin typeface="Meiryo UI" panose="020B0604030504040204" pitchFamily="50" charset="-128"/>
                <a:ea typeface="Meiryo UI" panose="020B0604030504040204" pitchFamily="50" charset="-128"/>
              </a:rPr>
              <a:t>RaspberryPi</a:t>
            </a:r>
            <a:r>
              <a:rPr lang="ja-JP" altLang="en-US" sz="1600" b="1" kern="0" dirty="0">
                <a:solidFill>
                  <a:srgbClr val="002060"/>
                </a:solidFill>
                <a:latin typeface="Meiryo UI" panose="020B0604030504040204" pitchFamily="50" charset="-128"/>
                <a:ea typeface="Meiryo UI" panose="020B0604030504040204" pitchFamily="50" charset="-128"/>
              </a:rPr>
              <a:t> </a:t>
            </a:r>
            <a:r>
              <a:rPr lang="en-US" altLang="ja-JP" sz="1600" b="1" kern="0" dirty="0">
                <a:solidFill>
                  <a:srgbClr val="002060"/>
                </a:solidFill>
                <a:latin typeface="Meiryo UI" panose="020B0604030504040204" pitchFamily="50" charset="-128"/>
                <a:ea typeface="Meiryo UI" panose="020B0604030504040204" pitchFamily="50" charset="-128"/>
              </a:rPr>
              <a:t>Pico(</a:t>
            </a:r>
            <a:r>
              <a:rPr lang="ja-JP" altLang="en-US" sz="1600" b="1" kern="0" dirty="0">
                <a:solidFill>
                  <a:srgbClr val="002060"/>
                </a:solidFill>
                <a:latin typeface="Meiryo UI" panose="020B0604030504040204" pitchFamily="50" charset="-128"/>
                <a:ea typeface="Meiryo UI" panose="020B0604030504040204" pitchFamily="50" charset="-128"/>
              </a:rPr>
              <a:t>マイコンボード</a:t>
            </a:r>
            <a:r>
              <a:rPr lang="en-US" altLang="ja-JP" sz="1600" b="1" kern="0" dirty="0">
                <a:solidFill>
                  <a:srgbClr val="002060"/>
                </a:solidFill>
                <a:latin typeface="Meiryo UI" panose="020B0604030504040204" pitchFamily="50" charset="-128"/>
                <a:ea typeface="Meiryo UI" panose="020B0604030504040204" pitchFamily="50" charset="-128"/>
              </a:rPr>
              <a:t>)</a:t>
            </a:r>
            <a:endParaRPr lang="ja-JP" altLang="en-US" sz="1600" b="1" kern="0" dirty="0">
              <a:solidFill>
                <a:srgbClr val="002060"/>
              </a:solidFill>
              <a:latin typeface="Meiryo UI" panose="020B0604030504040204" pitchFamily="50" charset="-128"/>
              <a:ea typeface="Meiryo UI" panose="020B0604030504040204" pitchFamily="50" charset="-128"/>
            </a:endParaRPr>
          </a:p>
        </p:txBody>
      </p:sp>
      <p:pic>
        <p:nvPicPr>
          <p:cNvPr id="26" name="図 25">
            <a:extLst>
              <a:ext uri="{FF2B5EF4-FFF2-40B4-BE49-F238E27FC236}">
                <a16:creationId xmlns:a16="http://schemas.microsoft.com/office/drawing/2014/main" id="{0FAD8629-E1AF-9847-2EC2-70829D211D7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10800000">
            <a:off x="4192528" y="5222916"/>
            <a:ext cx="1512169" cy="621220"/>
          </a:xfrm>
          <a:prstGeom prst="rect">
            <a:avLst/>
          </a:prstGeom>
        </p:spPr>
      </p:pic>
      <p:sp>
        <p:nvSpPr>
          <p:cNvPr id="27" name="テキスト ボックス 26">
            <a:extLst>
              <a:ext uri="{FF2B5EF4-FFF2-40B4-BE49-F238E27FC236}">
                <a16:creationId xmlns:a16="http://schemas.microsoft.com/office/drawing/2014/main" id="{EA5EDC3A-869D-ACEE-8CAF-5A3CF0FE023E}"/>
              </a:ext>
            </a:extLst>
          </p:cNvPr>
          <p:cNvSpPr txBox="1"/>
          <p:nvPr/>
        </p:nvSpPr>
        <p:spPr>
          <a:xfrm>
            <a:off x="5986055" y="5316321"/>
            <a:ext cx="2716678" cy="338554"/>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Pico</a:t>
            </a:r>
            <a:r>
              <a:rPr lang="ja-JP" altLang="en-US" sz="1600" b="1" dirty="0">
                <a:latin typeface="Meiryo UI" panose="020B0604030504040204" pitchFamily="50" charset="-128"/>
                <a:ea typeface="Meiryo UI" panose="020B0604030504040204" pitchFamily="50" charset="-128"/>
              </a:rPr>
              <a:t>単体では開発できない</a:t>
            </a:r>
          </a:p>
        </p:txBody>
      </p:sp>
      <p:pic>
        <p:nvPicPr>
          <p:cNvPr id="1034" name="Picture 10" descr="ノートパソコンのかわいいフリーイラスト素材">
            <a:extLst>
              <a:ext uri="{FF2B5EF4-FFF2-40B4-BE49-F238E27FC236}">
                <a16:creationId xmlns:a16="http://schemas.microsoft.com/office/drawing/2014/main" id="{FCE26137-5C1A-78A4-7BC9-ADD5F82267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003" y="5052210"/>
            <a:ext cx="1433736" cy="1019745"/>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B3FA38A8-0A9E-02FE-F0DC-F39A41C6AA82}"/>
              </a:ext>
            </a:extLst>
          </p:cNvPr>
          <p:cNvSpPr txBox="1"/>
          <p:nvPr/>
        </p:nvSpPr>
        <p:spPr>
          <a:xfrm>
            <a:off x="992794" y="4761526"/>
            <a:ext cx="1990394" cy="276999"/>
          </a:xfrm>
          <a:prstGeom prst="rect">
            <a:avLst/>
          </a:prstGeom>
          <a:noFill/>
        </p:spPr>
        <p:txBody>
          <a:bodyPr wrap="square" rtlCol="0">
            <a:spAutoFit/>
          </a:bodyPr>
          <a:lstStyle/>
          <a:p>
            <a:r>
              <a:rPr lang="ja-JP" altLang="en-US" sz="1200" b="1" dirty="0">
                <a:latin typeface="Meiryo UI" panose="020B0604030504040204" pitchFamily="50" charset="-128"/>
                <a:ea typeface="Meiryo UI" panose="020B0604030504040204" pitchFamily="50" charset="-128"/>
              </a:rPr>
              <a:t>開発環境 </a:t>
            </a:r>
            <a:r>
              <a:rPr lang="en-US" altLang="ja-JP" sz="1200" b="1" dirty="0" err="1">
                <a:latin typeface="Meiryo UI" panose="020B0604030504040204" pitchFamily="50" charset="-128"/>
                <a:ea typeface="Meiryo UI" panose="020B0604030504040204" pitchFamily="50" charset="-128"/>
              </a:rPr>
              <a:t>Thonny</a:t>
            </a:r>
            <a:r>
              <a:rPr lang="ja-JP" altLang="en-US" sz="1200" b="1" dirty="0">
                <a:latin typeface="Meiryo UI" panose="020B0604030504040204" pitchFamily="50" charset="-128"/>
                <a:ea typeface="Meiryo UI" panose="020B0604030504040204" pitchFamily="50" charset="-128"/>
              </a:rPr>
              <a:t>など</a:t>
            </a:r>
          </a:p>
        </p:txBody>
      </p:sp>
      <p:sp>
        <p:nvSpPr>
          <p:cNvPr id="7" name="矢印: 左右 6">
            <a:extLst>
              <a:ext uri="{FF2B5EF4-FFF2-40B4-BE49-F238E27FC236}">
                <a16:creationId xmlns:a16="http://schemas.microsoft.com/office/drawing/2014/main" id="{24A001A4-31C7-DED2-0479-81F7A3ACCC8E}"/>
              </a:ext>
            </a:extLst>
          </p:cNvPr>
          <p:cNvSpPr/>
          <p:nvPr/>
        </p:nvSpPr>
        <p:spPr>
          <a:xfrm>
            <a:off x="2721106" y="5433866"/>
            <a:ext cx="1202822" cy="103464"/>
          </a:xfrm>
          <a:prstGeom prst="leftRightArrow">
            <a:avLst/>
          </a:prstGeom>
          <a:solidFill>
            <a:schemeClr val="accent5">
              <a:lumMod val="25000"/>
            </a:schemeClr>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B69D4717-AB03-E0BE-4BF8-EE187624ABD7}"/>
              </a:ext>
            </a:extLst>
          </p:cNvPr>
          <p:cNvSpPr txBox="1"/>
          <p:nvPr/>
        </p:nvSpPr>
        <p:spPr>
          <a:xfrm>
            <a:off x="4352402" y="4900025"/>
            <a:ext cx="1192419" cy="276999"/>
          </a:xfrm>
          <a:prstGeom prst="rect">
            <a:avLst/>
          </a:prstGeom>
          <a:noFill/>
        </p:spPr>
        <p:txBody>
          <a:bodyPr wrap="square" rtlCol="0">
            <a:spAutoFit/>
          </a:bodyPr>
          <a:lstStyle/>
          <a:p>
            <a:r>
              <a:rPr lang="ja-JP" altLang="en-US" sz="1200" b="1" dirty="0">
                <a:latin typeface="Meiryo UI" panose="020B0604030504040204" pitchFamily="50" charset="-128"/>
                <a:ea typeface="Meiryo UI" panose="020B0604030504040204" pitchFamily="50" charset="-128"/>
              </a:rPr>
              <a:t>ファームウェア</a:t>
            </a:r>
          </a:p>
        </p:txBody>
      </p:sp>
      <p:sp>
        <p:nvSpPr>
          <p:cNvPr id="34" name="テキスト ボックス 33">
            <a:extLst>
              <a:ext uri="{FF2B5EF4-FFF2-40B4-BE49-F238E27FC236}">
                <a16:creationId xmlns:a16="http://schemas.microsoft.com/office/drawing/2014/main" id="{ADF632D1-8418-12C6-B552-899D4CC1A98C}"/>
              </a:ext>
            </a:extLst>
          </p:cNvPr>
          <p:cNvSpPr txBox="1"/>
          <p:nvPr/>
        </p:nvSpPr>
        <p:spPr>
          <a:xfrm>
            <a:off x="2809814" y="5147998"/>
            <a:ext cx="1192419" cy="276999"/>
          </a:xfrm>
          <a:prstGeom prst="rect">
            <a:avLst/>
          </a:prstGeom>
          <a:noFill/>
        </p:spPr>
        <p:txBody>
          <a:bodyPr wrap="square" rtlCol="0">
            <a:spAutoFit/>
          </a:bodyPr>
          <a:lstStyle/>
          <a:p>
            <a:r>
              <a:rPr lang="en-US" altLang="ja-JP" sz="1200" b="1" dirty="0">
                <a:latin typeface="Meiryo UI" panose="020B0604030504040204" pitchFamily="50" charset="-128"/>
                <a:ea typeface="Meiryo UI" panose="020B0604030504040204" pitchFamily="50" charset="-128"/>
              </a:rPr>
              <a:t>USB</a:t>
            </a:r>
            <a:r>
              <a:rPr lang="ja-JP" altLang="en-US" sz="1200" b="1" dirty="0">
                <a:latin typeface="Meiryo UI" panose="020B0604030504040204" pitchFamily="50" charset="-128"/>
                <a:ea typeface="Meiryo UI" panose="020B0604030504040204" pitchFamily="50" charset="-128"/>
              </a:rPr>
              <a:t>ケーブル</a:t>
            </a:r>
          </a:p>
        </p:txBody>
      </p:sp>
      <p:sp>
        <p:nvSpPr>
          <p:cNvPr id="35" name="テキスト ボックス 34">
            <a:extLst>
              <a:ext uri="{FF2B5EF4-FFF2-40B4-BE49-F238E27FC236}">
                <a16:creationId xmlns:a16="http://schemas.microsoft.com/office/drawing/2014/main" id="{64FC5D4D-0266-FF32-9CC9-6D8260E175CE}"/>
              </a:ext>
            </a:extLst>
          </p:cNvPr>
          <p:cNvSpPr txBox="1"/>
          <p:nvPr/>
        </p:nvSpPr>
        <p:spPr>
          <a:xfrm>
            <a:off x="2937994" y="5631482"/>
            <a:ext cx="885410" cy="276999"/>
          </a:xfrm>
          <a:prstGeom prst="rect">
            <a:avLst/>
          </a:prstGeom>
          <a:noFill/>
        </p:spPr>
        <p:txBody>
          <a:bodyPr wrap="square" rtlCol="0">
            <a:spAutoFit/>
          </a:bodyPr>
          <a:lstStyle/>
          <a:p>
            <a:r>
              <a:rPr lang="ja-JP" altLang="en-US" sz="1200" b="1" dirty="0">
                <a:latin typeface="Meiryo UI" panose="020B0604030504040204" pitchFamily="50" charset="-128"/>
                <a:ea typeface="Meiryo UI" panose="020B0604030504040204" pitchFamily="50" charset="-128"/>
              </a:rPr>
              <a:t>プログラム</a:t>
            </a:r>
          </a:p>
        </p:txBody>
      </p:sp>
      <p:sp>
        <p:nvSpPr>
          <p:cNvPr id="36" name="矢印: 右 35">
            <a:extLst>
              <a:ext uri="{FF2B5EF4-FFF2-40B4-BE49-F238E27FC236}">
                <a16:creationId xmlns:a16="http://schemas.microsoft.com/office/drawing/2014/main" id="{84DCA1CC-2B72-A724-0B00-1E4F905475E7}"/>
              </a:ext>
            </a:extLst>
          </p:cNvPr>
          <p:cNvSpPr/>
          <p:nvPr/>
        </p:nvSpPr>
        <p:spPr>
          <a:xfrm>
            <a:off x="3023138" y="5878173"/>
            <a:ext cx="647010" cy="74210"/>
          </a:xfrm>
          <a:prstGeom prst="rightArrow">
            <a:avLst/>
          </a:prstGeom>
          <a:solidFill>
            <a:schemeClr val="accent5">
              <a:lumMod val="25000"/>
            </a:schemeClr>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4DA51C07-C529-C995-E5D3-BB7AEEDB3D64}"/>
              </a:ext>
            </a:extLst>
          </p:cNvPr>
          <p:cNvSpPr/>
          <p:nvPr/>
        </p:nvSpPr>
        <p:spPr>
          <a:xfrm>
            <a:off x="449007" y="4193776"/>
            <a:ext cx="8443474" cy="21879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タイトル 1">
            <a:extLst>
              <a:ext uri="{FF2B5EF4-FFF2-40B4-BE49-F238E27FC236}">
                <a16:creationId xmlns:a16="http://schemas.microsoft.com/office/drawing/2014/main" id="{7386E87D-B6AD-93C2-99CA-5EBD265A5995}"/>
              </a:ext>
            </a:extLst>
          </p:cNvPr>
          <p:cNvSpPr txBox="1">
            <a:spLocks noChangeArrowheads="1"/>
          </p:cNvSpPr>
          <p:nvPr/>
        </p:nvSpPr>
        <p:spPr bwMode="auto">
          <a:xfrm>
            <a:off x="251520" y="216000"/>
            <a:ext cx="482453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4 </a:t>
            </a:r>
            <a:r>
              <a:rPr lang="ja-JP" altLang="en-US" sz="2000" kern="0" dirty="0">
                <a:latin typeface="Meiryo UI" panose="020B0604030504040204" pitchFamily="50" charset="-128"/>
                <a:ea typeface="Meiryo UI" panose="020B0604030504040204" pitchFamily="50" charset="-128"/>
              </a:rPr>
              <a:t>　</a:t>
            </a:r>
            <a:r>
              <a:rPr lang="en-US" altLang="ja-JP" sz="2000" kern="0" dirty="0" err="1">
                <a:latin typeface="Meiryo UI" panose="020B0604030504040204" pitchFamily="50" charset="-128"/>
                <a:ea typeface="Meiryo UI" panose="020B0604030504040204" pitchFamily="50" charset="-128"/>
              </a:rPr>
              <a:t>RaspberryPi</a:t>
            </a:r>
            <a:r>
              <a:rPr lang="ja-JP" altLang="en-US" sz="2000" kern="0" dirty="0">
                <a:latin typeface="Meiryo UI" panose="020B0604030504040204" pitchFamily="50" charset="-128"/>
                <a:ea typeface="Meiryo UI" panose="020B0604030504040204" pitchFamily="50" charset="-128"/>
              </a:rPr>
              <a:t> </a:t>
            </a:r>
            <a:r>
              <a:rPr lang="en-US" altLang="ja-JP" sz="2000" kern="0" dirty="0">
                <a:latin typeface="Meiryo UI" panose="020B0604030504040204" pitchFamily="50" charset="-128"/>
                <a:ea typeface="Meiryo UI" panose="020B0604030504040204" pitchFamily="50" charset="-128"/>
              </a:rPr>
              <a:t>Pico</a:t>
            </a:r>
            <a:r>
              <a:rPr lang="ja-JP" altLang="en-US" sz="2000" kern="0" dirty="0">
                <a:latin typeface="Meiryo UI" panose="020B0604030504040204" pitchFamily="50" charset="-128"/>
                <a:ea typeface="Meiryo UI" panose="020B0604030504040204" pitchFamily="50" charset="-128"/>
              </a:rPr>
              <a:t>と開発環境準備</a:t>
            </a:r>
          </a:p>
        </p:txBody>
      </p:sp>
    </p:spTree>
    <p:extLst>
      <p:ext uri="{BB962C8B-B14F-4D97-AF65-F5344CB8AC3E}">
        <p14:creationId xmlns:p14="http://schemas.microsoft.com/office/powerpoint/2010/main" val="120742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96F96FF-8630-D379-2361-696E2B89B2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34"/>
          <a:stretch/>
        </p:blipFill>
        <p:spPr bwMode="auto">
          <a:xfrm>
            <a:off x="360613" y="1323634"/>
            <a:ext cx="5803947" cy="46529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id="{17CB2FE0-D258-205C-EBA8-C52338D546B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056" name="Picture 8" descr="Raspberrypi gpio numbering">
            <a:extLst>
              <a:ext uri="{FF2B5EF4-FFF2-40B4-BE49-F238E27FC236}">
                <a16:creationId xmlns:a16="http://schemas.microsoft.com/office/drawing/2014/main" id="{3B4F39A6-628C-8B07-1D38-910DB6B73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2452700"/>
            <a:ext cx="2267171" cy="2149838"/>
          </a:xfrm>
          <a:prstGeom prst="rect">
            <a:avLst/>
          </a:prstGeom>
          <a:noFill/>
          <a:extLst>
            <a:ext uri="{909E8E84-426E-40DD-AFC4-6F175D3DCCD1}">
              <a14:hiddenFill xmlns:a14="http://schemas.microsoft.com/office/drawing/2010/main">
                <a:solidFill>
                  <a:srgbClr val="FFFFFF"/>
                </a:solidFill>
              </a14:hiddenFill>
            </a:ext>
          </a:extLst>
        </p:spPr>
      </p:pic>
      <p:sp>
        <p:nvSpPr>
          <p:cNvPr id="9" name="タイトル 1">
            <a:extLst>
              <a:ext uri="{FF2B5EF4-FFF2-40B4-BE49-F238E27FC236}">
                <a16:creationId xmlns:a16="http://schemas.microsoft.com/office/drawing/2014/main" id="{90AE7CF1-8131-47FC-F69D-1487703DC0AA}"/>
              </a:ext>
            </a:extLst>
          </p:cNvPr>
          <p:cNvSpPr txBox="1">
            <a:spLocks noChangeArrowheads="1"/>
          </p:cNvSpPr>
          <p:nvPr/>
        </p:nvSpPr>
        <p:spPr bwMode="auto">
          <a:xfrm>
            <a:off x="6283752" y="1394183"/>
            <a:ext cx="2104598"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b="1" kern="0" dirty="0" err="1">
                <a:solidFill>
                  <a:srgbClr val="002060"/>
                </a:solidFill>
                <a:latin typeface="Meiryo UI" panose="020B0604030504040204" pitchFamily="50" charset="-128"/>
                <a:ea typeface="Meiryo UI" panose="020B0604030504040204" pitchFamily="50" charset="-128"/>
              </a:rPr>
              <a:t>RaspberryPi</a:t>
            </a:r>
            <a:r>
              <a:rPr lang="ja-JP" altLang="en-US" sz="1600" b="1" kern="0" dirty="0">
                <a:solidFill>
                  <a:srgbClr val="002060"/>
                </a:solidFill>
                <a:latin typeface="Meiryo UI" panose="020B0604030504040204" pitchFamily="50" charset="-128"/>
                <a:ea typeface="Meiryo UI" panose="020B0604030504040204" pitchFamily="50" charset="-128"/>
              </a:rPr>
              <a:t>・</a:t>
            </a:r>
            <a:r>
              <a:rPr lang="en-US" altLang="ja-JP" sz="1600" b="1" kern="0" dirty="0">
                <a:solidFill>
                  <a:srgbClr val="002060"/>
                </a:solidFill>
                <a:latin typeface="Meiryo UI" panose="020B0604030504040204" pitchFamily="50" charset="-128"/>
                <a:ea typeface="Meiryo UI" panose="020B0604030504040204" pitchFamily="50" charset="-128"/>
              </a:rPr>
              <a:t>Zero</a:t>
            </a:r>
            <a:endParaRPr lang="ja-JP" altLang="en-US" sz="1600" b="1" kern="0" dirty="0">
              <a:solidFill>
                <a:srgbClr val="002060"/>
              </a:solidFill>
              <a:latin typeface="Meiryo UI" panose="020B0604030504040204" pitchFamily="50" charset="-128"/>
              <a:ea typeface="Meiryo UI" panose="020B0604030504040204" pitchFamily="50" charset="-128"/>
            </a:endParaRPr>
          </a:p>
        </p:txBody>
      </p:sp>
      <p:sp>
        <p:nvSpPr>
          <p:cNvPr id="10" name="タイトル 1">
            <a:extLst>
              <a:ext uri="{FF2B5EF4-FFF2-40B4-BE49-F238E27FC236}">
                <a16:creationId xmlns:a16="http://schemas.microsoft.com/office/drawing/2014/main" id="{AE69FB29-CAB9-D5F2-BA5B-D9256B9CA5A1}"/>
              </a:ext>
            </a:extLst>
          </p:cNvPr>
          <p:cNvSpPr txBox="1">
            <a:spLocks noChangeArrowheads="1"/>
          </p:cNvSpPr>
          <p:nvPr/>
        </p:nvSpPr>
        <p:spPr bwMode="auto">
          <a:xfrm>
            <a:off x="591580" y="1378159"/>
            <a:ext cx="2104598"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b="1" kern="0" dirty="0" err="1">
                <a:solidFill>
                  <a:srgbClr val="002060"/>
                </a:solidFill>
                <a:latin typeface="Meiryo UI" panose="020B0604030504040204" pitchFamily="50" charset="-128"/>
                <a:ea typeface="Meiryo UI" panose="020B0604030504040204" pitchFamily="50" charset="-128"/>
              </a:rPr>
              <a:t>RaspberryPi</a:t>
            </a:r>
            <a:r>
              <a:rPr lang="ja-JP" altLang="en-US" sz="1600" b="1" kern="0" dirty="0">
                <a:solidFill>
                  <a:srgbClr val="002060"/>
                </a:solidFill>
                <a:latin typeface="Meiryo UI" panose="020B0604030504040204" pitchFamily="50" charset="-128"/>
                <a:ea typeface="Meiryo UI" panose="020B0604030504040204" pitchFamily="50" charset="-128"/>
              </a:rPr>
              <a:t> </a:t>
            </a:r>
            <a:r>
              <a:rPr lang="en-US" altLang="ja-JP" sz="1600" b="1" kern="0" dirty="0">
                <a:solidFill>
                  <a:srgbClr val="002060"/>
                </a:solidFill>
                <a:latin typeface="Meiryo UI" panose="020B0604030504040204" pitchFamily="50" charset="-128"/>
                <a:ea typeface="Meiryo UI" panose="020B0604030504040204" pitchFamily="50" charset="-128"/>
              </a:rPr>
              <a:t>Pico</a:t>
            </a:r>
            <a:endParaRPr lang="ja-JP" altLang="en-US" sz="1600" b="1" kern="0" dirty="0">
              <a:solidFill>
                <a:srgbClr val="002060"/>
              </a:solidFill>
              <a:latin typeface="Meiryo UI" panose="020B0604030504040204" pitchFamily="50" charset="-128"/>
              <a:ea typeface="Meiryo UI" panose="020B0604030504040204" pitchFamily="50" charset="-128"/>
            </a:endParaRPr>
          </a:p>
        </p:txBody>
      </p:sp>
      <p:sp>
        <p:nvSpPr>
          <p:cNvPr id="11" name="タイトル 1">
            <a:extLst>
              <a:ext uri="{FF2B5EF4-FFF2-40B4-BE49-F238E27FC236}">
                <a16:creationId xmlns:a16="http://schemas.microsoft.com/office/drawing/2014/main" id="{287419B0-2B44-28E4-86AF-E8C6D75AE65B}"/>
              </a:ext>
            </a:extLst>
          </p:cNvPr>
          <p:cNvSpPr txBox="1">
            <a:spLocks noChangeArrowheads="1"/>
          </p:cNvSpPr>
          <p:nvPr/>
        </p:nvSpPr>
        <p:spPr bwMode="auto">
          <a:xfrm>
            <a:off x="1643879" y="5923562"/>
            <a:ext cx="4896544"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b="1" kern="0" dirty="0">
                <a:solidFill>
                  <a:srgbClr val="002060"/>
                </a:solidFill>
                <a:latin typeface="Meiryo UI" panose="020B0604030504040204" pitchFamily="50" charset="-128"/>
                <a:ea typeface="Meiryo UI" panose="020B0604030504040204" pitchFamily="50" charset="-128"/>
              </a:rPr>
              <a:t>40pin </a:t>
            </a:r>
            <a:r>
              <a:rPr lang="ja-JP" altLang="en-US" sz="1600" b="1" kern="0" dirty="0">
                <a:solidFill>
                  <a:srgbClr val="002060"/>
                </a:solidFill>
                <a:latin typeface="Meiryo UI" panose="020B0604030504040204" pitchFamily="50" charset="-128"/>
                <a:ea typeface="Meiryo UI" panose="020B0604030504040204" pitchFamily="50" charset="-128"/>
              </a:rPr>
              <a:t>ピン配置の違いに注意が必要</a:t>
            </a:r>
          </a:p>
        </p:txBody>
      </p:sp>
      <p:sp>
        <p:nvSpPr>
          <p:cNvPr id="12" name="タイトル 1">
            <a:extLst>
              <a:ext uri="{FF2B5EF4-FFF2-40B4-BE49-F238E27FC236}">
                <a16:creationId xmlns:a16="http://schemas.microsoft.com/office/drawing/2014/main" id="{604859F7-EDCE-1301-7C00-C9872BAE7F43}"/>
              </a:ext>
            </a:extLst>
          </p:cNvPr>
          <p:cNvSpPr txBox="1">
            <a:spLocks noChangeArrowheads="1"/>
          </p:cNvSpPr>
          <p:nvPr/>
        </p:nvSpPr>
        <p:spPr bwMode="auto">
          <a:xfrm>
            <a:off x="467544" y="657014"/>
            <a:ext cx="5544616"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kern="0" dirty="0" err="1">
                <a:solidFill>
                  <a:srgbClr val="002060"/>
                </a:solidFill>
                <a:latin typeface="Meiryo UI" panose="020B0604030504040204" pitchFamily="50" charset="-128"/>
                <a:ea typeface="Meiryo UI" panose="020B0604030504040204" pitchFamily="50" charset="-128"/>
              </a:rPr>
              <a:t>RaspberryPi</a:t>
            </a:r>
            <a:r>
              <a:rPr lang="en-US" altLang="ja-JP" sz="1600" kern="0" dirty="0">
                <a:solidFill>
                  <a:srgbClr val="002060"/>
                </a:solidFill>
                <a:latin typeface="Meiryo UI" panose="020B0604030504040204" pitchFamily="50" charset="-128"/>
                <a:ea typeface="Meiryo UI" panose="020B0604030504040204" pitchFamily="50" charset="-128"/>
              </a:rPr>
              <a:t> </a:t>
            </a:r>
            <a:r>
              <a:rPr lang="ja-JP" altLang="en-US" sz="1600" kern="0" dirty="0">
                <a:solidFill>
                  <a:srgbClr val="002060"/>
                </a:solidFill>
                <a:latin typeface="Meiryo UI" panose="020B0604030504040204" pitchFamily="50" charset="-128"/>
                <a:ea typeface="Meiryo UI" panose="020B0604030504040204" pitchFamily="50" charset="-128"/>
              </a:rPr>
              <a:t>との違い　（</a:t>
            </a:r>
            <a:r>
              <a:rPr lang="en-US" altLang="ja-JP" sz="1600" kern="0" dirty="0">
                <a:solidFill>
                  <a:srgbClr val="002060"/>
                </a:solidFill>
                <a:latin typeface="Meiryo UI" panose="020B0604030504040204" pitchFamily="50" charset="-128"/>
                <a:ea typeface="Meiryo UI" panose="020B0604030504040204" pitchFamily="50" charset="-128"/>
              </a:rPr>
              <a:t>GPIO</a:t>
            </a:r>
            <a:r>
              <a:rPr lang="ja-JP" altLang="en-US" sz="1600" kern="0" dirty="0">
                <a:solidFill>
                  <a:srgbClr val="002060"/>
                </a:solidFill>
                <a:latin typeface="Meiryo UI" panose="020B0604030504040204" pitchFamily="50" charset="-128"/>
                <a:ea typeface="Meiryo UI" panose="020B0604030504040204" pitchFamily="50" charset="-128"/>
              </a:rPr>
              <a:t>編）</a:t>
            </a:r>
          </a:p>
        </p:txBody>
      </p:sp>
      <p:sp>
        <p:nvSpPr>
          <p:cNvPr id="13" name="タイトル 1">
            <a:extLst>
              <a:ext uri="{FF2B5EF4-FFF2-40B4-BE49-F238E27FC236}">
                <a16:creationId xmlns:a16="http://schemas.microsoft.com/office/drawing/2014/main" id="{2D8E0534-1B5C-C2F1-459D-686177043F31}"/>
              </a:ext>
            </a:extLst>
          </p:cNvPr>
          <p:cNvSpPr txBox="1">
            <a:spLocks noChangeArrowheads="1"/>
          </p:cNvSpPr>
          <p:nvPr/>
        </p:nvSpPr>
        <p:spPr bwMode="auto">
          <a:xfrm>
            <a:off x="251520" y="216000"/>
            <a:ext cx="482453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4 </a:t>
            </a:r>
            <a:r>
              <a:rPr lang="ja-JP" altLang="en-US" sz="2000" kern="0" dirty="0">
                <a:latin typeface="Meiryo UI" panose="020B0604030504040204" pitchFamily="50" charset="-128"/>
                <a:ea typeface="Meiryo UI" panose="020B0604030504040204" pitchFamily="50" charset="-128"/>
              </a:rPr>
              <a:t>　</a:t>
            </a:r>
            <a:r>
              <a:rPr lang="en-US" altLang="ja-JP" sz="2000" kern="0" dirty="0" err="1">
                <a:latin typeface="Meiryo UI" panose="020B0604030504040204" pitchFamily="50" charset="-128"/>
                <a:ea typeface="Meiryo UI" panose="020B0604030504040204" pitchFamily="50" charset="-128"/>
              </a:rPr>
              <a:t>RaspberryPi</a:t>
            </a:r>
            <a:r>
              <a:rPr lang="ja-JP" altLang="en-US" sz="2000" kern="0" dirty="0">
                <a:latin typeface="Meiryo UI" panose="020B0604030504040204" pitchFamily="50" charset="-128"/>
                <a:ea typeface="Meiryo UI" panose="020B0604030504040204" pitchFamily="50" charset="-128"/>
              </a:rPr>
              <a:t> </a:t>
            </a:r>
            <a:r>
              <a:rPr lang="en-US" altLang="ja-JP" sz="2000" kern="0" dirty="0">
                <a:latin typeface="Meiryo UI" panose="020B0604030504040204" pitchFamily="50" charset="-128"/>
                <a:ea typeface="Meiryo UI" panose="020B0604030504040204" pitchFamily="50" charset="-128"/>
              </a:rPr>
              <a:t>Pico</a:t>
            </a:r>
            <a:r>
              <a:rPr lang="ja-JP" altLang="en-US" sz="2000" kern="0" dirty="0">
                <a:latin typeface="Meiryo UI" panose="020B0604030504040204" pitchFamily="50" charset="-128"/>
                <a:ea typeface="Meiryo UI" panose="020B0604030504040204" pitchFamily="50" charset="-128"/>
              </a:rPr>
              <a:t>と開発環境準備</a:t>
            </a:r>
          </a:p>
        </p:txBody>
      </p:sp>
    </p:spTree>
    <p:extLst>
      <p:ext uri="{BB962C8B-B14F-4D97-AF65-F5344CB8AC3E}">
        <p14:creationId xmlns:p14="http://schemas.microsoft.com/office/powerpoint/2010/main" val="3606358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AE018EC5-B285-D672-A3D0-3E07E33BC229}"/>
              </a:ext>
            </a:extLst>
          </p:cNvPr>
          <p:cNvSpPr txBox="1">
            <a:spLocks noChangeArrowheads="1"/>
          </p:cNvSpPr>
          <p:nvPr/>
        </p:nvSpPr>
        <p:spPr bwMode="auto">
          <a:xfrm>
            <a:off x="467544" y="657014"/>
            <a:ext cx="2952328"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kern="0" dirty="0">
                <a:solidFill>
                  <a:srgbClr val="002060"/>
                </a:solidFill>
                <a:latin typeface="Meiryo UI" panose="020B0604030504040204" pitchFamily="50" charset="-128"/>
                <a:ea typeface="Meiryo UI" panose="020B0604030504040204" pitchFamily="50" charset="-128"/>
              </a:rPr>
              <a:t>開発環境準備 </a:t>
            </a:r>
            <a:r>
              <a:rPr lang="en-US" altLang="ja-JP" sz="1600" kern="0" dirty="0" err="1">
                <a:solidFill>
                  <a:srgbClr val="002060"/>
                </a:solidFill>
                <a:latin typeface="Meiryo UI" panose="020B0604030504040204" pitchFamily="50" charset="-128"/>
                <a:ea typeface="Meiryo UI" panose="020B0604030504040204" pitchFamily="50" charset="-128"/>
              </a:rPr>
              <a:t>MicroPython</a:t>
            </a:r>
            <a:r>
              <a:rPr lang="ja-JP" altLang="en-US" sz="1600" kern="0" dirty="0">
                <a:solidFill>
                  <a:srgbClr val="002060"/>
                </a:solidFill>
                <a:latin typeface="Meiryo UI" panose="020B0604030504040204" pitchFamily="50" charset="-128"/>
                <a:ea typeface="Meiryo UI" panose="020B0604030504040204" pitchFamily="50" charset="-128"/>
              </a:rPr>
              <a:t>編</a:t>
            </a:r>
          </a:p>
        </p:txBody>
      </p:sp>
      <p:pic>
        <p:nvPicPr>
          <p:cNvPr id="8" name="図 7">
            <a:extLst>
              <a:ext uri="{FF2B5EF4-FFF2-40B4-BE49-F238E27FC236}">
                <a16:creationId xmlns:a16="http://schemas.microsoft.com/office/drawing/2014/main" id="{60FBB35A-03FF-B7DB-71DB-61420B28CB2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4572000" y="1886904"/>
            <a:ext cx="1512169" cy="621220"/>
          </a:xfrm>
          <a:prstGeom prst="rect">
            <a:avLst/>
          </a:prstGeom>
        </p:spPr>
      </p:pic>
      <p:pic>
        <p:nvPicPr>
          <p:cNvPr id="9" name="Picture 10" descr="ノートパソコンのかわいいフリーイラスト素材">
            <a:extLst>
              <a:ext uri="{FF2B5EF4-FFF2-40B4-BE49-F238E27FC236}">
                <a16:creationId xmlns:a16="http://schemas.microsoft.com/office/drawing/2014/main" id="{F31864CC-2DB5-E9E2-4D40-496E82608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216" y="1479180"/>
            <a:ext cx="1728984" cy="122974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ECB2E67B-BABD-4F85-73D8-86BA05E87F7F}"/>
              </a:ext>
            </a:extLst>
          </p:cNvPr>
          <p:cNvSpPr txBox="1"/>
          <p:nvPr/>
        </p:nvSpPr>
        <p:spPr>
          <a:xfrm>
            <a:off x="1683600" y="1752113"/>
            <a:ext cx="910274" cy="276999"/>
          </a:xfrm>
          <a:prstGeom prst="rect">
            <a:avLst/>
          </a:prstGeom>
          <a:noFill/>
        </p:spPr>
        <p:txBody>
          <a:bodyPr wrap="square" rtlCol="0">
            <a:spAutoFit/>
          </a:bodyPr>
          <a:lstStyle/>
          <a:p>
            <a:pPr algn="ctr"/>
            <a:r>
              <a:rPr lang="en-US" altLang="ja-JP" sz="1200" b="1" dirty="0" err="1">
                <a:latin typeface="Meiryo UI" panose="020B0604030504040204" pitchFamily="50" charset="-128"/>
                <a:ea typeface="Meiryo UI" panose="020B0604030504040204" pitchFamily="50" charset="-128"/>
              </a:rPr>
              <a:t>Thonny</a:t>
            </a:r>
            <a:endParaRPr lang="ja-JP" altLang="en-US" sz="1200" b="1" dirty="0">
              <a:latin typeface="Meiryo UI" panose="020B0604030504040204" pitchFamily="50" charset="-128"/>
              <a:ea typeface="Meiryo UI" panose="020B0604030504040204" pitchFamily="50" charset="-128"/>
            </a:endParaRPr>
          </a:p>
        </p:txBody>
      </p:sp>
      <p:sp>
        <p:nvSpPr>
          <p:cNvPr id="14" name="タイトル 1">
            <a:extLst>
              <a:ext uri="{FF2B5EF4-FFF2-40B4-BE49-F238E27FC236}">
                <a16:creationId xmlns:a16="http://schemas.microsoft.com/office/drawing/2014/main" id="{0D6D26BF-8067-A13F-A651-552326C1CF0E}"/>
              </a:ext>
            </a:extLst>
          </p:cNvPr>
          <p:cNvSpPr txBox="1">
            <a:spLocks noChangeArrowheads="1"/>
          </p:cNvSpPr>
          <p:nvPr/>
        </p:nvSpPr>
        <p:spPr bwMode="auto">
          <a:xfrm>
            <a:off x="662573" y="1121145"/>
            <a:ext cx="2952328"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400" kern="0" dirty="0">
                <a:solidFill>
                  <a:schemeClr val="tx1"/>
                </a:solidFill>
                <a:latin typeface="Meiryo UI" panose="020B0604030504040204" pitchFamily="50" charset="-128"/>
                <a:ea typeface="Meiryo UI" panose="020B0604030504040204" pitchFamily="50" charset="-128"/>
              </a:rPr>
              <a:t>Python</a:t>
            </a:r>
            <a:r>
              <a:rPr lang="ja-JP" altLang="en-US" sz="1400" kern="0" dirty="0">
                <a:solidFill>
                  <a:schemeClr val="tx1"/>
                </a:solidFill>
                <a:latin typeface="Meiryo UI" panose="020B0604030504040204" pitchFamily="50" charset="-128"/>
                <a:ea typeface="Meiryo UI" panose="020B0604030504040204" pitchFamily="50" charset="-128"/>
              </a:rPr>
              <a:t>統合開発環境を</a:t>
            </a:r>
            <a:r>
              <a:rPr lang="en-US" altLang="ja-JP" sz="1400" kern="0" dirty="0">
                <a:solidFill>
                  <a:schemeClr val="tx1"/>
                </a:solidFill>
                <a:latin typeface="Meiryo UI" panose="020B0604030504040204" pitchFamily="50" charset="-128"/>
                <a:ea typeface="Meiryo UI" panose="020B0604030504040204" pitchFamily="50" charset="-128"/>
              </a:rPr>
              <a:t>PC</a:t>
            </a:r>
            <a:r>
              <a:rPr lang="ja-JP" altLang="en-US" sz="1400" kern="0" dirty="0">
                <a:solidFill>
                  <a:schemeClr val="tx1"/>
                </a:solidFill>
                <a:latin typeface="Meiryo UI" panose="020B0604030504040204" pitchFamily="50" charset="-128"/>
                <a:ea typeface="Meiryo UI" panose="020B0604030504040204" pitchFamily="50" charset="-128"/>
              </a:rPr>
              <a:t>上に準備</a:t>
            </a:r>
          </a:p>
        </p:txBody>
      </p:sp>
      <p:sp>
        <p:nvSpPr>
          <p:cNvPr id="15" name="タイトル 1">
            <a:extLst>
              <a:ext uri="{FF2B5EF4-FFF2-40B4-BE49-F238E27FC236}">
                <a16:creationId xmlns:a16="http://schemas.microsoft.com/office/drawing/2014/main" id="{BCA25715-5E1A-2296-6C27-1F1AAC9523BC}"/>
              </a:ext>
            </a:extLst>
          </p:cNvPr>
          <p:cNvSpPr txBox="1">
            <a:spLocks noChangeArrowheads="1"/>
          </p:cNvSpPr>
          <p:nvPr/>
        </p:nvSpPr>
        <p:spPr bwMode="auto">
          <a:xfrm>
            <a:off x="544628" y="3157244"/>
            <a:ext cx="3671684"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kern="0" dirty="0">
                <a:solidFill>
                  <a:srgbClr val="002060"/>
                </a:solidFill>
                <a:latin typeface="Meiryo UI" panose="020B0604030504040204" pitchFamily="50" charset="-128"/>
                <a:ea typeface="Meiryo UI" panose="020B0604030504040204" pitchFamily="50" charset="-128"/>
              </a:rPr>
              <a:t>Python</a:t>
            </a:r>
            <a:r>
              <a:rPr lang="ja-JP" altLang="en-US" sz="1600" kern="0" dirty="0">
                <a:solidFill>
                  <a:srgbClr val="002060"/>
                </a:solidFill>
                <a:latin typeface="Meiryo UI" panose="020B0604030504040204" pitchFamily="50" charset="-128"/>
                <a:ea typeface="Meiryo UI" panose="020B0604030504040204" pitchFamily="50" charset="-128"/>
              </a:rPr>
              <a:t>統合開発環境</a:t>
            </a:r>
            <a:r>
              <a:rPr lang="en-US" altLang="ja-JP" sz="1600" kern="0" dirty="0" err="1">
                <a:solidFill>
                  <a:srgbClr val="002060"/>
                </a:solidFill>
                <a:latin typeface="Meiryo UI" panose="020B0604030504040204" pitchFamily="50" charset="-128"/>
                <a:ea typeface="Meiryo UI" panose="020B0604030504040204" pitchFamily="50" charset="-128"/>
              </a:rPr>
              <a:t>Thony</a:t>
            </a:r>
            <a:r>
              <a:rPr lang="ja-JP" altLang="en-US" sz="1600" kern="0" dirty="0">
                <a:solidFill>
                  <a:srgbClr val="002060"/>
                </a:solidFill>
                <a:latin typeface="Meiryo UI" panose="020B0604030504040204" pitchFamily="50" charset="-128"/>
                <a:ea typeface="Meiryo UI" panose="020B0604030504040204" pitchFamily="50" charset="-128"/>
              </a:rPr>
              <a:t>セットアップ</a:t>
            </a:r>
          </a:p>
        </p:txBody>
      </p:sp>
      <p:sp>
        <p:nvSpPr>
          <p:cNvPr id="16" name="タイトル 1">
            <a:extLst>
              <a:ext uri="{FF2B5EF4-FFF2-40B4-BE49-F238E27FC236}">
                <a16:creationId xmlns:a16="http://schemas.microsoft.com/office/drawing/2014/main" id="{70892F22-266A-9EB1-BD2F-382F0D3FCFDD}"/>
              </a:ext>
            </a:extLst>
          </p:cNvPr>
          <p:cNvSpPr txBox="1">
            <a:spLocks noChangeArrowheads="1"/>
          </p:cNvSpPr>
          <p:nvPr/>
        </p:nvSpPr>
        <p:spPr bwMode="auto">
          <a:xfrm>
            <a:off x="4707315" y="2725000"/>
            <a:ext cx="2395002"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400" kern="0" dirty="0" err="1">
                <a:solidFill>
                  <a:srgbClr val="FF0000"/>
                </a:solidFill>
                <a:latin typeface="Meiryo UI" panose="020B0604030504040204" pitchFamily="50" charset="-128"/>
                <a:ea typeface="Meiryo UI" panose="020B0604030504040204" pitchFamily="50" charset="-128"/>
              </a:rPr>
              <a:t>MicoroPython</a:t>
            </a:r>
            <a:endParaRPr lang="en-US" altLang="ja-JP" sz="1400" kern="0" dirty="0">
              <a:solidFill>
                <a:srgbClr val="FF0000"/>
              </a:solidFill>
              <a:latin typeface="Meiryo UI" panose="020B0604030504040204" pitchFamily="50" charset="-128"/>
              <a:ea typeface="Meiryo UI" panose="020B0604030504040204" pitchFamily="50" charset="-128"/>
            </a:endParaRPr>
          </a:p>
          <a:p>
            <a:pPr algn="l"/>
            <a:r>
              <a:rPr lang="ja-JP" altLang="en-US" sz="1400" kern="0" dirty="0">
                <a:solidFill>
                  <a:srgbClr val="FF0000"/>
                </a:solidFill>
                <a:latin typeface="Meiryo UI" panose="020B0604030504040204" pitchFamily="50" charset="-128"/>
                <a:ea typeface="Meiryo UI" panose="020B0604030504040204" pitchFamily="50" charset="-128"/>
              </a:rPr>
              <a:t>ファームウェア（</a:t>
            </a:r>
            <a:r>
              <a:rPr lang="en-US" altLang="ja-JP" sz="1400" kern="0" dirty="0">
                <a:solidFill>
                  <a:srgbClr val="FF0000"/>
                </a:solidFill>
                <a:latin typeface="Meiryo UI" panose="020B0604030504040204" pitchFamily="50" charset="-128"/>
                <a:ea typeface="Meiryo UI" panose="020B0604030504040204" pitchFamily="50" charset="-128"/>
              </a:rPr>
              <a:t>UF2</a:t>
            </a:r>
            <a:r>
              <a:rPr lang="ja-JP" altLang="en-US" sz="1400" kern="0" dirty="0">
                <a:solidFill>
                  <a:srgbClr val="FF0000"/>
                </a:solidFill>
                <a:latin typeface="Meiryo UI" panose="020B0604030504040204" pitchFamily="50" charset="-128"/>
                <a:ea typeface="Meiryo UI" panose="020B0604030504040204" pitchFamily="50" charset="-128"/>
              </a:rPr>
              <a:t>ファイル）</a:t>
            </a:r>
          </a:p>
        </p:txBody>
      </p:sp>
      <p:sp>
        <p:nvSpPr>
          <p:cNvPr id="17" name="タイトル 1">
            <a:extLst>
              <a:ext uri="{FF2B5EF4-FFF2-40B4-BE49-F238E27FC236}">
                <a16:creationId xmlns:a16="http://schemas.microsoft.com/office/drawing/2014/main" id="{926C6480-219B-50B1-4803-EB5BFDB8DC1D}"/>
              </a:ext>
            </a:extLst>
          </p:cNvPr>
          <p:cNvSpPr txBox="1">
            <a:spLocks noChangeArrowheads="1"/>
          </p:cNvSpPr>
          <p:nvPr/>
        </p:nvSpPr>
        <p:spPr bwMode="auto">
          <a:xfrm>
            <a:off x="4805957" y="2396185"/>
            <a:ext cx="1098859"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en-US" altLang="ja-JP" sz="1400" kern="0" dirty="0">
                <a:solidFill>
                  <a:srgbClr val="FF0000"/>
                </a:solidFill>
                <a:latin typeface="Meiryo UI" panose="020B0604030504040204" pitchFamily="50" charset="-128"/>
                <a:ea typeface="Meiryo UI" panose="020B0604030504040204" pitchFamily="50" charset="-128"/>
              </a:rPr>
              <a:t>Flash</a:t>
            </a:r>
            <a:r>
              <a:rPr lang="ja-JP" altLang="en-US" sz="1400" kern="0" dirty="0">
                <a:solidFill>
                  <a:srgbClr val="FF0000"/>
                </a:solidFill>
                <a:latin typeface="Meiryo UI" panose="020B0604030504040204" pitchFamily="50" charset="-128"/>
                <a:ea typeface="Meiryo UI" panose="020B0604030504040204" pitchFamily="50" charset="-128"/>
              </a:rPr>
              <a:t>メモリ</a:t>
            </a:r>
          </a:p>
        </p:txBody>
      </p:sp>
      <p:sp>
        <p:nvSpPr>
          <p:cNvPr id="18" name="タイトル 1">
            <a:extLst>
              <a:ext uri="{FF2B5EF4-FFF2-40B4-BE49-F238E27FC236}">
                <a16:creationId xmlns:a16="http://schemas.microsoft.com/office/drawing/2014/main" id="{597F9E96-3505-6E64-E75A-A044038A9D90}"/>
              </a:ext>
            </a:extLst>
          </p:cNvPr>
          <p:cNvSpPr txBox="1">
            <a:spLocks noChangeArrowheads="1"/>
          </p:cNvSpPr>
          <p:nvPr/>
        </p:nvSpPr>
        <p:spPr bwMode="auto">
          <a:xfrm>
            <a:off x="4526231" y="1493511"/>
            <a:ext cx="1728984"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en-US" altLang="ja-JP" sz="1400" kern="0" dirty="0">
                <a:solidFill>
                  <a:srgbClr val="FF0000"/>
                </a:solidFill>
                <a:latin typeface="Meiryo UI" panose="020B0604030504040204" pitchFamily="50" charset="-128"/>
                <a:ea typeface="Meiryo UI" panose="020B0604030504040204" pitchFamily="50" charset="-128"/>
              </a:rPr>
              <a:t>Pico</a:t>
            </a:r>
            <a:r>
              <a:rPr lang="ja-JP" altLang="en-US" sz="1400" kern="0" dirty="0">
                <a:solidFill>
                  <a:srgbClr val="FF0000"/>
                </a:solidFill>
                <a:latin typeface="Meiryo UI" panose="020B0604030504040204" pitchFamily="50" charset="-128"/>
                <a:ea typeface="Meiryo UI" panose="020B0604030504040204" pitchFamily="50" charset="-128"/>
              </a:rPr>
              <a:t>にアップロード</a:t>
            </a:r>
          </a:p>
        </p:txBody>
      </p:sp>
      <p:pic>
        <p:nvPicPr>
          <p:cNvPr id="3076" name="Picture 4" descr="Main screenshot">
            <a:extLst>
              <a:ext uri="{FF2B5EF4-FFF2-40B4-BE49-F238E27FC236}">
                <a16:creationId xmlns:a16="http://schemas.microsoft.com/office/drawing/2014/main" id="{736A704A-DCE9-1278-6E08-D5209EDD0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3733300"/>
            <a:ext cx="1626692" cy="1340680"/>
          </a:xfrm>
          <a:prstGeom prst="rect">
            <a:avLst/>
          </a:prstGeom>
          <a:noFill/>
          <a:extLst>
            <a:ext uri="{909E8E84-426E-40DD-AFC4-6F175D3DCCD1}">
              <a14:hiddenFill xmlns:a14="http://schemas.microsoft.com/office/drawing/2010/main">
                <a:solidFill>
                  <a:srgbClr val="FFFFFF"/>
                </a:solidFill>
              </a14:hiddenFill>
            </a:ext>
          </a:extLst>
        </p:spPr>
      </p:pic>
      <p:sp>
        <p:nvSpPr>
          <p:cNvPr id="23" name="四角形: 角を丸くする 22">
            <a:extLst>
              <a:ext uri="{FF2B5EF4-FFF2-40B4-BE49-F238E27FC236}">
                <a16:creationId xmlns:a16="http://schemas.microsoft.com/office/drawing/2014/main" id="{162C3A95-029E-4302-1AB8-B89F311319B8}"/>
              </a:ext>
            </a:extLst>
          </p:cNvPr>
          <p:cNvSpPr/>
          <p:nvPr/>
        </p:nvSpPr>
        <p:spPr>
          <a:xfrm>
            <a:off x="582046" y="1004497"/>
            <a:ext cx="2977908" cy="189952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2BA549D9-C0C9-7A72-2DE5-6DA394EEDC79}"/>
              </a:ext>
            </a:extLst>
          </p:cNvPr>
          <p:cNvSpPr/>
          <p:nvPr/>
        </p:nvSpPr>
        <p:spPr>
          <a:xfrm rot="5400000">
            <a:off x="1846956" y="2795801"/>
            <a:ext cx="288033" cy="2048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タイトル 1">
            <a:extLst>
              <a:ext uri="{FF2B5EF4-FFF2-40B4-BE49-F238E27FC236}">
                <a16:creationId xmlns:a16="http://schemas.microsoft.com/office/drawing/2014/main" id="{B5A28A8D-D580-FE49-61D0-85E8923EC9E4}"/>
              </a:ext>
            </a:extLst>
          </p:cNvPr>
          <p:cNvSpPr txBox="1">
            <a:spLocks noChangeArrowheads="1"/>
          </p:cNvSpPr>
          <p:nvPr/>
        </p:nvSpPr>
        <p:spPr bwMode="auto">
          <a:xfrm>
            <a:off x="6348084" y="4956325"/>
            <a:ext cx="2106972"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kern="0" dirty="0">
                <a:solidFill>
                  <a:schemeClr val="tx1"/>
                </a:solidFill>
                <a:latin typeface="Meiryo UI" panose="020B0604030504040204" pitchFamily="50" charset="-128"/>
                <a:ea typeface="Meiryo UI" panose="020B0604030504040204" pitchFamily="50" charset="-128"/>
              </a:rPr>
              <a:t>統合開発環境</a:t>
            </a:r>
            <a:r>
              <a:rPr lang="en-US" altLang="ja-JP" sz="1400" kern="0" dirty="0" err="1">
                <a:solidFill>
                  <a:schemeClr val="tx1"/>
                </a:solidFill>
                <a:latin typeface="Meiryo UI" panose="020B0604030504040204" pitchFamily="50" charset="-128"/>
                <a:ea typeface="Meiryo UI" panose="020B0604030504040204" pitchFamily="50" charset="-128"/>
              </a:rPr>
              <a:t>Thonny</a:t>
            </a:r>
            <a:endParaRPr lang="ja-JP" altLang="en-US" sz="1400" kern="0" dirty="0">
              <a:solidFill>
                <a:schemeClr val="tx1"/>
              </a:solidFill>
              <a:latin typeface="Meiryo UI" panose="020B0604030504040204" pitchFamily="50" charset="-128"/>
              <a:ea typeface="Meiryo UI" panose="020B0604030504040204" pitchFamily="50" charset="-128"/>
            </a:endParaRPr>
          </a:p>
        </p:txBody>
      </p:sp>
      <p:sp>
        <p:nvSpPr>
          <p:cNvPr id="26" name="タイトル 1">
            <a:extLst>
              <a:ext uri="{FF2B5EF4-FFF2-40B4-BE49-F238E27FC236}">
                <a16:creationId xmlns:a16="http://schemas.microsoft.com/office/drawing/2014/main" id="{E1533688-B8F7-D0E1-5EBD-9DE80468C1BA}"/>
              </a:ext>
            </a:extLst>
          </p:cNvPr>
          <p:cNvSpPr txBox="1">
            <a:spLocks noChangeArrowheads="1"/>
          </p:cNvSpPr>
          <p:nvPr/>
        </p:nvSpPr>
        <p:spPr bwMode="auto">
          <a:xfrm>
            <a:off x="614593" y="3874773"/>
            <a:ext cx="5092469"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400" b="1" kern="0" dirty="0">
                <a:solidFill>
                  <a:srgbClr val="0070C0"/>
                </a:solidFill>
                <a:latin typeface="Meiryo UI" panose="020B0604030504040204" pitchFamily="50" charset="-128"/>
                <a:ea typeface="Meiryo UI" panose="020B0604030504040204" pitchFamily="50" charset="-128"/>
              </a:rPr>
              <a:t>Thonny-3.3.x.exe</a:t>
            </a:r>
            <a:r>
              <a:rPr lang="ja-JP" altLang="en-US" sz="1400" b="1" kern="0" dirty="0">
                <a:solidFill>
                  <a:srgbClr val="0070C0"/>
                </a:solidFill>
                <a:latin typeface="Meiryo UI" panose="020B0604030504040204" pitchFamily="50" charset="-128"/>
                <a:ea typeface="Meiryo UI" panose="020B0604030504040204" pitchFamily="50" charset="-128"/>
              </a:rPr>
              <a:t>　</a:t>
            </a:r>
            <a:r>
              <a:rPr lang="ja-JP" altLang="en-US" sz="1400" kern="0" dirty="0">
                <a:solidFill>
                  <a:schemeClr val="tx1"/>
                </a:solidFill>
                <a:latin typeface="Meiryo UI" panose="020B0604030504040204" pitchFamily="50" charset="-128"/>
                <a:ea typeface="Meiryo UI" panose="020B0604030504040204" pitchFamily="50" charset="-128"/>
              </a:rPr>
              <a:t>をダウンロードし、指示に従ってインストール</a:t>
            </a:r>
            <a:endParaRPr lang="en-US" altLang="ja-JP" sz="1400" kern="0" dirty="0">
              <a:solidFill>
                <a:schemeClr val="tx1"/>
              </a:solidFill>
              <a:latin typeface="Meiryo UI" panose="020B0604030504040204" pitchFamily="50" charset="-128"/>
              <a:ea typeface="Meiryo UI" panose="020B0604030504040204" pitchFamily="50" charset="-128"/>
            </a:endParaRPr>
          </a:p>
        </p:txBody>
      </p:sp>
      <p:sp>
        <p:nvSpPr>
          <p:cNvPr id="28" name="タイトル 1">
            <a:extLst>
              <a:ext uri="{FF2B5EF4-FFF2-40B4-BE49-F238E27FC236}">
                <a16:creationId xmlns:a16="http://schemas.microsoft.com/office/drawing/2014/main" id="{678ADC03-681C-CCBF-9F3F-764BAB0B3476}"/>
              </a:ext>
            </a:extLst>
          </p:cNvPr>
          <p:cNvSpPr txBox="1">
            <a:spLocks noChangeArrowheads="1"/>
          </p:cNvSpPr>
          <p:nvPr/>
        </p:nvSpPr>
        <p:spPr bwMode="auto">
          <a:xfrm>
            <a:off x="2013858" y="4133821"/>
            <a:ext cx="3722034"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200" kern="0" dirty="0">
                <a:solidFill>
                  <a:srgbClr val="0070C0"/>
                </a:solidFill>
                <a:latin typeface="Meiryo UI" panose="020B0604030504040204" pitchFamily="50" charset="-128"/>
                <a:ea typeface="Meiryo UI" panose="020B0604030504040204" pitchFamily="50" charset="-128"/>
              </a:rPr>
              <a:t>Windows</a:t>
            </a:r>
            <a:r>
              <a:rPr lang="ja-JP" altLang="en-US" sz="1200" kern="0" dirty="0">
                <a:solidFill>
                  <a:srgbClr val="0070C0"/>
                </a:solidFill>
                <a:latin typeface="Meiryo UI" panose="020B0604030504040204" pitchFamily="50" charset="-128"/>
                <a:ea typeface="Meiryo UI" panose="020B0604030504040204" pitchFamily="50" charset="-128"/>
              </a:rPr>
              <a:t>用　</a:t>
            </a:r>
            <a:r>
              <a:rPr lang="en-US" altLang="ja-JP" sz="1200" kern="0" dirty="0">
                <a:solidFill>
                  <a:srgbClr val="0070C0"/>
                </a:solidFill>
                <a:latin typeface="Meiryo UI" panose="020B0604030504040204" pitchFamily="50" charset="-128"/>
                <a:ea typeface="Meiryo UI" panose="020B0604030504040204" pitchFamily="50" charset="-128"/>
              </a:rPr>
              <a:t>Thonny-3.3.13.exe</a:t>
            </a:r>
            <a:r>
              <a:rPr lang="ja-JP" altLang="en-US" sz="1200" kern="0" dirty="0">
                <a:solidFill>
                  <a:srgbClr val="0070C0"/>
                </a:solidFill>
                <a:latin typeface="Meiryo UI" panose="020B0604030504040204" pitchFamily="50" charset="-128"/>
                <a:ea typeface="Meiryo UI" panose="020B0604030504040204" pitchFamily="50" charset="-128"/>
              </a:rPr>
              <a:t>　ダウンロード済み</a:t>
            </a:r>
          </a:p>
        </p:txBody>
      </p:sp>
      <p:sp>
        <p:nvSpPr>
          <p:cNvPr id="31" name="タイトル 1">
            <a:extLst>
              <a:ext uri="{FF2B5EF4-FFF2-40B4-BE49-F238E27FC236}">
                <a16:creationId xmlns:a16="http://schemas.microsoft.com/office/drawing/2014/main" id="{C8CDD972-1DD4-AAEC-4BF2-2995BDFEDB19}"/>
              </a:ext>
            </a:extLst>
          </p:cNvPr>
          <p:cNvSpPr txBox="1">
            <a:spLocks noChangeArrowheads="1"/>
          </p:cNvSpPr>
          <p:nvPr/>
        </p:nvSpPr>
        <p:spPr bwMode="auto">
          <a:xfrm>
            <a:off x="709366" y="3576229"/>
            <a:ext cx="6331019"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400" kern="0" dirty="0" err="1">
                <a:solidFill>
                  <a:schemeClr val="tx1"/>
                </a:solidFill>
                <a:latin typeface="Meiryo UI" panose="020B0604030504040204" pitchFamily="50" charset="-128"/>
                <a:ea typeface="Meiryo UI" panose="020B0604030504040204" pitchFamily="50" charset="-128"/>
              </a:rPr>
              <a:t>Thonny</a:t>
            </a:r>
            <a:r>
              <a:rPr lang="ja-JP" altLang="en-US" sz="1400" kern="0" dirty="0">
                <a:solidFill>
                  <a:schemeClr val="tx1"/>
                </a:solidFill>
                <a:latin typeface="Meiryo UI" panose="020B0604030504040204" pitchFamily="50" charset="-128"/>
                <a:ea typeface="Meiryo UI" panose="020B0604030504040204" pitchFamily="50" charset="-128"/>
              </a:rPr>
              <a:t>のホームページから、自分の</a:t>
            </a:r>
            <a:r>
              <a:rPr lang="en-US" altLang="ja-JP" sz="1400" kern="0" dirty="0">
                <a:solidFill>
                  <a:schemeClr val="tx1"/>
                </a:solidFill>
                <a:latin typeface="Meiryo UI" panose="020B0604030504040204" pitchFamily="50" charset="-128"/>
                <a:ea typeface="Meiryo UI" panose="020B0604030504040204" pitchFamily="50" charset="-128"/>
              </a:rPr>
              <a:t>PC</a:t>
            </a:r>
            <a:r>
              <a:rPr lang="ja-JP" altLang="en-US" sz="1400" kern="0" dirty="0">
                <a:solidFill>
                  <a:schemeClr val="tx1"/>
                </a:solidFill>
                <a:latin typeface="Meiryo UI" panose="020B0604030504040204" pitchFamily="50" charset="-128"/>
                <a:ea typeface="Meiryo UI" panose="020B0604030504040204" pitchFamily="50" charset="-128"/>
              </a:rPr>
              <a:t>（</a:t>
            </a:r>
            <a:r>
              <a:rPr lang="en-US" altLang="ja-JP" sz="1400" kern="0" dirty="0">
                <a:solidFill>
                  <a:schemeClr val="tx1"/>
                </a:solidFill>
                <a:latin typeface="Meiryo UI" panose="020B0604030504040204" pitchFamily="50" charset="-128"/>
                <a:ea typeface="Meiryo UI" panose="020B0604030504040204" pitchFamily="50" charset="-128"/>
              </a:rPr>
              <a:t>OS</a:t>
            </a:r>
            <a:r>
              <a:rPr lang="ja-JP" altLang="en-US" sz="1400" kern="0" dirty="0">
                <a:solidFill>
                  <a:schemeClr val="tx1"/>
                </a:solidFill>
                <a:latin typeface="Meiryo UI" panose="020B0604030504040204" pitchFamily="50" charset="-128"/>
                <a:ea typeface="Meiryo UI" panose="020B0604030504040204" pitchFamily="50" charset="-128"/>
              </a:rPr>
              <a:t>）にあったソフトウェアをダウンロード</a:t>
            </a:r>
            <a:endParaRPr lang="en-US" altLang="ja-JP" sz="1400" kern="0" dirty="0">
              <a:solidFill>
                <a:schemeClr val="tx1"/>
              </a:solidFill>
              <a:latin typeface="Meiryo UI" panose="020B0604030504040204" pitchFamily="50" charset="-128"/>
              <a:ea typeface="Meiryo UI" panose="020B0604030504040204" pitchFamily="50" charset="-128"/>
            </a:endParaRPr>
          </a:p>
        </p:txBody>
      </p:sp>
      <p:sp>
        <p:nvSpPr>
          <p:cNvPr id="24" name="タイトル 1">
            <a:extLst>
              <a:ext uri="{FF2B5EF4-FFF2-40B4-BE49-F238E27FC236}">
                <a16:creationId xmlns:a16="http://schemas.microsoft.com/office/drawing/2014/main" id="{A28D5329-D4ED-097F-DCF6-2460A1D75745}"/>
              </a:ext>
            </a:extLst>
          </p:cNvPr>
          <p:cNvSpPr txBox="1">
            <a:spLocks noChangeArrowheads="1"/>
          </p:cNvSpPr>
          <p:nvPr/>
        </p:nvSpPr>
        <p:spPr bwMode="auto">
          <a:xfrm>
            <a:off x="769487" y="5515974"/>
            <a:ext cx="7657190" cy="7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200" kern="0" dirty="0">
                <a:solidFill>
                  <a:schemeClr val="tx1"/>
                </a:solidFill>
                <a:latin typeface="Meiryo UI" panose="020B0604030504040204" pitchFamily="50" charset="-128"/>
                <a:ea typeface="Meiryo UI" panose="020B0604030504040204" pitchFamily="50" charset="-128"/>
              </a:rPr>
              <a:t>＊　パソコン上の開発環境</a:t>
            </a:r>
            <a:r>
              <a:rPr lang="en-US" altLang="ja-JP" sz="1200" kern="0" dirty="0" err="1">
                <a:solidFill>
                  <a:schemeClr val="tx1"/>
                </a:solidFill>
                <a:latin typeface="Meiryo UI" panose="020B0604030504040204" pitchFamily="50" charset="-128"/>
                <a:ea typeface="Meiryo UI" panose="020B0604030504040204" pitchFamily="50" charset="-128"/>
              </a:rPr>
              <a:t>Thonny</a:t>
            </a:r>
            <a:r>
              <a:rPr lang="ja-JP" altLang="en-US" sz="1200" kern="0" dirty="0">
                <a:solidFill>
                  <a:schemeClr val="tx1"/>
                </a:solidFill>
                <a:latin typeface="Meiryo UI" panose="020B0604030504040204" pitchFamily="50" charset="-128"/>
                <a:ea typeface="Meiryo UI" panose="020B0604030504040204" pitchFamily="50" charset="-128"/>
              </a:rPr>
              <a:t>で、</a:t>
            </a:r>
            <a:r>
              <a:rPr lang="en-US" altLang="ja-JP" sz="1200" kern="0" dirty="0">
                <a:solidFill>
                  <a:schemeClr val="tx1"/>
                </a:solidFill>
                <a:latin typeface="Meiryo UI" panose="020B0604030504040204" pitchFamily="50" charset="-128"/>
                <a:ea typeface="Meiryo UI" panose="020B0604030504040204" pitchFamily="50" charset="-128"/>
              </a:rPr>
              <a:t>Python</a:t>
            </a:r>
            <a:r>
              <a:rPr lang="ja-JP" altLang="en-US" sz="1200" kern="0" dirty="0">
                <a:solidFill>
                  <a:schemeClr val="tx1"/>
                </a:solidFill>
                <a:latin typeface="Meiryo UI" panose="020B0604030504040204" pitchFamily="50" charset="-128"/>
                <a:ea typeface="Meiryo UI" panose="020B0604030504040204" pitchFamily="50" charset="-128"/>
              </a:rPr>
              <a:t>言語を使ってソースコードを記述し、</a:t>
            </a:r>
            <a:r>
              <a:rPr lang="en-US" altLang="ja-JP" sz="1200" kern="0" dirty="0">
                <a:solidFill>
                  <a:schemeClr val="tx1"/>
                </a:solidFill>
                <a:latin typeface="Meiryo UI" panose="020B0604030504040204" pitchFamily="50" charset="-128"/>
                <a:ea typeface="Meiryo UI" panose="020B0604030504040204" pitchFamily="50" charset="-128"/>
              </a:rPr>
              <a:t>Pico</a:t>
            </a:r>
            <a:r>
              <a:rPr lang="ja-JP" altLang="en-US" sz="1200" kern="0" dirty="0">
                <a:solidFill>
                  <a:schemeClr val="tx1"/>
                </a:solidFill>
                <a:latin typeface="Meiryo UI" panose="020B0604030504040204" pitchFamily="50" charset="-128"/>
                <a:ea typeface="Meiryo UI" panose="020B0604030504040204" pitchFamily="50" charset="-128"/>
              </a:rPr>
              <a:t>へ転送してプログラムを実行する</a:t>
            </a:r>
            <a:endParaRPr lang="en-US" altLang="ja-JP" sz="1200" kern="0" dirty="0">
              <a:solidFill>
                <a:schemeClr val="tx1"/>
              </a:solidFill>
              <a:latin typeface="Meiryo UI" panose="020B0604030504040204" pitchFamily="50" charset="-128"/>
              <a:ea typeface="Meiryo UI" panose="020B0604030504040204" pitchFamily="50" charset="-128"/>
            </a:endParaRPr>
          </a:p>
          <a:p>
            <a:pPr algn="l"/>
            <a:r>
              <a:rPr lang="ja-JP" altLang="en-US" sz="1200" kern="0" dirty="0">
                <a:solidFill>
                  <a:schemeClr val="tx1"/>
                </a:solidFill>
                <a:latin typeface="Meiryo UI" panose="020B0604030504040204" pitchFamily="50" charset="-128"/>
                <a:ea typeface="Meiryo UI" panose="020B0604030504040204" pitchFamily="50" charset="-128"/>
              </a:rPr>
              <a:t>　　</a:t>
            </a:r>
            <a:r>
              <a:rPr lang="en-US" altLang="ja-JP" sz="1200" kern="0" dirty="0" err="1">
                <a:solidFill>
                  <a:schemeClr val="tx1"/>
                </a:solidFill>
                <a:latin typeface="Meiryo UI" panose="020B0604030504040204" pitchFamily="50" charset="-128"/>
                <a:ea typeface="Meiryo UI" panose="020B0604030504040204" pitchFamily="50" charset="-128"/>
              </a:rPr>
              <a:t>MicroPyhon</a:t>
            </a:r>
            <a:r>
              <a:rPr lang="ja-JP" altLang="en-US" sz="1200" kern="0" dirty="0">
                <a:solidFill>
                  <a:schemeClr val="tx1"/>
                </a:solidFill>
                <a:latin typeface="Meiryo UI" panose="020B0604030504040204" pitchFamily="50" charset="-128"/>
                <a:ea typeface="Meiryo UI" panose="020B0604030504040204" pitchFamily="50" charset="-128"/>
              </a:rPr>
              <a:t>は、</a:t>
            </a:r>
            <a:r>
              <a:rPr lang="en-US" altLang="ja-JP" sz="1200" kern="0" dirty="0">
                <a:solidFill>
                  <a:schemeClr val="tx1"/>
                </a:solidFill>
                <a:latin typeface="Meiryo UI" panose="020B0604030504040204" pitchFamily="50" charset="-128"/>
                <a:ea typeface="Meiryo UI" panose="020B0604030504040204" pitchFamily="50" charset="-128"/>
              </a:rPr>
              <a:t>Python</a:t>
            </a:r>
            <a:r>
              <a:rPr lang="ja-JP" altLang="en-US" sz="1200" kern="0" dirty="0">
                <a:solidFill>
                  <a:schemeClr val="tx1"/>
                </a:solidFill>
                <a:latin typeface="Meiryo UI" panose="020B0604030504040204" pitchFamily="50" charset="-128"/>
                <a:ea typeface="Meiryo UI" panose="020B0604030504040204" pitchFamily="50" charset="-128"/>
              </a:rPr>
              <a:t>言語を機械語に翻訳するマイコン用ファームウェアであり、プログラム言語ではありません</a:t>
            </a:r>
            <a:endParaRPr lang="en-US" altLang="ja-JP" sz="1200" kern="0" dirty="0">
              <a:solidFill>
                <a:schemeClr val="tx1"/>
              </a:solidFill>
              <a:latin typeface="Meiryo UI" panose="020B0604030504040204" pitchFamily="50" charset="-128"/>
              <a:ea typeface="Meiryo UI" panose="020B0604030504040204" pitchFamily="50" charset="-128"/>
            </a:endParaRPr>
          </a:p>
          <a:p>
            <a:pPr algn="l"/>
            <a:r>
              <a:rPr lang="ja-JP" altLang="en-US" sz="1200" kern="0" dirty="0">
                <a:solidFill>
                  <a:schemeClr val="tx1"/>
                </a:solidFill>
                <a:latin typeface="Meiryo UI" panose="020B0604030504040204" pitchFamily="50" charset="-128"/>
                <a:ea typeface="Meiryo UI" panose="020B0604030504040204" pitchFamily="50" charset="-128"/>
              </a:rPr>
              <a:t>　　</a:t>
            </a:r>
            <a:r>
              <a:rPr lang="en-US" altLang="ja-JP" sz="1200" kern="0" dirty="0" err="1">
                <a:solidFill>
                  <a:schemeClr val="tx1"/>
                </a:solidFill>
                <a:latin typeface="Meiryo UI" panose="020B0604030504040204" pitchFamily="50" charset="-128"/>
                <a:ea typeface="Meiryo UI" panose="020B0604030504040204" pitchFamily="50" charset="-128"/>
              </a:rPr>
              <a:t>MicroPython</a:t>
            </a:r>
            <a:r>
              <a:rPr lang="ja-JP" altLang="en-US" sz="1200" kern="0" dirty="0">
                <a:solidFill>
                  <a:schemeClr val="tx1"/>
                </a:solidFill>
                <a:latin typeface="Meiryo UI" panose="020B0604030504040204" pitchFamily="50" charset="-128"/>
                <a:ea typeface="Meiryo UI" panose="020B0604030504040204" pitchFamily="50" charset="-128"/>
              </a:rPr>
              <a:t>をあらかじめ書き込んでおくと、</a:t>
            </a:r>
            <a:r>
              <a:rPr lang="en-US" altLang="ja-JP" sz="1200" kern="0" dirty="0">
                <a:solidFill>
                  <a:schemeClr val="tx1"/>
                </a:solidFill>
                <a:latin typeface="Meiryo UI" panose="020B0604030504040204" pitchFamily="50" charset="-128"/>
                <a:ea typeface="Meiryo UI" panose="020B0604030504040204" pitchFamily="50" charset="-128"/>
              </a:rPr>
              <a:t>Python</a:t>
            </a:r>
            <a:r>
              <a:rPr lang="ja-JP" altLang="en-US" sz="1200" kern="0" dirty="0">
                <a:solidFill>
                  <a:schemeClr val="tx1"/>
                </a:solidFill>
                <a:latin typeface="Meiryo UI" panose="020B0604030504040204" pitchFamily="50" charset="-128"/>
                <a:ea typeface="Meiryo UI" panose="020B0604030504040204" pitchFamily="50" charset="-128"/>
              </a:rPr>
              <a:t>で書いたソースコードをそのまま、</a:t>
            </a:r>
            <a:r>
              <a:rPr lang="en-US" altLang="ja-JP" sz="1200" kern="0" dirty="0">
                <a:solidFill>
                  <a:schemeClr val="tx1"/>
                </a:solidFill>
                <a:latin typeface="Meiryo UI" panose="020B0604030504040204" pitchFamily="50" charset="-128"/>
                <a:ea typeface="Meiryo UI" panose="020B0604030504040204" pitchFamily="50" charset="-128"/>
              </a:rPr>
              <a:t>Pico</a:t>
            </a:r>
            <a:r>
              <a:rPr lang="ja-JP" altLang="en-US" sz="1200" kern="0" dirty="0">
                <a:solidFill>
                  <a:schemeClr val="tx1"/>
                </a:solidFill>
                <a:latin typeface="Meiryo UI" panose="020B0604030504040204" pitchFamily="50" charset="-128"/>
                <a:ea typeface="Meiryo UI" panose="020B0604030504040204" pitchFamily="50" charset="-128"/>
              </a:rPr>
              <a:t>へ送り込むことができ、</a:t>
            </a:r>
            <a:endParaRPr lang="en-US" altLang="ja-JP" sz="1200" kern="0" dirty="0">
              <a:solidFill>
                <a:schemeClr val="tx1"/>
              </a:solidFill>
              <a:latin typeface="Meiryo UI" panose="020B0604030504040204" pitchFamily="50" charset="-128"/>
              <a:ea typeface="Meiryo UI" panose="020B0604030504040204" pitchFamily="50" charset="-128"/>
            </a:endParaRPr>
          </a:p>
          <a:p>
            <a:pPr algn="l"/>
            <a:r>
              <a:rPr lang="ja-JP" altLang="en-US" sz="1200" kern="0" dirty="0">
                <a:solidFill>
                  <a:schemeClr val="tx1"/>
                </a:solidFill>
                <a:latin typeface="Meiryo UI" panose="020B0604030504040204" pitchFamily="50" charset="-128"/>
                <a:ea typeface="Meiryo UI" panose="020B0604030504040204" pitchFamily="50" charset="-128"/>
              </a:rPr>
              <a:t>　　１行づつの</a:t>
            </a:r>
            <a:r>
              <a:rPr lang="en-US" altLang="ja-JP" sz="1200" kern="0" dirty="0">
                <a:solidFill>
                  <a:schemeClr val="tx1"/>
                </a:solidFill>
                <a:latin typeface="Meiryo UI" panose="020B0604030504040204" pitchFamily="50" charset="-128"/>
                <a:ea typeface="Meiryo UI" panose="020B0604030504040204" pitchFamily="50" charset="-128"/>
              </a:rPr>
              <a:t>Python</a:t>
            </a:r>
            <a:r>
              <a:rPr lang="ja-JP" altLang="en-US" sz="1200" kern="0" dirty="0">
                <a:solidFill>
                  <a:schemeClr val="tx1"/>
                </a:solidFill>
                <a:latin typeface="Meiryo UI" panose="020B0604030504040204" pitchFamily="50" charset="-128"/>
                <a:ea typeface="Meiryo UI" panose="020B0604030504040204" pitchFamily="50" charset="-128"/>
              </a:rPr>
              <a:t>言語を</a:t>
            </a:r>
            <a:r>
              <a:rPr lang="en-US" altLang="ja-JP" sz="1200" kern="0" dirty="0">
                <a:solidFill>
                  <a:schemeClr val="tx1"/>
                </a:solidFill>
                <a:latin typeface="Meiryo UI" panose="020B0604030504040204" pitchFamily="50" charset="-128"/>
                <a:ea typeface="Meiryo UI" panose="020B0604030504040204" pitchFamily="50" charset="-128"/>
              </a:rPr>
              <a:t>CPU</a:t>
            </a:r>
            <a:r>
              <a:rPr lang="ja-JP" altLang="en-US" sz="1200" kern="0" dirty="0">
                <a:solidFill>
                  <a:schemeClr val="tx1"/>
                </a:solidFill>
                <a:latin typeface="Meiryo UI" panose="020B0604030504040204" pitchFamily="50" charset="-128"/>
                <a:ea typeface="Meiryo UI" panose="020B0604030504040204" pitchFamily="50" charset="-128"/>
              </a:rPr>
              <a:t>が理解できるバイナリコード</a:t>
            </a:r>
            <a:r>
              <a:rPr lang="en-US" altLang="ja-JP" sz="1200" kern="0" dirty="0">
                <a:solidFill>
                  <a:schemeClr val="tx1"/>
                </a:solidFill>
                <a:latin typeface="Meiryo UI" panose="020B0604030504040204" pitchFamily="50" charset="-128"/>
                <a:ea typeface="Meiryo UI" panose="020B0604030504040204" pitchFamily="50" charset="-128"/>
              </a:rPr>
              <a:t>(</a:t>
            </a:r>
            <a:r>
              <a:rPr lang="ja-JP" altLang="en-US" sz="1200" kern="0" dirty="0">
                <a:solidFill>
                  <a:schemeClr val="tx1"/>
                </a:solidFill>
                <a:latin typeface="Meiryo UI" panose="020B0604030504040204" pitchFamily="50" charset="-128"/>
                <a:ea typeface="Meiryo UI" panose="020B0604030504040204" pitchFamily="50" charset="-128"/>
              </a:rPr>
              <a:t>機械語</a:t>
            </a:r>
            <a:r>
              <a:rPr lang="en-US" altLang="ja-JP" sz="1200" kern="0" dirty="0">
                <a:solidFill>
                  <a:schemeClr val="tx1"/>
                </a:solidFill>
                <a:latin typeface="Meiryo UI" panose="020B0604030504040204" pitchFamily="50" charset="-128"/>
                <a:ea typeface="Meiryo UI" panose="020B0604030504040204" pitchFamily="50" charset="-128"/>
              </a:rPr>
              <a:t>)</a:t>
            </a:r>
            <a:r>
              <a:rPr lang="ja-JP" altLang="en-US" sz="1200" kern="0" dirty="0">
                <a:solidFill>
                  <a:schemeClr val="tx1"/>
                </a:solidFill>
                <a:latin typeface="Meiryo UI" panose="020B0604030504040204" pitchFamily="50" charset="-128"/>
                <a:ea typeface="Meiryo UI" panose="020B0604030504040204" pitchFamily="50" charset="-128"/>
              </a:rPr>
              <a:t>に変換してくれます</a:t>
            </a:r>
            <a:endParaRPr lang="en-US" altLang="ja-JP" sz="1200" kern="0" dirty="0">
              <a:solidFill>
                <a:schemeClr val="tx1"/>
              </a:solidFill>
              <a:latin typeface="Meiryo UI" panose="020B0604030504040204" pitchFamily="50" charset="-128"/>
              <a:ea typeface="Meiryo UI" panose="020B0604030504040204" pitchFamily="50" charset="-128"/>
            </a:endParaRPr>
          </a:p>
        </p:txBody>
      </p:sp>
      <p:sp>
        <p:nvSpPr>
          <p:cNvPr id="27" name="タイトル 1">
            <a:extLst>
              <a:ext uri="{FF2B5EF4-FFF2-40B4-BE49-F238E27FC236}">
                <a16:creationId xmlns:a16="http://schemas.microsoft.com/office/drawing/2014/main" id="{E223ACB8-F132-608F-4295-285005C9ED1D}"/>
              </a:ext>
            </a:extLst>
          </p:cNvPr>
          <p:cNvSpPr txBox="1">
            <a:spLocks noChangeArrowheads="1"/>
          </p:cNvSpPr>
          <p:nvPr/>
        </p:nvSpPr>
        <p:spPr bwMode="auto">
          <a:xfrm>
            <a:off x="251520" y="216000"/>
            <a:ext cx="482453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4 </a:t>
            </a:r>
            <a:r>
              <a:rPr lang="ja-JP" altLang="en-US" sz="2000" kern="0" dirty="0">
                <a:latin typeface="Meiryo UI" panose="020B0604030504040204" pitchFamily="50" charset="-128"/>
                <a:ea typeface="Meiryo UI" panose="020B0604030504040204" pitchFamily="50" charset="-128"/>
              </a:rPr>
              <a:t>　</a:t>
            </a:r>
            <a:r>
              <a:rPr lang="en-US" altLang="ja-JP" sz="2000" kern="0" dirty="0" err="1">
                <a:latin typeface="Meiryo UI" panose="020B0604030504040204" pitchFamily="50" charset="-128"/>
                <a:ea typeface="Meiryo UI" panose="020B0604030504040204" pitchFamily="50" charset="-128"/>
              </a:rPr>
              <a:t>RaspberryPi</a:t>
            </a:r>
            <a:r>
              <a:rPr lang="ja-JP" altLang="en-US" sz="2000" kern="0" dirty="0">
                <a:latin typeface="Meiryo UI" panose="020B0604030504040204" pitchFamily="50" charset="-128"/>
                <a:ea typeface="Meiryo UI" panose="020B0604030504040204" pitchFamily="50" charset="-128"/>
              </a:rPr>
              <a:t> </a:t>
            </a:r>
            <a:r>
              <a:rPr lang="en-US" altLang="ja-JP" sz="2000" kern="0" dirty="0">
                <a:latin typeface="Meiryo UI" panose="020B0604030504040204" pitchFamily="50" charset="-128"/>
                <a:ea typeface="Meiryo UI" panose="020B0604030504040204" pitchFamily="50" charset="-128"/>
              </a:rPr>
              <a:t>Pico</a:t>
            </a:r>
            <a:r>
              <a:rPr lang="ja-JP" altLang="en-US" sz="2000" kern="0" dirty="0">
                <a:latin typeface="Meiryo UI" panose="020B0604030504040204" pitchFamily="50" charset="-128"/>
                <a:ea typeface="Meiryo UI" panose="020B0604030504040204" pitchFamily="50" charset="-128"/>
              </a:rPr>
              <a:t>と開発環境準備</a:t>
            </a:r>
          </a:p>
        </p:txBody>
      </p:sp>
      <p:sp>
        <p:nvSpPr>
          <p:cNvPr id="11" name="矢印: 左右 10">
            <a:extLst>
              <a:ext uri="{FF2B5EF4-FFF2-40B4-BE49-F238E27FC236}">
                <a16:creationId xmlns:a16="http://schemas.microsoft.com/office/drawing/2014/main" id="{260A55C7-24D5-6141-693C-2BE12393698E}"/>
              </a:ext>
            </a:extLst>
          </p:cNvPr>
          <p:cNvSpPr/>
          <p:nvPr/>
        </p:nvSpPr>
        <p:spPr>
          <a:xfrm>
            <a:off x="3013490" y="2094050"/>
            <a:ext cx="1202822" cy="103464"/>
          </a:xfrm>
          <a:prstGeom prst="leftRightArrow">
            <a:avLst/>
          </a:prstGeom>
          <a:solidFill>
            <a:schemeClr val="accent5">
              <a:lumMod val="25000"/>
            </a:schemeClr>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BC4012B-461E-5A48-2677-C45FBB79C1E9}"/>
              </a:ext>
            </a:extLst>
          </p:cNvPr>
          <p:cNvSpPr txBox="1"/>
          <p:nvPr/>
        </p:nvSpPr>
        <p:spPr>
          <a:xfrm>
            <a:off x="2948281" y="2257686"/>
            <a:ext cx="1561998" cy="276999"/>
          </a:xfrm>
          <a:prstGeom prst="rect">
            <a:avLst/>
          </a:prstGeom>
          <a:noFill/>
        </p:spPr>
        <p:txBody>
          <a:bodyPr wrap="square" rtlCol="0">
            <a:spAutoFit/>
          </a:bodyPr>
          <a:lstStyle/>
          <a:p>
            <a:r>
              <a:rPr lang="en-US" altLang="ja-JP" sz="1200" b="1" dirty="0">
                <a:latin typeface="Meiryo UI" panose="020B0604030504040204" pitchFamily="50" charset="-128"/>
                <a:ea typeface="Meiryo UI" panose="020B0604030504040204" pitchFamily="50" charset="-128"/>
              </a:rPr>
              <a:t>USB</a:t>
            </a:r>
            <a:r>
              <a:rPr lang="ja-JP" altLang="en-US" sz="1200" b="1"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シリアル通信</a:t>
            </a:r>
          </a:p>
        </p:txBody>
      </p:sp>
    </p:spTree>
    <p:extLst>
      <p:ext uri="{BB962C8B-B14F-4D97-AF65-F5344CB8AC3E}">
        <p14:creationId xmlns:p14="http://schemas.microsoft.com/office/powerpoint/2010/main" val="3771087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B7514766-4FC1-53F7-40FA-452340077AF0}"/>
              </a:ext>
            </a:extLst>
          </p:cNvPr>
          <p:cNvSpPr txBox="1">
            <a:spLocks noChangeArrowheads="1"/>
          </p:cNvSpPr>
          <p:nvPr/>
        </p:nvSpPr>
        <p:spPr bwMode="auto">
          <a:xfrm>
            <a:off x="467544" y="657014"/>
            <a:ext cx="4393824"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b="1" kern="0" dirty="0">
                <a:solidFill>
                  <a:srgbClr val="002060"/>
                </a:solidFill>
                <a:latin typeface="Meiryo UI" panose="020B0604030504040204" pitchFamily="50" charset="-128"/>
                <a:ea typeface="Meiryo UI" panose="020B0604030504040204" pitchFamily="50" charset="-128"/>
              </a:rPr>
              <a:t>Pico</a:t>
            </a:r>
            <a:r>
              <a:rPr lang="ja-JP" altLang="en-US" sz="1600" b="1" kern="0" dirty="0">
                <a:solidFill>
                  <a:srgbClr val="002060"/>
                </a:solidFill>
                <a:latin typeface="Meiryo UI" panose="020B0604030504040204" pitchFamily="50" charset="-128"/>
                <a:ea typeface="Meiryo UI" panose="020B0604030504040204" pitchFamily="50" charset="-128"/>
              </a:rPr>
              <a:t>本体に、ファームウェアを書き込む</a:t>
            </a:r>
          </a:p>
        </p:txBody>
      </p:sp>
      <p:sp>
        <p:nvSpPr>
          <p:cNvPr id="5" name="タイトル 1">
            <a:extLst>
              <a:ext uri="{FF2B5EF4-FFF2-40B4-BE49-F238E27FC236}">
                <a16:creationId xmlns:a16="http://schemas.microsoft.com/office/drawing/2014/main" id="{86EB3C21-0220-D2D4-53EC-1C0F08B3A0D8}"/>
              </a:ext>
            </a:extLst>
          </p:cNvPr>
          <p:cNvSpPr txBox="1">
            <a:spLocks noChangeArrowheads="1"/>
          </p:cNvSpPr>
          <p:nvPr/>
        </p:nvSpPr>
        <p:spPr bwMode="auto">
          <a:xfrm>
            <a:off x="251520" y="216000"/>
            <a:ext cx="482453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4 </a:t>
            </a:r>
            <a:r>
              <a:rPr lang="ja-JP" altLang="en-US" sz="2000" kern="0" dirty="0">
                <a:latin typeface="Meiryo UI" panose="020B0604030504040204" pitchFamily="50" charset="-128"/>
                <a:ea typeface="Meiryo UI" panose="020B0604030504040204" pitchFamily="50" charset="-128"/>
              </a:rPr>
              <a:t>　</a:t>
            </a:r>
            <a:r>
              <a:rPr lang="en-US" altLang="ja-JP" sz="2000" kern="0" dirty="0" err="1">
                <a:latin typeface="Meiryo UI" panose="020B0604030504040204" pitchFamily="50" charset="-128"/>
                <a:ea typeface="Meiryo UI" panose="020B0604030504040204" pitchFamily="50" charset="-128"/>
              </a:rPr>
              <a:t>RaspberryPi</a:t>
            </a:r>
            <a:r>
              <a:rPr lang="ja-JP" altLang="en-US" sz="2000" kern="0" dirty="0">
                <a:latin typeface="Meiryo UI" panose="020B0604030504040204" pitchFamily="50" charset="-128"/>
                <a:ea typeface="Meiryo UI" panose="020B0604030504040204" pitchFamily="50" charset="-128"/>
              </a:rPr>
              <a:t> </a:t>
            </a:r>
            <a:r>
              <a:rPr lang="en-US" altLang="ja-JP" sz="2000" kern="0" dirty="0">
                <a:latin typeface="Meiryo UI" panose="020B0604030504040204" pitchFamily="50" charset="-128"/>
                <a:ea typeface="Meiryo UI" panose="020B0604030504040204" pitchFamily="50" charset="-128"/>
              </a:rPr>
              <a:t>Pico</a:t>
            </a:r>
            <a:r>
              <a:rPr lang="ja-JP" altLang="en-US" sz="2000" kern="0" dirty="0">
                <a:latin typeface="Meiryo UI" panose="020B0604030504040204" pitchFamily="50" charset="-128"/>
                <a:ea typeface="Meiryo UI" panose="020B0604030504040204" pitchFamily="50" charset="-128"/>
              </a:rPr>
              <a:t>と開発環境準備</a:t>
            </a:r>
          </a:p>
        </p:txBody>
      </p:sp>
      <p:pic>
        <p:nvPicPr>
          <p:cNvPr id="3" name="図 2">
            <a:extLst>
              <a:ext uri="{FF2B5EF4-FFF2-40B4-BE49-F238E27FC236}">
                <a16:creationId xmlns:a16="http://schemas.microsoft.com/office/drawing/2014/main" id="{8E4E0BB7-CF9D-53CA-9E72-19773ED4595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76611" y="2783712"/>
            <a:ext cx="4822674" cy="1152128"/>
          </a:xfrm>
          <a:prstGeom prst="rect">
            <a:avLst/>
          </a:prstGeom>
        </p:spPr>
      </p:pic>
      <p:pic>
        <p:nvPicPr>
          <p:cNvPr id="8" name="図 7">
            <a:extLst>
              <a:ext uri="{FF2B5EF4-FFF2-40B4-BE49-F238E27FC236}">
                <a16:creationId xmlns:a16="http://schemas.microsoft.com/office/drawing/2014/main" id="{B4D71B86-8752-5D23-0089-9E48202CDD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8525"/>
          <a:stretch/>
        </p:blipFill>
        <p:spPr>
          <a:xfrm>
            <a:off x="1176611" y="4275768"/>
            <a:ext cx="2757116" cy="2177568"/>
          </a:xfrm>
          <a:prstGeom prst="rect">
            <a:avLst/>
          </a:prstGeom>
        </p:spPr>
      </p:pic>
      <p:sp>
        <p:nvSpPr>
          <p:cNvPr id="9" name="タイトル 1">
            <a:extLst>
              <a:ext uri="{FF2B5EF4-FFF2-40B4-BE49-F238E27FC236}">
                <a16:creationId xmlns:a16="http://schemas.microsoft.com/office/drawing/2014/main" id="{6E44D7BE-ACA9-7ED0-6CA6-05279CEDFE03}"/>
              </a:ext>
            </a:extLst>
          </p:cNvPr>
          <p:cNvSpPr txBox="1">
            <a:spLocks noChangeArrowheads="1"/>
          </p:cNvSpPr>
          <p:nvPr/>
        </p:nvSpPr>
        <p:spPr bwMode="auto">
          <a:xfrm>
            <a:off x="611560" y="1065746"/>
            <a:ext cx="7488832"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400" kern="0" dirty="0" err="1">
                <a:solidFill>
                  <a:schemeClr val="tx1"/>
                </a:solidFill>
                <a:latin typeface="Meiryo UI" panose="020B0604030504040204" pitchFamily="50" charset="-128"/>
                <a:ea typeface="Meiryo UI" panose="020B0604030504040204" pitchFamily="50" charset="-128"/>
              </a:rPr>
              <a:t>MicroPtython</a:t>
            </a:r>
            <a:r>
              <a:rPr lang="ja-JP" altLang="en-US" sz="1400" kern="0" dirty="0">
                <a:solidFill>
                  <a:schemeClr val="tx1"/>
                </a:solidFill>
                <a:latin typeface="Meiryo UI" panose="020B0604030504040204" pitchFamily="50" charset="-128"/>
                <a:ea typeface="Meiryo UI" panose="020B0604030504040204" pitchFamily="50" charset="-128"/>
              </a:rPr>
              <a:t>で作成したプログラムを</a:t>
            </a:r>
            <a:r>
              <a:rPr lang="en-US" altLang="ja-JP" sz="1400" kern="0" dirty="0">
                <a:solidFill>
                  <a:schemeClr val="tx1"/>
                </a:solidFill>
                <a:latin typeface="Meiryo UI" panose="020B0604030504040204" pitchFamily="50" charset="-128"/>
                <a:ea typeface="Meiryo UI" panose="020B0604030504040204" pitchFamily="50" charset="-128"/>
              </a:rPr>
              <a:t>Pico</a:t>
            </a:r>
            <a:r>
              <a:rPr lang="ja-JP" altLang="en-US" sz="1400" kern="0" dirty="0">
                <a:solidFill>
                  <a:schemeClr val="tx1"/>
                </a:solidFill>
                <a:latin typeface="Meiryo UI" panose="020B0604030504040204" pitchFamily="50" charset="-128"/>
                <a:ea typeface="Meiryo UI" panose="020B0604030504040204" pitchFamily="50" charset="-128"/>
              </a:rPr>
              <a:t>で動かすためには、</a:t>
            </a:r>
            <a:r>
              <a:rPr lang="en-US" altLang="ja-JP" sz="1400" kern="0" dirty="0" err="1">
                <a:solidFill>
                  <a:schemeClr val="tx1"/>
                </a:solidFill>
                <a:latin typeface="Meiryo UI" panose="020B0604030504040204" pitchFamily="50" charset="-128"/>
                <a:ea typeface="Meiryo UI" panose="020B0604030504040204" pitchFamily="50" charset="-128"/>
              </a:rPr>
              <a:t>MicroPython</a:t>
            </a:r>
            <a:r>
              <a:rPr lang="ja-JP" altLang="en-US" sz="1400" kern="0" dirty="0">
                <a:solidFill>
                  <a:schemeClr val="tx1"/>
                </a:solidFill>
                <a:latin typeface="Meiryo UI" panose="020B0604030504040204" pitchFamily="50" charset="-128"/>
                <a:ea typeface="Meiryo UI" panose="020B0604030504040204" pitchFamily="50" charset="-128"/>
              </a:rPr>
              <a:t>に対応したファームウェアを書き込む必要がある</a:t>
            </a:r>
            <a:endParaRPr lang="en-US" altLang="ja-JP" sz="1400" kern="0" dirty="0">
              <a:solidFill>
                <a:schemeClr val="tx1"/>
              </a:solidFill>
              <a:latin typeface="Meiryo UI" panose="020B0604030504040204" pitchFamily="50" charset="-128"/>
              <a:ea typeface="Meiryo UI" panose="020B0604030504040204" pitchFamily="50" charset="-128"/>
            </a:endParaRPr>
          </a:p>
        </p:txBody>
      </p:sp>
      <p:sp>
        <p:nvSpPr>
          <p:cNvPr id="10" name="タイトル 1">
            <a:extLst>
              <a:ext uri="{FF2B5EF4-FFF2-40B4-BE49-F238E27FC236}">
                <a16:creationId xmlns:a16="http://schemas.microsoft.com/office/drawing/2014/main" id="{E5AF95FC-4C03-6B24-99E7-556A438F667B}"/>
              </a:ext>
            </a:extLst>
          </p:cNvPr>
          <p:cNvSpPr txBox="1">
            <a:spLocks noChangeArrowheads="1"/>
          </p:cNvSpPr>
          <p:nvPr/>
        </p:nvSpPr>
        <p:spPr bwMode="auto">
          <a:xfrm>
            <a:off x="683568" y="1526443"/>
            <a:ext cx="3816424" cy="53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400" kern="0" dirty="0">
                <a:solidFill>
                  <a:schemeClr val="tx1"/>
                </a:solidFill>
                <a:latin typeface="Meiryo UI" panose="020B0604030504040204" pitchFamily="50" charset="-128"/>
                <a:ea typeface="Meiryo UI" panose="020B0604030504040204" pitchFamily="50" charset="-128"/>
              </a:rPr>
              <a:t>・</a:t>
            </a:r>
            <a:r>
              <a:rPr lang="ja-JP" altLang="en-US" sz="1400" b="1" kern="0" dirty="0">
                <a:solidFill>
                  <a:srgbClr val="008000"/>
                </a:solidFill>
                <a:latin typeface="Meiryo UI" panose="020B0604030504040204" pitchFamily="50" charset="-128"/>
                <a:ea typeface="Meiryo UI" panose="020B0604030504040204" pitchFamily="50" charset="-128"/>
              </a:rPr>
              <a:t>エクスプローラー上で書き込む（こちらを使用）</a:t>
            </a:r>
            <a:endParaRPr lang="en-US" altLang="ja-JP" sz="1400" b="1" kern="0" dirty="0">
              <a:solidFill>
                <a:srgbClr val="008000"/>
              </a:solidFill>
              <a:latin typeface="Meiryo UI" panose="020B0604030504040204" pitchFamily="50" charset="-128"/>
              <a:ea typeface="Meiryo UI" panose="020B0604030504040204" pitchFamily="50" charset="-128"/>
            </a:endParaRPr>
          </a:p>
          <a:p>
            <a:pPr algn="l"/>
            <a:r>
              <a:rPr lang="ja-JP" altLang="en-US" sz="1400" kern="0" dirty="0">
                <a:solidFill>
                  <a:schemeClr val="tx1"/>
                </a:solidFill>
                <a:latin typeface="Meiryo UI" panose="020B0604030504040204" pitchFamily="50" charset="-128"/>
                <a:ea typeface="Meiryo UI" panose="020B0604030504040204" pitchFamily="50" charset="-128"/>
              </a:rPr>
              <a:t>・</a:t>
            </a:r>
            <a:r>
              <a:rPr lang="en-US" altLang="ja-JP" sz="1400" kern="0" dirty="0" err="1">
                <a:solidFill>
                  <a:schemeClr val="tx1"/>
                </a:solidFill>
                <a:latin typeface="Meiryo UI" panose="020B0604030504040204" pitchFamily="50" charset="-128"/>
                <a:ea typeface="Meiryo UI" panose="020B0604030504040204" pitchFamily="50" charset="-128"/>
              </a:rPr>
              <a:t>Thonny</a:t>
            </a:r>
            <a:r>
              <a:rPr lang="ja-JP" altLang="en-US" sz="1400" kern="0" dirty="0">
                <a:solidFill>
                  <a:schemeClr val="tx1"/>
                </a:solidFill>
                <a:latin typeface="Meiryo UI" panose="020B0604030504040204" pitchFamily="50" charset="-128"/>
                <a:ea typeface="Meiryo UI" panose="020B0604030504040204" pitchFamily="50" charset="-128"/>
              </a:rPr>
              <a:t>を使用して書き込む</a:t>
            </a:r>
            <a:endParaRPr lang="en-US" altLang="ja-JP" sz="1400" kern="0" dirty="0">
              <a:solidFill>
                <a:schemeClr val="tx1"/>
              </a:solidFill>
              <a:latin typeface="Meiryo UI" panose="020B0604030504040204" pitchFamily="50" charset="-128"/>
              <a:ea typeface="Meiryo UI" panose="020B0604030504040204" pitchFamily="50" charset="-128"/>
            </a:endParaRPr>
          </a:p>
        </p:txBody>
      </p:sp>
      <p:sp>
        <p:nvSpPr>
          <p:cNvPr id="11" name="タイトル 1">
            <a:extLst>
              <a:ext uri="{FF2B5EF4-FFF2-40B4-BE49-F238E27FC236}">
                <a16:creationId xmlns:a16="http://schemas.microsoft.com/office/drawing/2014/main" id="{B18A0895-F9AF-2A98-BC97-3D46C2CD25CE}"/>
              </a:ext>
            </a:extLst>
          </p:cNvPr>
          <p:cNvSpPr txBox="1">
            <a:spLocks noChangeArrowheads="1"/>
          </p:cNvSpPr>
          <p:nvPr/>
        </p:nvSpPr>
        <p:spPr bwMode="auto">
          <a:xfrm>
            <a:off x="501477" y="2133094"/>
            <a:ext cx="2520280" cy="53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400" b="1" kern="0" dirty="0">
                <a:solidFill>
                  <a:srgbClr val="008000"/>
                </a:solidFill>
                <a:latin typeface="Meiryo UI" panose="020B0604030504040204" pitchFamily="50" charset="-128"/>
                <a:ea typeface="Meiryo UI" panose="020B0604030504040204" pitchFamily="50" charset="-128"/>
              </a:rPr>
              <a:t>エクスプローラー上で書き込む</a:t>
            </a:r>
            <a:endParaRPr lang="en-US" altLang="ja-JP" sz="1400" kern="0" dirty="0">
              <a:solidFill>
                <a:schemeClr val="tx1"/>
              </a:solidFill>
              <a:latin typeface="Meiryo UI" panose="020B0604030504040204" pitchFamily="50" charset="-128"/>
              <a:ea typeface="Meiryo UI" panose="020B0604030504040204" pitchFamily="50" charset="-128"/>
            </a:endParaRPr>
          </a:p>
        </p:txBody>
      </p:sp>
      <p:sp>
        <p:nvSpPr>
          <p:cNvPr id="12" name="タイトル 1">
            <a:extLst>
              <a:ext uri="{FF2B5EF4-FFF2-40B4-BE49-F238E27FC236}">
                <a16:creationId xmlns:a16="http://schemas.microsoft.com/office/drawing/2014/main" id="{2938970B-D24F-11D0-8915-1F99DA2EA29C}"/>
              </a:ext>
            </a:extLst>
          </p:cNvPr>
          <p:cNvSpPr txBox="1">
            <a:spLocks noChangeArrowheads="1"/>
          </p:cNvSpPr>
          <p:nvPr/>
        </p:nvSpPr>
        <p:spPr bwMode="auto">
          <a:xfrm>
            <a:off x="755576" y="2543217"/>
            <a:ext cx="7488832"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400" b="1" kern="0" dirty="0">
                <a:solidFill>
                  <a:schemeClr val="tx1"/>
                </a:solidFill>
                <a:latin typeface="Meiryo UI" panose="020B0604030504040204" pitchFamily="50" charset="-128"/>
                <a:ea typeface="Meiryo UI" panose="020B0604030504040204" pitchFamily="50" charset="-128"/>
              </a:rPr>
              <a:t>Pico</a:t>
            </a:r>
            <a:r>
              <a:rPr lang="ja-JP" altLang="en-US" sz="1400" kern="0" dirty="0">
                <a:solidFill>
                  <a:schemeClr val="tx1"/>
                </a:solidFill>
                <a:latin typeface="Meiryo UI" panose="020B0604030504040204" pitchFamily="50" charset="-128"/>
                <a:ea typeface="Meiryo UI" panose="020B0604030504040204" pitchFamily="50" charset="-128"/>
              </a:rPr>
              <a:t>にある「</a:t>
            </a:r>
            <a:r>
              <a:rPr lang="en-US" altLang="ja-JP" sz="1400" b="1" kern="0" dirty="0">
                <a:solidFill>
                  <a:schemeClr val="tx1"/>
                </a:solidFill>
                <a:latin typeface="Meiryo UI" panose="020B0604030504040204" pitchFamily="50" charset="-128"/>
                <a:ea typeface="Meiryo UI" panose="020B0604030504040204" pitchFamily="50" charset="-128"/>
              </a:rPr>
              <a:t>BOOTSEL</a:t>
            </a:r>
            <a:r>
              <a:rPr lang="ja-JP" altLang="en-US" sz="1400" kern="0" dirty="0">
                <a:solidFill>
                  <a:schemeClr val="tx1"/>
                </a:solidFill>
                <a:latin typeface="Meiryo UI" panose="020B0604030504040204" pitchFamily="50" charset="-128"/>
                <a:ea typeface="Meiryo UI" panose="020B0604030504040204" pitchFamily="50" charset="-128"/>
              </a:rPr>
              <a:t>」ボタンを押しながら</a:t>
            </a:r>
            <a:r>
              <a:rPr lang="en-US" altLang="ja-JP" sz="1400" kern="0" dirty="0">
                <a:solidFill>
                  <a:schemeClr val="tx1"/>
                </a:solidFill>
                <a:latin typeface="Meiryo UI" panose="020B0604030504040204" pitchFamily="50" charset="-128"/>
                <a:ea typeface="Meiryo UI" panose="020B0604030504040204" pitchFamily="50" charset="-128"/>
              </a:rPr>
              <a:t>USB</a:t>
            </a:r>
            <a:r>
              <a:rPr lang="ja-JP" altLang="en-US" sz="1400" kern="0" dirty="0">
                <a:solidFill>
                  <a:schemeClr val="tx1"/>
                </a:solidFill>
                <a:latin typeface="Meiryo UI" panose="020B0604030504040204" pitchFamily="50" charset="-128"/>
                <a:ea typeface="Meiryo UI" panose="020B0604030504040204" pitchFamily="50" charset="-128"/>
              </a:rPr>
              <a:t>ケーブルで</a:t>
            </a:r>
            <a:r>
              <a:rPr lang="en-US" altLang="ja-JP" sz="1400" b="1" kern="0" dirty="0">
                <a:solidFill>
                  <a:schemeClr val="tx1"/>
                </a:solidFill>
                <a:latin typeface="Meiryo UI" panose="020B0604030504040204" pitchFamily="50" charset="-128"/>
                <a:ea typeface="Meiryo UI" panose="020B0604030504040204" pitchFamily="50" charset="-128"/>
              </a:rPr>
              <a:t>Pico</a:t>
            </a:r>
            <a:r>
              <a:rPr lang="ja-JP" altLang="en-US" sz="1400" kern="0" dirty="0">
                <a:solidFill>
                  <a:schemeClr val="tx1"/>
                </a:solidFill>
                <a:latin typeface="Meiryo UI" panose="020B0604030504040204" pitchFamily="50" charset="-128"/>
                <a:ea typeface="Meiryo UI" panose="020B0604030504040204" pitchFamily="50" charset="-128"/>
              </a:rPr>
              <a:t>と</a:t>
            </a:r>
            <a:r>
              <a:rPr lang="en-US" altLang="ja-JP" sz="1400" b="1" kern="0" dirty="0">
                <a:solidFill>
                  <a:schemeClr val="tx1"/>
                </a:solidFill>
                <a:latin typeface="Meiryo UI" panose="020B0604030504040204" pitchFamily="50" charset="-128"/>
                <a:ea typeface="Meiryo UI" panose="020B0604030504040204" pitchFamily="50" charset="-128"/>
              </a:rPr>
              <a:t>PC</a:t>
            </a:r>
            <a:r>
              <a:rPr lang="ja-JP" altLang="en-US" sz="1400" kern="0" dirty="0">
                <a:solidFill>
                  <a:schemeClr val="tx1"/>
                </a:solidFill>
                <a:latin typeface="Meiryo UI" panose="020B0604030504040204" pitchFamily="50" charset="-128"/>
                <a:ea typeface="Meiryo UI" panose="020B0604030504040204" pitchFamily="50" charset="-128"/>
              </a:rPr>
              <a:t>を接続する</a:t>
            </a:r>
            <a:endParaRPr lang="en-US" altLang="ja-JP" sz="1400" kern="0" dirty="0">
              <a:solidFill>
                <a:schemeClr val="tx1"/>
              </a:solidFill>
              <a:latin typeface="Meiryo UI" panose="020B0604030504040204" pitchFamily="50" charset="-128"/>
              <a:ea typeface="Meiryo UI" panose="020B0604030504040204" pitchFamily="50" charset="-128"/>
            </a:endParaRPr>
          </a:p>
        </p:txBody>
      </p:sp>
      <p:sp>
        <p:nvSpPr>
          <p:cNvPr id="13" name="タイトル 1">
            <a:extLst>
              <a:ext uri="{FF2B5EF4-FFF2-40B4-BE49-F238E27FC236}">
                <a16:creationId xmlns:a16="http://schemas.microsoft.com/office/drawing/2014/main" id="{478642AF-2DCE-B825-AB25-68AF2D300936}"/>
              </a:ext>
            </a:extLst>
          </p:cNvPr>
          <p:cNvSpPr txBox="1">
            <a:spLocks noChangeArrowheads="1"/>
          </p:cNvSpPr>
          <p:nvPr/>
        </p:nvSpPr>
        <p:spPr bwMode="auto">
          <a:xfrm>
            <a:off x="775168" y="3886901"/>
            <a:ext cx="8172400"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400" b="1" kern="0" dirty="0">
                <a:solidFill>
                  <a:schemeClr val="tx1"/>
                </a:solidFill>
                <a:latin typeface="Meiryo UI" panose="020B0604030504040204" pitchFamily="50" charset="-128"/>
                <a:ea typeface="Meiryo UI" panose="020B0604030504040204" pitchFamily="50" charset="-128"/>
              </a:rPr>
              <a:t>ドライブとして認識された</a:t>
            </a:r>
            <a:r>
              <a:rPr lang="en-US" altLang="ja-JP" sz="1400" b="1" kern="0" dirty="0">
                <a:solidFill>
                  <a:schemeClr val="tx1"/>
                </a:solidFill>
                <a:latin typeface="Meiryo UI" panose="020B0604030504040204" pitchFamily="50" charset="-128"/>
                <a:ea typeface="Meiryo UI" panose="020B0604030504040204" pitchFamily="50" charset="-128"/>
              </a:rPr>
              <a:t>Pico</a:t>
            </a:r>
            <a:r>
              <a:rPr lang="ja-JP" altLang="en-US" sz="1400" kern="0" dirty="0">
                <a:solidFill>
                  <a:schemeClr val="tx1"/>
                </a:solidFill>
                <a:latin typeface="Meiryo UI" panose="020B0604030504040204" pitchFamily="50" charset="-128"/>
                <a:ea typeface="Meiryo UI" panose="020B0604030504040204" pitchFamily="50" charset="-128"/>
              </a:rPr>
              <a:t>に、事前にダウンロードした「</a:t>
            </a:r>
            <a:r>
              <a:rPr lang="en-US" altLang="ja-JP" sz="1400" b="1" kern="0" dirty="0">
                <a:solidFill>
                  <a:srgbClr val="008000"/>
                </a:solidFill>
                <a:latin typeface="Meiryo UI" panose="020B0604030504040204" pitchFamily="50" charset="-128"/>
                <a:ea typeface="Meiryo UI" panose="020B0604030504040204" pitchFamily="50" charset="-128"/>
              </a:rPr>
              <a:t>rp2-pico-20220618-v1.19.1.uf2</a:t>
            </a:r>
            <a:r>
              <a:rPr lang="ja-JP" altLang="en-US" sz="1400" kern="0" dirty="0">
                <a:solidFill>
                  <a:schemeClr val="tx1"/>
                </a:solidFill>
                <a:latin typeface="Meiryo UI" panose="020B0604030504040204" pitchFamily="50" charset="-128"/>
                <a:ea typeface="Meiryo UI" panose="020B0604030504040204" pitchFamily="50" charset="-128"/>
              </a:rPr>
              <a:t>」をコピーする</a:t>
            </a:r>
            <a:endParaRPr lang="en-US" altLang="ja-JP" sz="1400" kern="0" dirty="0">
              <a:solidFill>
                <a:schemeClr val="tx1"/>
              </a:solidFill>
              <a:latin typeface="Meiryo UI" panose="020B0604030504040204" pitchFamily="50" charset="-128"/>
              <a:ea typeface="Meiryo UI" panose="020B0604030504040204" pitchFamily="50" charset="-128"/>
            </a:endParaRPr>
          </a:p>
        </p:txBody>
      </p:sp>
      <p:sp>
        <p:nvSpPr>
          <p:cNvPr id="14" name="タイトル 1">
            <a:extLst>
              <a:ext uri="{FF2B5EF4-FFF2-40B4-BE49-F238E27FC236}">
                <a16:creationId xmlns:a16="http://schemas.microsoft.com/office/drawing/2014/main" id="{B2C04F2D-830C-1E06-51C0-A6FC9C550CA4}"/>
              </a:ext>
            </a:extLst>
          </p:cNvPr>
          <p:cNvSpPr txBox="1">
            <a:spLocks noChangeArrowheads="1"/>
          </p:cNvSpPr>
          <p:nvPr/>
        </p:nvSpPr>
        <p:spPr bwMode="auto">
          <a:xfrm>
            <a:off x="3933727" y="4515231"/>
            <a:ext cx="3433255" cy="70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400" kern="0" dirty="0">
                <a:solidFill>
                  <a:schemeClr val="tx1"/>
                </a:solidFill>
                <a:latin typeface="Meiryo UI" panose="020B0604030504040204" pitchFamily="50" charset="-128"/>
                <a:ea typeface="Meiryo UI" panose="020B0604030504040204" pitchFamily="50" charset="-128"/>
              </a:rPr>
              <a:t>コピーすることで、ファームウェアが書き込まれる</a:t>
            </a:r>
            <a:endParaRPr lang="en-US" altLang="ja-JP" sz="1400" kern="0" dirty="0">
              <a:solidFill>
                <a:schemeClr val="tx1"/>
              </a:solidFill>
              <a:latin typeface="Meiryo UI" panose="020B0604030504040204" pitchFamily="50" charset="-128"/>
              <a:ea typeface="Meiryo UI" panose="020B0604030504040204" pitchFamily="50" charset="-128"/>
            </a:endParaRPr>
          </a:p>
          <a:p>
            <a:pPr algn="l"/>
            <a:r>
              <a:rPr lang="ja-JP" altLang="en-US" sz="1400" kern="0" dirty="0">
                <a:solidFill>
                  <a:schemeClr val="tx1"/>
                </a:solidFill>
                <a:latin typeface="Meiryo UI" panose="020B0604030504040204" pitchFamily="50" charset="-128"/>
                <a:ea typeface="Meiryo UI" panose="020B0604030504040204" pitchFamily="50" charset="-128"/>
              </a:rPr>
              <a:t>自動的に、</a:t>
            </a:r>
            <a:r>
              <a:rPr lang="en-US" altLang="ja-JP" sz="1400" kern="0" dirty="0">
                <a:solidFill>
                  <a:schemeClr val="tx1"/>
                </a:solidFill>
                <a:latin typeface="Meiryo UI" panose="020B0604030504040204" pitchFamily="50" charset="-128"/>
                <a:ea typeface="Meiryo UI" panose="020B0604030504040204" pitchFamily="50" charset="-128"/>
              </a:rPr>
              <a:t>Pico</a:t>
            </a:r>
            <a:r>
              <a:rPr lang="ja-JP" altLang="en-US" sz="1400" kern="0" dirty="0">
                <a:solidFill>
                  <a:schemeClr val="tx1"/>
                </a:solidFill>
                <a:latin typeface="Meiryo UI" panose="020B0604030504040204" pitchFamily="50" charset="-128"/>
                <a:ea typeface="Meiryo UI" panose="020B0604030504040204" pitchFamily="50" charset="-128"/>
              </a:rPr>
              <a:t>が再起動する</a:t>
            </a:r>
            <a:endParaRPr lang="en-US" altLang="ja-JP" sz="1400" kern="0" dirty="0">
              <a:solidFill>
                <a:schemeClr val="tx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F717A758-5E3A-73C5-D3BC-35F38D35D542}"/>
              </a:ext>
            </a:extLst>
          </p:cNvPr>
          <p:cNvSpPr txBox="1"/>
          <p:nvPr/>
        </p:nvSpPr>
        <p:spPr bwMode="auto">
          <a:xfrm>
            <a:off x="3933727" y="5923987"/>
            <a:ext cx="49584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en-US" altLang="ja-JP" sz="1200" kern="0" dirty="0">
                <a:solidFill>
                  <a:srgbClr val="0070C0"/>
                </a:solidFill>
                <a:latin typeface="Meiryo UI" panose="020B0604030504040204" pitchFamily="50" charset="-128"/>
                <a:ea typeface="Meiryo UI" panose="020B0604030504040204" pitchFamily="50" charset="-128"/>
              </a:rPr>
              <a:t>https://www.raspberrypi.com/documentation/microcontrollers/</a:t>
            </a:r>
            <a:endParaRPr kumimoji="1" lang="ja-JP" altLang="en-US" sz="1200" kern="0" dirty="0">
              <a:solidFill>
                <a:srgbClr val="0070C0"/>
              </a:solidFill>
              <a:latin typeface="Meiryo UI" panose="020B0604030504040204" pitchFamily="50" charset="-128"/>
              <a:ea typeface="Meiryo UI" panose="020B0604030504040204" pitchFamily="50" charset="-128"/>
            </a:endParaRPr>
          </a:p>
        </p:txBody>
      </p:sp>
      <p:sp>
        <p:nvSpPr>
          <p:cNvPr id="18" name="タイトル 1">
            <a:extLst>
              <a:ext uri="{FF2B5EF4-FFF2-40B4-BE49-F238E27FC236}">
                <a16:creationId xmlns:a16="http://schemas.microsoft.com/office/drawing/2014/main" id="{0314CE9B-A052-D3B7-8CE8-752EAB4C195A}"/>
              </a:ext>
            </a:extLst>
          </p:cNvPr>
          <p:cNvSpPr txBox="1">
            <a:spLocks noChangeArrowheads="1"/>
          </p:cNvSpPr>
          <p:nvPr/>
        </p:nvSpPr>
        <p:spPr bwMode="auto">
          <a:xfrm>
            <a:off x="3933727" y="5613236"/>
            <a:ext cx="3433255" cy="35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400" kern="0" dirty="0">
                <a:solidFill>
                  <a:schemeClr val="tx1"/>
                </a:solidFill>
                <a:latin typeface="Meiryo UI" panose="020B0604030504040204" pitchFamily="50" charset="-128"/>
                <a:ea typeface="Meiryo UI" panose="020B0604030504040204" pitchFamily="50" charset="-128"/>
              </a:rPr>
              <a:t>こちらから</a:t>
            </a:r>
            <a:r>
              <a:rPr lang="en-US" altLang="ja-JP" sz="1400" kern="0" dirty="0">
                <a:solidFill>
                  <a:schemeClr val="tx1"/>
                </a:solidFill>
                <a:latin typeface="Meiryo UI" panose="020B0604030504040204" pitchFamily="50" charset="-128"/>
                <a:ea typeface="Meiryo UI" panose="020B0604030504040204" pitchFamily="50" charset="-128"/>
              </a:rPr>
              <a:t>uf2</a:t>
            </a:r>
            <a:r>
              <a:rPr lang="ja-JP" altLang="en-US" sz="1400" kern="0" dirty="0">
                <a:solidFill>
                  <a:schemeClr val="tx1"/>
                </a:solidFill>
                <a:latin typeface="Meiryo UI" panose="020B0604030504040204" pitchFamily="50" charset="-128"/>
                <a:ea typeface="Meiryo UI" panose="020B0604030504040204" pitchFamily="50" charset="-128"/>
              </a:rPr>
              <a:t>ファイルはダウンロードできます</a:t>
            </a:r>
            <a:endParaRPr lang="en-US" altLang="ja-JP" sz="1400" kern="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8174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D5FA0F99-7ECE-E8A4-5627-AEB5DF0C8F97}"/>
              </a:ext>
            </a:extLst>
          </p:cNvPr>
          <p:cNvSpPr txBox="1">
            <a:spLocks noChangeArrowheads="1"/>
          </p:cNvSpPr>
          <p:nvPr/>
        </p:nvSpPr>
        <p:spPr bwMode="auto">
          <a:xfrm>
            <a:off x="467544" y="657014"/>
            <a:ext cx="2952328"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kern="0" dirty="0">
                <a:solidFill>
                  <a:srgbClr val="002060"/>
                </a:solidFill>
                <a:latin typeface="Meiryo UI" panose="020B0604030504040204" pitchFamily="50" charset="-128"/>
                <a:ea typeface="Meiryo UI" panose="020B0604030504040204" pitchFamily="50" charset="-128"/>
              </a:rPr>
              <a:t>統合開発環境 </a:t>
            </a:r>
            <a:r>
              <a:rPr lang="en-US" altLang="ja-JP" sz="1600" kern="0" dirty="0" err="1">
                <a:solidFill>
                  <a:srgbClr val="002060"/>
                </a:solidFill>
                <a:latin typeface="Meiryo UI" panose="020B0604030504040204" pitchFamily="50" charset="-128"/>
                <a:ea typeface="Meiryo UI" panose="020B0604030504040204" pitchFamily="50" charset="-128"/>
              </a:rPr>
              <a:t>Thonny</a:t>
            </a:r>
            <a:r>
              <a:rPr lang="ja-JP" altLang="en-US" sz="1600" kern="0" dirty="0">
                <a:solidFill>
                  <a:srgbClr val="002060"/>
                </a:solidFill>
                <a:latin typeface="Meiryo UI" panose="020B0604030504040204" pitchFamily="50" charset="-128"/>
                <a:ea typeface="Meiryo UI" panose="020B0604030504040204" pitchFamily="50" charset="-128"/>
              </a:rPr>
              <a:t>起動　</a:t>
            </a:r>
          </a:p>
        </p:txBody>
      </p:sp>
      <p:pic>
        <p:nvPicPr>
          <p:cNvPr id="6" name="図 5">
            <a:extLst>
              <a:ext uri="{FF2B5EF4-FFF2-40B4-BE49-F238E27FC236}">
                <a16:creationId xmlns:a16="http://schemas.microsoft.com/office/drawing/2014/main" id="{DCC3D6B2-C889-046C-4CD6-D7238F19CCC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16442" b="24600"/>
          <a:stretch/>
        </p:blipFill>
        <p:spPr>
          <a:xfrm>
            <a:off x="5868144" y="4485080"/>
            <a:ext cx="2544046" cy="1320184"/>
          </a:xfrm>
          <a:prstGeom prst="rect">
            <a:avLst/>
          </a:prstGeom>
        </p:spPr>
      </p:pic>
      <p:sp>
        <p:nvSpPr>
          <p:cNvPr id="7" name="タイトル 1">
            <a:extLst>
              <a:ext uri="{FF2B5EF4-FFF2-40B4-BE49-F238E27FC236}">
                <a16:creationId xmlns:a16="http://schemas.microsoft.com/office/drawing/2014/main" id="{6DFC5447-40A2-7994-91CC-2664C1544903}"/>
              </a:ext>
            </a:extLst>
          </p:cNvPr>
          <p:cNvSpPr txBox="1">
            <a:spLocks noChangeArrowheads="1"/>
          </p:cNvSpPr>
          <p:nvPr/>
        </p:nvSpPr>
        <p:spPr bwMode="auto">
          <a:xfrm>
            <a:off x="467544" y="885407"/>
            <a:ext cx="7416824" cy="57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400" b="1" kern="0" dirty="0">
                <a:solidFill>
                  <a:schemeClr val="tx1"/>
                </a:solidFill>
                <a:latin typeface="Meiryo UI" panose="020B0604030504040204" pitchFamily="50" charset="-128"/>
                <a:ea typeface="Meiryo UI" panose="020B0604030504040204" pitchFamily="50" charset="-128"/>
              </a:rPr>
              <a:t>PC</a:t>
            </a:r>
            <a:r>
              <a:rPr lang="ja-JP" altLang="en-US" sz="1400" b="1" kern="0" dirty="0">
                <a:solidFill>
                  <a:schemeClr val="tx1"/>
                </a:solidFill>
                <a:latin typeface="Meiryo UI" panose="020B0604030504040204" pitchFamily="50" charset="-128"/>
                <a:ea typeface="Meiryo UI" panose="020B0604030504040204" pitchFamily="50" charset="-128"/>
              </a:rPr>
              <a:t>と</a:t>
            </a:r>
            <a:r>
              <a:rPr lang="en-US" altLang="ja-JP" sz="1400" b="1" kern="0" dirty="0">
                <a:solidFill>
                  <a:schemeClr val="tx1"/>
                </a:solidFill>
                <a:latin typeface="Meiryo UI" panose="020B0604030504040204" pitchFamily="50" charset="-128"/>
                <a:ea typeface="Meiryo UI" panose="020B0604030504040204" pitchFamily="50" charset="-128"/>
              </a:rPr>
              <a:t>Pico</a:t>
            </a:r>
            <a:r>
              <a:rPr lang="ja-JP" altLang="en-US" sz="1400" b="1" kern="0" dirty="0">
                <a:solidFill>
                  <a:schemeClr val="tx1"/>
                </a:solidFill>
                <a:latin typeface="Meiryo UI" panose="020B0604030504040204" pitchFamily="50" charset="-128"/>
                <a:ea typeface="Meiryo UI" panose="020B0604030504040204" pitchFamily="50" charset="-128"/>
              </a:rPr>
              <a:t>を</a:t>
            </a:r>
            <a:r>
              <a:rPr lang="en-US" altLang="ja-JP" sz="1400" b="1" kern="0" dirty="0">
                <a:solidFill>
                  <a:schemeClr val="tx1"/>
                </a:solidFill>
                <a:latin typeface="Meiryo UI" panose="020B0604030504040204" pitchFamily="50" charset="-128"/>
                <a:ea typeface="Meiryo UI" panose="020B0604030504040204" pitchFamily="50" charset="-128"/>
              </a:rPr>
              <a:t>USB</a:t>
            </a:r>
            <a:r>
              <a:rPr lang="ja-JP" altLang="en-US" sz="1400" b="1" kern="0" dirty="0">
                <a:solidFill>
                  <a:schemeClr val="tx1"/>
                </a:solidFill>
                <a:latin typeface="Meiryo UI" panose="020B0604030504040204" pitchFamily="50" charset="-128"/>
                <a:ea typeface="Meiryo UI" panose="020B0604030504040204" pitchFamily="50" charset="-128"/>
              </a:rPr>
              <a:t>で接続</a:t>
            </a:r>
            <a:r>
              <a:rPr lang="ja-JP" altLang="en-US" sz="1400" kern="0" dirty="0">
                <a:solidFill>
                  <a:schemeClr val="tx1"/>
                </a:solidFill>
                <a:latin typeface="Meiryo UI" panose="020B0604030504040204" pitchFamily="50" charset="-128"/>
                <a:ea typeface="Meiryo UI" panose="020B0604030504040204" pitchFamily="50" charset="-128"/>
              </a:rPr>
              <a:t>後、</a:t>
            </a:r>
            <a:r>
              <a:rPr lang="en-US" altLang="ja-JP" sz="1400" kern="0" dirty="0" err="1">
                <a:solidFill>
                  <a:schemeClr val="tx1"/>
                </a:solidFill>
                <a:latin typeface="Meiryo UI" panose="020B0604030504040204" pitchFamily="50" charset="-128"/>
                <a:ea typeface="Meiryo UI" panose="020B0604030504040204" pitchFamily="50" charset="-128"/>
              </a:rPr>
              <a:t>Thonny</a:t>
            </a:r>
            <a:r>
              <a:rPr lang="ja-JP" altLang="en-US" sz="1400" kern="0" dirty="0">
                <a:solidFill>
                  <a:schemeClr val="tx1"/>
                </a:solidFill>
                <a:latin typeface="Meiryo UI" panose="020B0604030504040204" pitchFamily="50" charset="-128"/>
                <a:ea typeface="Meiryo UI" panose="020B0604030504040204" pitchFamily="50" charset="-128"/>
              </a:rPr>
              <a:t>を起動すると、上下に２つのフレームがあるウィンドウが開きます</a:t>
            </a:r>
            <a:endParaRPr lang="en-US" altLang="ja-JP" sz="1400" kern="0" dirty="0">
              <a:solidFill>
                <a:schemeClr val="tx1"/>
              </a:solidFill>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B1C5BC08-DD1E-E793-9B31-CA4561D624AF}"/>
              </a:ext>
            </a:extLst>
          </p:cNvPr>
          <p:cNvPicPr>
            <a:picLocks noChangeAspect="1"/>
          </p:cNvPicPr>
          <p:nvPr/>
        </p:nvPicPr>
        <p:blipFill>
          <a:blip r:embed="rId3"/>
          <a:stretch>
            <a:fillRect/>
          </a:stretch>
        </p:blipFill>
        <p:spPr>
          <a:xfrm>
            <a:off x="683568" y="1492286"/>
            <a:ext cx="4572000" cy="2648607"/>
          </a:xfrm>
          <a:prstGeom prst="rect">
            <a:avLst/>
          </a:prstGeom>
        </p:spPr>
      </p:pic>
      <p:sp>
        <p:nvSpPr>
          <p:cNvPr id="9" name="四角形: 角を丸くする 8">
            <a:extLst>
              <a:ext uri="{FF2B5EF4-FFF2-40B4-BE49-F238E27FC236}">
                <a16:creationId xmlns:a16="http://schemas.microsoft.com/office/drawing/2014/main" id="{AD05F591-0E5A-9924-B7F0-E6BBB43FDF91}"/>
              </a:ext>
            </a:extLst>
          </p:cNvPr>
          <p:cNvSpPr/>
          <p:nvPr/>
        </p:nvSpPr>
        <p:spPr>
          <a:xfrm>
            <a:off x="467544" y="1988840"/>
            <a:ext cx="4968552" cy="648072"/>
          </a:xfrm>
          <a:prstGeom prst="roundRect">
            <a:avLst/>
          </a:prstGeom>
          <a:noFill/>
          <a:ln w="158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48FFC494-279A-C301-73AB-B6F528F7E70A}"/>
              </a:ext>
            </a:extLst>
          </p:cNvPr>
          <p:cNvSpPr/>
          <p:nvPr/>
        </p:nvSpPr>
        <p:spPr>
          <a:xfrm>
            <a:off x="467544" y="2659870"/>
            <a:ext cx="4968552" cy="1129170"/>
          </a:xfrm>
          <a:prstGeom prst="roundRect">
            <a:avLst/>
          </a:prstGeom>
          <a:noFill/>
          <a:ln w="158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DEA81B8E-FDF2-0224-EE56-714ED73F75BF}"/>
              </a:ext>
            </a:extLst>
          </p:cNvPr>
          <p:cNvSpPr/>
          <p:nvPr/>
        </p:nvSpPr>
        <p:spPr>
          <a:xfrm>
            <a:off x="3851919" y="3933056"/>
            <a:ext cx="1584177" cy="244060"/>
          </a:xfrm>
          <a:prstGeom prst="roundRect">
            <a:avLst/>
          </a:prstGeom>
          <a:noFill/>
          <a:ln w="158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a:extLst>
              <a:ext uri="{FF2B5EF4-FFF2-40B4-BE49-F238E27FC236}">
                <a16:creationId xmlns:a16="http://schemas.microsoft.com/office/drawing/2014/main" id="{3BE38EC1-B08B-B88B-D710-EA5AB211B96F}"/>
              </a:ext>
            </a:extLst>
          </p:cNvPr>
          <p:cNvSpPr txBox="1">
            <a:spLocks noChangeArrowheads="1"/>
          </p:cNvSpPr>
          <p:nvPr/>
        </p:nvSpPr>
        <p:spPr bwMode="auto">
          <a:xfrm>
            <a:off x="5875666" y="4099288"/>
            <a:ext cx="576065"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400" kern="0" dirty="0">
                <a:solidFill>
                  <a:srgbClr val="FF0000"/>
                </a:solidFill>
                <a:latin typeface="Meiryo UI" panose="020B0604030504040204" pitchFamily="50" charset="-128"/>
                <a:ea typeface="Meiryo UI" panose="020B0604030504040204" pitchFamily="50" charset="-128"/>
              </a:rPr>
              <a:t>注意</a:t>
            </a:r>
            <a:endParaRPr lang="en-US" altLang="ja-JP" sz="1400" kern="0" dirty="0">
              <a:solidFill>
                <a:srgbClr val="FF0000"/>
              </a:solidFill>
              <a:latin typeface="Meiryo UI" panose="020B0604030504040204" pitchFamily="50" charset="-128"/>
              <a:ea typeface="Meiryo UI" panose="020B0604030504040204" pitchFamily="50" charset="-128"/>
            </a:endParaRPr>
          </a:p>
        </p:txBody>
      </p:sp>
      <p:sp>
        <p:nvSpPr>
          <p:cNvPr id="13" name="タイトル 1">
            <a:extLst>
              <a:ext uri="{FF2B5EF4-FFF2-40B4-BE49-F238E27FC236}">
                <a16:creationId xmlns:a16="http://schemas.microsoft.com/office/drawing/2014/main" id="{81FA4958-B096-9032-E2E7-AE6882FAEDF4}"/>
              </a:ext>
            </a:extLst>
          </p:cNvPr>
          <p:cNvSpPr txBox="1">
            <a:spLocks noChangeArrowheads="1"/>
          </p:cNvSpPr>
          <p:nvPr/>
        </p:nvSpPr>
        <p:spPr bwMode="auto">
          <a:xfrm>
            <a:off x="5519987" y="5833021"/>
            <a:ext cx="3240360" cy="57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kern="0" dirty="0">
                <a:solidFill>
                  <a:srgbClr val="FF0000"/>
                </a:solidFill>
                <a:latin typeface="Meiryo UI" panose="020B0604030504040204" pitchFamily="50" charset="-128"/>
                <a:ea typeface="Meiryo UI" panose="020B0604030504040204" pitchFamily="50" charset="-128"/>
              </a:rPr>
              <a:t>接続されていないとエラーが表示されます</a:t>
            </a:r>
            <a:endParaRPr lang="en-US" altLang="ja-JP" sz="1400" kern="0" dirty="0">
              <a:solidFill>
                <a:srgbClr val="FF0000"/>
              </a:solidFill>
              <a:latin typeface="Meiryo UI" panose="020B0604030504040204" pitchFamily="50" charset="-128"/>
              <a:ea typeface="Meiryo UI" panose="020B0604030504040204" pitchFamily="50" charset="-128"/>
            </a:endParaRPr>
          </a:p>
        </p:txBody>
      </p:sp>
      <p:sp>
        <p:nvSpPr>
          <p:cNvPr id="14" name="タイトル 1">
            <a:extLst>
              <a:ext uri="{FF2B5EF4-FFF2-40B4-BE49-F238E27FC236}">
                <a16:creationId xmlns:a16="http://schemas.microsoft.com/office/drawing/2014/main" id="{CD7AFB63-4668-0663-A65A-70E95F1A774A}"/>
              </a:ext>
            </a:extLst>
          </p:cNvPr>
          <p:cNvSpPr txBox="1">
            <a:spLocks noChangeArrowheads="1"/>
          </p:cNvSpPr>
          <p:nvPr/>
        </p:nvSpPr>
        <p:spPr bwMode="auto">
          <a:xfrm>
            <a:off x="1115616" y="2247301"/>
            <a:ext cx="1296144" cy="2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b="1" kern="0" dirty="0">
                <a:solidFill>
                  <a:srgbClr val="008000"/>
                </a:solidFill>
                <a:latin typeface="Meiryo UI" panose="020B0604030504040204" pitchFamily="50" charset="-128"/>
                <a:ea typeface="Meiryo UI" panose="020B0604030504040204" pitchFamily="50" charset="-128"/>
              </a:rPr>
              <a:t>コードエディタ</a:t>
            </a:r>
            <a:endParaRPr lang="en-US" altLang="ja-JP" sz="1400" b="1" kern="0" dirty="0">
              <a:solidFill>
                <a:srgbClr val="008000"/>
              </a:solidFill>
              <a:latin typeface="Meiryo UI" panose="020B0604030504040204" pitchFamily="50" charset="-128"/>
              <a:ea typeface="Meiryo UI" panose="020B0604030504040204" pitchFamily="50" charset="-128"/>
            </a:endParaRPr>
          </a:p>
        </p:txBody>
      </p:sp>
      <p:sp>
        <p:nvSpPr>
          <p:cNvPr id="16" name="タイトル 1">
            <a:extLst>
              <a:ext uri="{FF2B5EF4-FFF2-40B4-BE49-F238E27FC236}">
                <a16:creationId xmlns:a16="http://schemas.microsoft.com/office/drawing/2014/main" id="{BFEEBB49-1D45-11AE-4049-243A971DAD22}"/>
              </a:ext>
            </a:extLst>
          </p:cNvPr>
          <p:cNvSpPr txBox="1">
            <a:spLocks noChangeArrowheads="1"/>
          </p:cNvSpPr>
          <p:nvPr/>
        </p:nvSpPr>
        <p:spPr bwMode="auto">
          <a:xfrm>
            <a:off x="971600" y="2711115"/>
            <a:ext cx="792088" cy="2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b="1" kern="0" dirty="0">
                <a:solidFill>
                  <a:srgbClr val="008000"/>
                </a:solidFill>
                <a:latin typeface="Meiryo UI" panose="020B0604030504040204" pitchFamily="50" charset="-128"/>
                <a:ea typeface="Meiryo UI" panose="020B0604030504040204" pitchFamily="50" charset="-128"/>
              </a:rPr>
              <a:t>シェル</a:t>
            </a:r>
            <a:endParaRPr lang="en-US" altLang="ja-JP" sz="1400" b="1" kern="0" dirty="0">
              <a:solidFill>
                <a:srgbClr val="008000"/>
              </a:solidFill>
              <a:latin typeface="Meiryo UI" panose="020B0604030504040204" pitchFamily="50" charset="-128"/>
              <a:ea typeface="Meiryo UI" panose="020B0604030504040204" pitchFamily="50" charset="-128"/>
            </a:endParaRPr>
          </a:p>
        </p:txBody>
      </p:sp>
      <p:sp>
        <p:nvSpPr>
          <p:cNvPr id="17" name="タイトル 1">
            <a:extLst>
              <a:ext uri="{FF2B5EF4-FFF2-40B4-BE49-F238E27FC236}">
                <a16:creationId xmlns:a16="http://schemas.microsoft.com/office/drawing/2014/main" id="{19417C69-1E4D-50F0-3D6E-28D30C2B3103}"/>
              </a:ext>
            </a:extLst>
          </p:cNvPr>
          <p:cNvSpPr txBox="1">
            <a:spLocks noChangeArrowheads="1"/>
          </p:cNvSpPr>
          <p:nvPr/>
        </p:nvSpPr>
        <p:spPr bwMode="auto">
          <a:xfrm>
            <a:off x="595079" y="3409344"/>
            <a:ext cx="1296144" cy="2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b="1" kern="0" dirty="0">
                <a:solidFill>
                  <a:srgbClr val="008000"/>
                </a:solidFill>
                <a:latin typeface="Meiryo UI" panose="020B0604030504040204" pitchFamily="50" charset="-128"/>
                <a:ea typeface="Meiryo UI" panose="020B0604030504040204" pitchFamily="50" charset="-128"/>
              </a:rPr>
              <a:t>プロンプト</a:t>
            </a:r>
            <a:endParaRPr lang="en-US" altLang="ja-JP" sz="1400" b="1" kern="0" dirty="0">
              <a:solidFill>
                <a:srgbClr val="008000"/>
              </a:solidFill>
              <a:latin typeface="Meiryo UI" panose="020B0604030504040204" pitchFamily="50" charset="-128"/>
              <a:ea typeface="Meiryo UI" panose="020B0604030504040204" pitchFamily="50" charset="-128"/>
            </a:endParaRPr>
          </a:p>
        </p:txBody>
      </p:sp>
      <p:sp>
        <p:nvSpPr>
          <p:cNvPr id="18" name="タイトル 1">
            <a:extLst>
              <a:ext uri="{FF2B5EF4-FFF2-40B4-BE49-F238E27FC236}">
                <a16:creationId xmlns:a16="http://schemas.microsoft.com/office/drawing/2014/main" id="{5978115D-A137-B6CF-5FB1-9DE17282A1CB}"/>
              </a:ext>
            </a:extLst>
          </p:cNvPr>
          <p:cNvSpPr txBox="1">
            <a:spLocks noChangeArrowheads="1"/>
          </p:cNvSpPr>
          <p:nvPr/>
        </p:nvSpPr>
        <p:spPr bwMode="auto">
          <a:xfrm>
            <a:off x="3690907" y="4203533"/>
            <a:ext cx="1296144" cy="2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b="1" kern="0" dirty="0">
                <a:solidFill>
                  <a:srgbClr val="008000"/>
                </a:solidFill>
                <a:latin typeface="Meiryo UI" panose="020B0604030504040204" pitchFamily="50" charset="-128"/>
                <a:ea typeface="Meiryo UI" panose="020B0604030504040204" pitchFamily="50" charset="-128"/>
              </a:rPr>
              <a:t>通信設定</a:t>
            </a:r>
            <a:endParaRPr lang="en-US" altLang="ja-JP" sz="1400" b="1" kern="0" dirty="0">
              <a:solidFill>
                <a:srgbClr val="008000"/>
              </a:solidFill>
              <a:latin typeface="Meiryo UI" panose="020B0604030504040204" pitchFamily="50" charset="-128"/>
              <a:ea typeface="Meiryo UI" panose="020B0604030504040204" pitchFamily="50" charset="-128"/>
            </a:endParaRPr>
          </a:p>
        </p:txBody>
      </p:sp>
      <p:sp>
        <p:nvSpPr>
          <p:cNvPr id="19" name="タイトル 1">
            <a:extLst>
              <a:ext uri="{FF2B5EF4-FFF2-40B4-BE49-F238E27FC236}">
                <a16:creationId xmlns:a16="http://schemas.microsoft.com/office/drawing/2014/main" id="{055C165B-ED86-E084-B20C-1E3B9647F7EB}"/>
              </a:ext>
            </a:extLst>
          </p:cNvPr>
          <p:cNvSpPr txBox="1">
            <a:spLocks noChangeArrowheads="1"/>
          </p:cNvSpPr>
          <p:nvPr/>
        </p:nvSpPr>
        <p:spPr bwMode="auto">
          <a:xfrm>
            <a:off x="617818" y="3878697"/>
            <a:ext cx="2952328"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400" b="1" kern="0" dirty="0">
                <a:solidFill>
                  <a:srgbClr val="008000"/>
                </a:solidFill>
                <a:latin typeface="Meiryo UI" panose="020B0604030504040204" pitchFamily="50" charset="-128"/>
                <a:ea typeface="Meiryo UI" panose="020B0604030504040204" pitchFamily="50" charset="-128"/>
              </a:rPr>
              <a:t>プロンプト</a:t>
            </a:r>
            <a:r>
              <a:rPr lang="en-US" altLang="ja-JP" sz="1400" b="1" kern="0" dirty="0">
                <a:solidFill>
                  <a:srgbClr val="008000"/>
                </a:solidFill>
                <a:latin typeface="Meiryo UI" panose="020B0604030504040204" pitchFamily="50" charset="-128"/>
                <a:ea typeface="Meiryo UI" panose="020B0604030504040204" pitchFamily="50" charset="-128"/>
              </a:rPr>
              <a:t>&gt;&gt;&gt;</a:t>
            </a:r>
            <a:r>
              <a:rPr lang="ja-JP" altLang="en-US" sz="1400" b="1" kern="0" dirty="0">
                <a:solidFill>
                  <a:srgbClr val="008000"/>
                </a:solidFill>
                <a:latin typeface="Meiryo UI" panose="020B0604030504040204" pitchFamily="50" charset="-128"/>
                <a:ea typeface="Meiryo UI" panose="020B0604030504040204" pitchFamily="50" charset="-128"/>
              </a:rPr>
              <a:t>“が表示されたら、</a:t>
            </a:r>
            <a:endParaRPr lang="en-US" altLang="ja-JP" sz="1400" b="1" kern="0" dirty="0">
              <a:solidFill>
                <a:srgbClr val="008000"/>
              </a:solidFill>
              <a:latin typeface="Meiryo UI" panose="020B0604030504040204" pitchFamily="50" charset="-128"/>
              <a:ea typeface="Meiryo UI" panose="020B0604030504040204" pitchFamily="50" charset="-128"/>
            </a:endParaRPr>
          </a:p>
          <a:p>
            <a:pPr algn="l"/>
            <a:r>
              <a:rPr lang="en-US" altLang="ja-JP" sz="1400" b="1" kern="0" dirty="0">
                <a:solidFill>
                  <a:srgbClr val="008000"/>
                </a:solidFill>
                <a:latin typeface="Meiryo UI" panose="020B0604030504040204" pitchFamily="50" charset="-128"/>
                <a:ea typeface="Meiryo UI" panose="020B0604030504040204" pitchFamily="50" charset="-128"/>
              </a:rPr>
              <a:t>Pico</a:t>
            </a:r>
            <a:r>
              <a:rPr lang="ja-JP" altLang="en-US" sz="1400" b="1" kern="0" dirty="0">
                <a:solidFill>
                  <a:srgbClr val="008000"/>
                </a:solidFill>
                <a:latin typeface="Meiryo UI" panose="020B0604030504040204" pitchFamily="50" charset="-128"/>
                <a:ea typeface="Meiryo UI" panose="020B0604030504040204" pitchFamily="50" charset="-128"/>
              </a:rPr>
              <a:t>との通信が可能な状態</a:t>
            </a:r>
            <a:r>
              <a:rPr lang="en-US" altLang="ja-JP" sz="1400" b="1" kern="0" dirty="0">
                <a:solidFill>
                  <a:srgbClr val="008000"/>
                </a:solidFill>
                <a:latin typeface="Meiryo UI" panose="020B0604030504040204" pitchFamily="50" charset="-128"/>
                <a:ea typeface="Meiryo UI" panose="020B0604030504040204" pitchFamily="50" charset="-128"/>
              </a:rPr>
              <a:t> </a:t>
            </a:r>
          </a:p>
        </p:txBody>
      </p:sp>
      <p:pic>
        <p:nvPicPr>
          <p:cNvPr id="20" name="図 19">
            <a:extLst>
              <a:ext uri="{FF2B5EF4-FFF2-40B4-BE49-F238E27FC236}">
                <a16:creationId xmlns:a16="http://schemas.microsoft.com/office/drawing/2014/main" id="{6BA145A9-F046-E126-47EB-771F6F5785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369275" y="4993242"/>
            <a:ext cx="2544046" cy="744943"/>
          </a:xfrm>
          <a:prstGeom prst="rect">
            <a:avLst/>
          </a:prstGeom>
        </p:spPr>
      </p:pic>
      <p:cxnSp>
        <p:nvCxnSpPr>
          <p:cNvPr id="22" name="直線矢印コネクタ 21">
            <a:extLst>
              <a:ext uri="{FF2B5EF4-FFF2-40B4-BE49-F238E27FC236}">
                <a16:creationId xmlns:a16="http://schemas.microsoft.com/office/drawing/2014/main" id="{CD337CD6-5D81-1687-C0E4-36D4A43B725E}"/>
              </a:ext>
            </a:extLst>
          </p:cNvPr>
          <p:cNvCxnSpPr>
            <a:cxnSpLocks/>
          </p:cNvCxnSpPr>
          <p:nvPr/>
        </p:nvCxnSpPr>
        <p:spPr>
          <a:xfrm flipH="1">
            <a:off x="3439784" y="4435049"/>
            <a:ext cx="502246" cy="389317"/>
          </a:xfrm>
          <a:prstGeom prst="straightConnector1">
            <a:avLst/>
          </a:prstGeom>
          <a:ln w="19050">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25" name="四角形: 角を丸くする 24">
            <a:extLst>
              <a:ext uri="{FF2B5EF4-FFF2-40B4-BE49-F238E27FC236}">
                <a16:creationId xmlns:a16="http://schemas.microsoft.com/office/drawing/2014/main" id="{BEAB3EB2-2506-F0E5-13E9-7E97D9C4F56C}"/>
              </a:ext>
            </a:extLst>
          </p:cNvPr>
          <p:cNvSpPr/>
          <p:nvPr/>
        </p:nvSpPr>
        <p:spPr>
          <a:xfrm>
            <a:off x="1352550" y="5498184"/>
            <a:ext cx="2555810" cy="183894"/>
          </a:xfrm>
          <a:prstGeom prst="roundRect">
            <a:avLst/>
          </a:prstGeom>
          <a:noFill/>
          <a:ln w="158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 角を丸くする 25">
            <a:extLst>
              <a:ext uri="{FF2B5EF4-FFF2-40B4-BE49-F238E27FC236}">
                <a16:creationId xmlns:a16="http://schemas.microsoft.com/office/drawing/2014/main" id="{CD5C905D-88DE-22C9-6A2D-A6EE15555ABA}"/>
              </a:ext>
            </a:extLst>
          </p:cNvPr>
          <p:cNvSpPr/>
          <p:nvPr/>
        </p:nvSpPr>
        <p:spPr>
          <a:xfrm>
            <a:off x="1359716" y="5322452"/>
            <a:ext cx="2563164" cy="183893"/>
          </a:xfrm>
          <a:prstGeom prst="roundRect">
            <a:avLst/>
          </a:prstGeom>
          <a:noFill/>
          <a:ln w="158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タイトル 1">
            <a:extLst>
              <a:ext uri="{FF2B5EF4-FFF2-40B4-BE49-F238E27FC236}">
                <a16:creationId xmlns:a16="http://schemas.microsoft.com/office/drawing/2014/main" id="{C1CE9094-803F-6E7A-D503-0FFEE6CBDCB8}"/>
              </a:ext>
            </a:extLst>
          </p:cNvPr>
          <p:cNvSpPr txBox="1">
            <a:spLocks noChangeArrowheads="1"/>
          </p:cNvSpPr>
          <p:nvPr/>
        </p:nvSpPr>
        <p:spPr bwMode="auto">
          <a:xfrm>
            <a:off x="3924978" y="5241415"/>
            <a:ext cx="1296144" cy="2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200" kern="0" dirty="0">
                <a:solidFill>
                  <a:srgbClr val="008000"/>
                </a:solidFill>
                <a:latin typeface="Meiryo UI" panose="020B0604030504040204" pitchFamily="50" charset="-128"/>
                <a:ea typeface="Meiryo UI" panose="020B0604030504040204" pitchFamily="50" charset="-128"/>
              </a:rPr>
              <a:t>今回 </a:t>
            </a:r>
            <a:r>
              <a:rPr lang="en-US" altLang="ja-JP" sz="1200" kern="0" dirty="0">
                <a:solidFill>
                  <a:srgbClr val="008000"/>
                </a:solidFill>
                <a:latin typeface="Meiryo UI" panose="020B0604030504040204" pitchFamily="50" charset="-128"/>
                <a:ea typeface="Meiryo UI" panose="020B0604030504040204" pitchFamily="50" charset="-128"/>
              </a:rPr>
              <a:t>Pico</a:t>
            </a:r>
            <a:r>
              <a:rPr lang="ja-JP" altLang="en-US" sz="1200" kern="0" dirty="0">
                <a:solidFill>
                  <a:srgbClr val="008000"/>
                </a:solidFill>
                <a:latin typeface="Meiryo UI" panose="020B0604030504040204" pitchFamily="50" charset="-128"/>
                <a:ea typeface="Meiryo UI" panose="020B0604030504040204" pitchFamily="50" charset="-128"/>
              </a:rPr>
              <a:t>を選択</a:t>
            </a:r>
            <a:endParaRPr lang="en-US" altLang="ja-JP" sz="1200" kern="0" dirty="0">
              <a:solidFill>
                <a:srgbClr val="008000"/>
              </a:solidFill>
              <a:latin typeface="Meiryo UI" panose="020B0604030504040204" pitchFamily="50" charset="-128"/>
              <a:ea typeface="Meiryo UI" panose="020B0604030504040204" pitchFamily="50" charset="-128"/>
            </a:endParaRPr>
          </a:p>
        </p:txBody>
      </p:sp>
      <p:sp>
        <p:nvSpPr>
          <p:cNvPr id="28" name="タイトル 1">
            <a:extLst>
              <a:ext uri="{FF2B5EF4-FFF2-40B4-BE49-F238E27FC236}">
                <a16:creationId xmlns:a16="http://schemas.microsoft.com/office/drawing/2014/main" id="{6471D50F-4BE3-9B06-972A-A9B2C9FE15F3}"/>
              </a:ext>
            </a:extLst>
          </p:cNvPr>
          <p:cNvSpPr txBox="1">
            <a:spLocks noChangeArrowheads="1"/>
          </p:cNvSpPr>
          <p:nvPr/>
        </p:nvSpPr>
        <p:spPr bwMode="auto">
          <a:xfrm>
            <a:off x="1243151" y="5715422"/>
            <a:ext cx="1296144" cy="2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200" kern="0" dirty="0">
                <a:solidFill>
                  <a:srgbClr val="008000"/>
                </a:solidFill>
                <a:latin typeface="Meiryo UI" panose="020B0604030504040204" pitchFamily="50" charset="-128"/>
                <a:ea typeface="Meiryo UI" panose="020B0604030504040204" pitchFamily="50" charset="-128"/>
              </a:rPr>
              <a:t>インタプリンタ設定</a:t>
            </a:r>
            <a:endParaRPr lang="en-US" altLang="ja-JP" sz="1200" kern="0" dirty="0">
              <a:solidFill>
                <a:srgbClr val="008000"/>
              </a:solidFill>
              <a:latin typeface="Meiryo UI" panose="020B0604030504040204" pitchFamily="50" charset="-128"/>
              <a:ea typeface="Meiryo UI" panose="020B0604030504040204" pitchFamily="50" charset="-128"/>
            </a:endParaRPr>
          </a:p>
        </p:txBody>
      </p:sp>
      <p:sp>
        <p:nvSpPr>
          <p:cNvPr id="29" name="タイトル 1">
            <a:extLst>
              <a:ext uri="{FF2B5EF4-FFF2-40B4-BE49-F238E27FC236}">
                <a16:creationId xmlns:a16="http://schemas.microsoft.com/office/drawing/2014/main" id="{06D09590-D70B-B418-367D-ACA9F0C1A044}"/>
              </a:ext>
            </a:extLst>
          </p:cNvPr>
          <p:cNvSpPr txBox="1">
            <a:spLocks noChangeArrowheads="1"/>
          </p:cNvSpPr>
          <p:nvPr/>
        </p:nvSpPr>
        <p:spPr bwMode="auto">
          <a:xfrm>
            <a:off x="251520" y="216000"/>
            <a:ext cx="482453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4 </a:t>
            </a:r>
            <a:r>
              <a:rPr lang="ja-JP" altLang="en-US" sz="2000" kern="0" dirty="0">
                <a:latin typeface="Meiryo UI" panose="020B0604030504040204" pitchFamily="50" charset="-128"/>
                <a:ea typeface="Meiryo UI" panose="020B0604030504040204" pitchFamily="50" charset="-128"/>
              </a:rPr>
              <a:t>　</a:t>
            </a:r>
            <a:r>
              <a:rPr lang="en-US" altLang="ja-JP" sz="2000" kern="0" dirty="0" err="1">
                <a:latin typeface="Meiryo UI" panose="020B0604030504040204" pitchFamily="50" charset="-128"/>
                <a:ea typeface="Meiryo UI" panose="020B0604030504040204" pitchFamily="50" charset="-128"/>
              </a:rPr>
              <a:t>RaspberryPi</a:t>
            </a:r>
            <a:r>
              <a:rPr lang="ja-JP" altLang="en-US" sz="2000" kern="0" dirty="0">
                <a:latin typeface="Meiryo UI" panose="020B0604030504040204" pitchFamily="50" charset="-128"/>
                <a:ea typeface="Meiryo UI" panose="020B0604030504040204" pitchFamily="50" charset="-128"/>
              </a:rPr>
              <a:t> </a:t>
            </a:r>
            <a:r>
              <a:rPr lang="en-US" altLang="ja-JP" sz="2000" kern="0" dirty="0">
                <a:latin typeface="Meiryo UI" panose="020B0604030504040204" pitchFamily="50" charset="-128"/>
                <a:ea typeface="Meiryo UI" panose="020B0604030504040204" pitchFamily="50" charset="-128"/>
              </a:rPr>
              <a:t>Pico</a:t>
            </a:r>
            <a:r>
              <a:rPr lang="ja-JP" altLang="en-US" sz="2000" kern="0" dirty="0">
                <a:latin typeface="Meiryo UI" panose="020B0604030504040204" pitchFamily="50" charset="-128"/>
                <a:ea typeface="Meiryo UI" panose="020B0604030504040204" pitchFamily="50" charset="-128"/>
              </a:rPr>
              <a:t>と開発環境準備</a:t>
            </a:r>
          </a:p>
        </p:txBody>
      </p:sp>
    </p:spTree>
    <p:extLst>
      <p:ext uri="{BB962C8B-B14F-4D97-AF65-F5344CB8AC3E}">
        <p14:creationId xmlns:p14="http://schemas.microsoft.com/office/powerpoint/2010/main" val="750229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F814588-575A-4CC3-8F18-647E8EB35771}"/>
              </a:ext>
            </a:extLst>
          </p:cNvPr>
          <p:cNvSpPr txBox="1"/>
          <p:nvPr/>
        </p:nvSpPr>
        <p:spPr>
          <a:xfrm>
            <a:off x="551466" y="1139709"/>
            <a:ext cx="3041410" cy="338554"/>
          </a:xfrm>
          <a:prstGeom prst="rect">
            <a:avLst/>
          </a:prstGeom>
          <a:noFill/>
        </p:spPr>
        <p:txBody>
          <a:bodyPr wrap="none" rtlCol="0">
            <a:spAutoFit/>
          </a:bodyPr>
          <a:lstStyle/>
          <a:p>
            <a:r>
              <a:rPr lang="en-US" altLang="ja-JP" sz="1600" b="1" dirty="0">
                <a:solidFill>
                  <a:schemeClr val="accent6">
                    <a:lumMod val="75000"/>
                  </a:schemeClr>
                </a:solidFill>
                <a:latin typeface="Meiryo UI" panose="020B0604030504040204" pitchFamily="50" charset="-128"/>
                <a:ea typeface="Meiryo UI" panose="020B0604030504040204" pitchFamily="50" charset="-128"/>
              </a:rPr>
              <a:t>Python</a:t>
            </a:r>
            <a:r>
              <a:rPr lang="ja-JP" altLang="en-US" sz="1600" b="1" dirty="0">
                <a:solidFill>
                  <a:schemeClr val="accent6">
                    <a:lumMod val="75000"/>
                  </a:schemeClr>
                </a:solidFill>
                <a:latin typeface="Meiryo UI" panose="020B0604030504040204" pitchFamily="50" charset="-128"/>
                <a:ea typeface="Meiryo UI" panose="020B0604030504040204" pitchFamily="50" charset="-128"/>
              </a:rPr>
              <a:t>というプログラム言語です</a:t>
            </a:r>
          </a:p>
        </p:txBody>
      </p:sp>
      <p:sp>
        <p:nvSpPr>
          <p:cNvPr id="4" name="テキスト ボックス 3">
            <a:extLst>
              <a:ext uri="{FF2B5EF4-FFF2-40B4-BE49-F238E27FC236}">
                <a16:creationId xmlns:a16="http://schemas.microsoft.com/office/drawing/2014/main" id="{897C5ED9-BB86-4E26-944F-BCD9AD0BADCE}"/>
              </a:ext>
            </a:extLst>
          </p:cNvPr>
          <p:cNvSpPr txBox="1"/>
          <p:nvPr/>
        </p:nvSpPr>
        <p:spPr>
          <a:xfrm>
            <a:off x="551466" y="2058644"/>
            <a:ext cx="595035" cy="338554"/>
          </a:xfrm>
          <a:prstGeom prst="rect">
            <a:avLst/>
          </a:prstGeom>
          <a:noFill/>
        </p:spPr>
        <p:txBody>
          <a:bodyPr wrap="none" rtlCol="0">
            <a:spAutoFit/>
          </a:bodyPr>
          <a:lstStyle/>
          <a:p>
            <a:r>
              <a:rPr lang="ja-JP" altLang="en-US" sz="1600" b="1" u="sng" dirty="0">
                <a:latin typeface="Meiryo UI" panose="020B0604030504040204" pitchFamily="50" charset="-128"/>
                <a:ea typeface="Meiryo UI" panose="020B0604030504040204" pitchFamily="50" charset="-128"/>
              </a:rPr>
              <a:t>特徴</a:t>
            </a:r>
          </a:p>
        </p:txBody>
      </p:sp>
      <p:sp>
        <p:nvSpPr>
          <p:cNvPr id="5" name="テキスト ボックス 4">
            <a:extLst>
              <a:ext uri="{FF2B5EF4-FFF2-40B4-BE49-F238E27FC236}">
                <a16:creationId xmlns:a16="http://schemas.microsoft.com/office/drawing/2014/main" id="{314279FC-0E8D-477A-BCAB-92E8E23BB2C6}"/>
              </a:ext>
            </a:extLst>
          </p:cNvPr>
          <p:cNvSpPr txBox="1"/>
          <p:nvPr/>
        </p:nvSpPr>
        <p:spPr>
          <a:xfrm>
            <a:off x="551466" y="1475109"/>
            <a:ext cx="5553123" cy="338554"/>
          </a:xfrm>
          <a:prstGeom prst="rect">
            <a:avLst/>
          </a:prstGeom>
          <a:noFill/>
        </p:spPr>
        <p:txBody>
          <a:bodyPr wrap="none" rtlCol="0">
            <a:spAutoFit/>
          </a:bodyPr>
          <a:lstStyle/>
          <a:p>
            <a:r>
              <a:rPr lang="ja-JP" altLang="en-US" sz="1600" b="1" dirty="0">
                <a:solidFill>
                  <a:schemeClr val="accent6">
                    <a:lumMod val="75000"/>
                  </a:schemeClr>
                </a:solidFill>
                <a:latin typeface="Meiryo UI" panose="020B0604030504040204" pitchFamily="50" charset="-128"/>
                <a:ea typeface="Meiryo UI" panose="020B0604030504040204" pitchFamily="50" charset="-128"/>
              </a:rPr>
              <a:t>さまざま分野で使われ、極めてパワフルな動的プログラム言語です</a:t>
            </a:r>
          </a:p>
        </p:txBody>
      </p:sp>
      <p:sp>
        <p:nvSpPr>
          <p:cNvPr id="6" name="テキスト ボックス 5">
            <a:extLst>
              <a:ext uri="{FF2B5EF4-FFF2-40B4-BE49-F238E27FC236}">
                <a16:creationId xmlns:a16="http://schemas.microsoft.com/office/drawing/2014/main" id="{00CD9006-B8D5-4101-AD56-82D5F800071F}"/>
              </a:ext>
            </a:extLst>
          </p:cNvPr>
          <p:cNvSpPr txBox="1"/>
          <p:nvPr/>
        </p:nvSpPr>
        <p:spPr>
          <a:xfrm>
            <a:off x="683568" y="2352581"/>
            <a:ext cx="8443658" cy="2246769"/>
          </a:xfrm>
          <a:prstGeom prst="rect">
            <a:avLst/>
          </a:prstGeom>
          <a:noFill/>
        </p:spPr>
        <p:txBody>
          <a:bodyPr wrap="none" rtlCol="0">
            <a:spAutoFit/>
          </a:bodyPr>
          <a:lstStyle/>
          <a:p>
            <a:pPr marL="214313" indent="-21431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とてもクリーンで読みやすい文法（統一感）　←　他の人のソースコードが理解しやすい</a:t>
            </a:r>
            <a:endParaRPr lang="en-US" altLang="ja-JP" sz="1400" dirty="0">
              <a:latin typeface="Meiryo UI" panose="020B0604030504040204" pitchFamily="50" charset="-128"/>
              <a:ea typeface="Meiryo UI" panose="020B0604030504040204" pitchFamily="50" charset="-128"/>
            </a:endParaRPr>
          </a:p>
          <a:p>
            <a:pPr marL="214313" indent="-21431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強力なイントロスペクション機能（内省）  ←　関数・変数およびオブジェクトは、使用して分析可能　</a:t>
            </a:r>
            <a:endParaRPr lang="en-US" altLang="ja-JP" sz="1400" dirty="0">
              <a:latin typeface="Meiryo UI" panose="020B0604030504040204" pitchFamily="50" charset="-128"/>
              <a:ea typeface="Meiryo UI" panose="020B0604030504040204" pitchFamily="50" charset="-128"/>
            </a:endParaRPr>
          </a:p>
          <a:p>
            <a:pPr marL="214313" indent="-21431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直感的なオブジェクト指向</a:t>
            </a:r>
            <a:endParaRPr lang="en-US" altLang="ja-JP" sz="1400" dirty="0">
              <a:latin typeface="Meiryo UI" panose="020B0604030504040204" pitchFamily="50" charset="-128"/>
              <a:ea typeface="Meiryo UI" panose="020B0604030504040204" pitchFamily="50" charset="-128"/>
            </a:endParaRPr>
          </a:p>
          <a:p>
            <a:pPr marL="214313" indent="-21431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手続き型のコードによる、自然な表現</a:t>
            </a:r>
            <a:endParaRPr lang="en-US" altLang="ja-JP" sz="1400" dirty="0">
              <a:latin typeface="Meiryo UI" panose="020B0604030504040204" pitchFamily="50" charset="-128"/>
              <a:ea typeface="Meiryo UI" panose="020B0604030504040204" pitchFamily="50" charset="-128"/>
            </a:endParaRPr>
          </a:p>
          <a:p>
            <a:pPr marL="214313" indent="-21431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パッケージの階層化もサポートした、完全なモジュール化サポート　←　専門的な知識がなくても活用することができる</a:t>
            </a:r>
            <a:endParaRPr lang="en-US" altLang="ja-JP" sz="1400" dirty="0">
              <a:latin typeface="Meiryo UI" panose="020B0604030504040204" pitchFamily="50" charset="-128"/>
              <a:ea typeface="Meiryo UI" panose="020B0604030504040204" pitchFamily="50" charset="-128"/>
            </a:endParaRPr>
          </a:p>
          <a:p>
            <a:pPr marL="214313" indent="-21431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例外ベースのエラーハンドリング</a:t>
            </a:r>
            <a:endParaRPr lang="en-US" altLang="ja-JP" sz="1400" dirty="0">
              <a:latin typeface="Meiryo UI" panose="020B0604030504040204" pitchFamily="50" charset="-128"/>
              <a:ea typeface="Meiryo UI" panose="020B0604030504040204" pitchFamily="50" charset="-128"/>
            </a:endParaRPr>
          </a:p>
          <a:p>
            <a:pPr marL="214313" indent="-21431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高レベルな動的データ型</a:t>
            </a:r>
            <a:endParaRPr lang="en-US" altLang="ja-JP" sz="1400" dirty="0">
              <a:latin typeface="Meiryo UI" panose="020B0604030504040204" pitchFamily="50" charset="-128"/>
              <a:ea typeface="Meiryo UI" panose="020B0604030504040204" pitchFamily="50" charset="-128"/>
            </a:endParaRPr>
          </a:p>
          <a:p>
            <a:pPr marL="214313" indent="-21431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事実上すべてのタスクをこなせる、広範囲に及ぶ標準ライブラリとサードパーティのモジュール</a:t>
            </a:r>
            <a:endParaRPr lang="en-US" altLang="ja-JP" sz="1400" dirty="0">
              <a:latin typeface="Meiryo UI" panose="020B0604030504040204" pitchFamily="50" charset="-128"/>
              <a:ea typeface="Meiryo UI" panose="020B0604030504040204" pitchFamily="50" charset="-128"/>
            </a:endParaRPr>
          </a:p>
          <a:p>
            <a:pPr marL="214313" indent="-21431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拡張とモジュールは</a:t>
            </a:r>
            <a:r>
              <a:rPr lang="en-US" altLang="ja-JP" sz="1400" dirty="0">
                <a:latin typeface="Meiryo UI" panose="020B0604030504040204" pitchFamily="50" charset="-128"/>
                <a:ea typeface="Meiryo UI" panose="020B0604030504040204" pitchFamily="50" charset="-128"/>
              </a:rPr>
              <a:t>C/C++</a:t>
            </a:r>
            <a:r>
              <a:rPr lang="ja-JP" altLang="en-US" sz="1400" dirty="0">
                <a:latin typeface="Meiryo UI" panose="020B0604030504040204" pitchFamily="50" charset="-128"/>
                <a:ea typeface="Meiryo UI" panose="020B0604030504040204" pitchFamily="50" charset="-128"/>
              </a:rPr>
              <a:t>で書くのが容易</a:t>
            </a:r>
            <a:endParaRPr lang="en-US" altLang="ja-JP" sz="1400" dirty="0">
              <a:latin typeface="Meiryo UI" panose="020B0604030504040204" pitchFamily="50" charset="-128"/>
              <a:ea typeface="Meiryo UI" panose="020B0604030504040204" pitchFamily="50" charset="-128"/>
            </a:endParaRPr>
          </a:p>
          <a:p>
            <a:pPr marL="214313" indent="-21431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アプリケーションに組み込んでスクリプトインターフェースとして利用が可能</a:t>
            </a:r>
          </a:p>
        </p:txBody>
      </p:sp>
      <p:sp>
        <p:nvSpPr>
          <p:cNvPr id="7" name="テキスト ボックス 6">
            <a:extLst>
              <a:ext uri="{FF2B5EF4-FFF2-40B4-BE49-F238E27FC236}">
                <a16:creationId xmlns:a16="http://schemas.microsoft.com/office/drawing/2014/main" id="{8C2188BF-A122-46BD-A7B2-BA2A681F0DCA}"/>
              </a:ext>
            </a:extLst>
          </p:cNvPr>
          <p:cNvSpPr txBox="1"/>
          <p:nvPr/>
        </p:nvSpPr>
        <p:spPr>
          <a:xfrm>
            <a:off x="881343" y="5218358"/>
            <a:ext cx="6799618" cy="523220"/>
          </a:xfrm>
          <a:prstGeom prst="rect">
            <a:avLst/>
          </a:prstGeom>
          <a:noFill/>
        </p:spPr>
        <p:txBody>
          <a:bodyPr wrap="none" rtlCol="0">
            <a:spAutoFit/>
          </a:bodyPr>
          <a:lstStyle/>
          <a:p>
            <a:r>
              <a:rPr lang="ja-JP" altLang="en-US" sz="1400" b="1" dirty="0">
                <a:solidFill>
                  <a:schemeClr val="accent6">
                    <a:lumMod val="75000"/>
                  </a:schemeClr>
                </a:solidFill>
                <a:latin typeface="Meiryo UI" panose="020B0604030504040204" pitchFamily="50" charset="-128"/>
                <a:ea typeface="Meiryo UI" panose="020B0604030504040204" pitchFamily="50" charset="-128"/>
              </a:rPr>
              <a:t>そもそも</a:t>
            </a:r>
            <a:r>
              <a:rPr lang="en-US" altLang="ja-JP" sz="1400" b="1" dirty="0" err="1">
                <a:solidFill>
                  <a:schemeClr val="accent6">
                    <a:lumMod val="75000"/>
                  </a:schemeClr>
                </a:solidFill>
                <a:latin typeface="Meiryo UI" panose="020B0604030504040204" pitchFamily="50" charset="-128"/>
                <a:ea typeface="Meiryo UI" panose="020B0604030504040204" pitchFamily="50" charset="-128"/>
              </a:rPr>
              <a:t>RaspberryPi</a:t>
            </a:r>
            <a:r>
              <a:rPr lang="en-US" altLang="ja-JP" sz="1400" b="1" dirty="0">
                <a:solidFill>
                  <a:schemeClr val="accent6">
                    <a:lumMod val="75000"/>
                  </a:schemeClr>
                </a:solidFill>
                <a:latin typeface="Meiryo UI" panose="020B0604030504040204" pitchFamily="50" charset="-128"/>
                <a:ea typeface="Meiryo UI" panose="020B0604030504040204" pitchFamily="50" charset="-128"/>
              </a:rPr>
              <a:t> </a:t>
            </a:r>
            <a:r>
              <a:rPr lang="ja-JP" altLang="en-US" sz="1400" b="1" dirty="0">
                <a:solidFill>
                  <a:schemeClr val="accent6">
                    <a:lumMod val="75000"/>
                  </a:schemeClr>
                </a:solidFill>
                <a:latin typeface="Meiryo UI" panose="020B0604030504040204" pitchFamily="50" charset="-128"/>
                <a:ea typeface="Meiryo UI" panose="020B0604030504040204" pitchFamily="50" charset="-128"/>
              </a:rPr>
              <a:t>の</a:t>
            </a:r>
            <a:r>
              <a:rPr lang="en-US" altLang="ja-JP" sz="1400" b="1" dirty="0">
                <a:solidFill>
                  <a:schemeClr val="accent6">
                    <a:lumMod val="75000"/>
                  </a:schemeClr>
                </a:solidFill>
                <a:latin typeface="Meiryo UI" panose="020B0604030504040204" pitchFamily="50" charset="-128"/>
                <a:ea typeface="Meiryo UI" panose="020B0604030504040204" pitchFamily="50" charset="-128"/>
              </a:rPr>
              <a:t>Pi</a:t>
            </a:r>
            <a:r>
              <a:rPr lang="ja-JP" altLang="en-US" sz="1400" b="1" dirty="0">
                <a:solidFill>
                  <a:schemeClr val="accent6">
                    <a:lumMod val="75000"/>
                  </a:schemeClr>
                </a:solidFill>
                <a:latin typeface="Meiryo UI" panose="020B0604030504040204" pitchFamily="50" charset="-128"/>
                <a:ea typeface="Meiryo UI" panose="020B0604030504040204" pitchFamily="50" charset="-128"/>
              </a:rPr>
              <a:t> は、</a:t>
            </a:r>
            <a:r>
              <a:rPr lang="en-US" altLang="ja-JP" sz="1400" b="1" dirty="0">
                <a:solidFill>
                  <a:schemeClr val="accent6">
                    <a:lumMod val="75000"/>
                  </a:schemeClr>
                </a:solidFill>
                <a:latin typeface="Meiryo UI" panose="020B0604030504040204" pitchFamily="50" charset="-128"/>
                <a:ea typeface="Meiryo UI" panose="020B0604030504040204" pitchFamily="50" charset="-128"/>
              </a:rPr>
              <a:t>Python</a:t>
            </a:r>
            <a:r>
              <a:rPr lang="ja-JP" altLang="en-US" sz="1400" b="1" dirty="0">
                <a:solidFill>
                  <a:schemeClr val="accent6">
                    <a:lumMod val="75000"/>
                  </a:schemeClr>
                </a:solidFill>
                <a:latin typeface="Meiryo UI" panose="020B0604030504040204" pitchFamily="50" charset="-128"/>
                <a:ea typeface="Meiryo UI" panose="020B0604030504040204" pitchFamily="50" charset="-128"/>
              </a:rPr>
              <a:t>をイメージして名付けられたと言われているので、</a:t>
            </a:r>
            <a:endParaRPr lang="en-US" altLang="ja-JP" sz="1400" b="1" dirty="0">
              <a:solidFill>
                <a:schemeClr val="accent6">
                  <a:lumMod val="75000"/>
                </a:schemeClr>
              </a:solidFill>
              <a:latin typeface="Meiryo UI" panose="020B0604030504040204" pitchFamily="50" charset="-128"/>
              <a:ea typeface="Meiryo UI" panose="020B0604030504040204" pitchFamily="50" charset="-128"/>
            </a:endParaRPr>
          </a:p>
          <a:p>
            <a:r>
              <a:rPr lang="en-US" altLang="ja-JP" sz="1400" b="1" dirty="0" err="1">
                <a:solidFill>
                  <a:schemeClr val="accent6">
                    <a:lumMod val="75000"/>
                  </a:schemeClr>
                </a:solidFill>
                <a:latin typeface="Meiryo UI" panose="020B0604030504040204" pitchFamily="50" charset="-128"/>
                <a:ea typeface="Meiryo UI" panose="020B0604030504040204" pitchFamily="50" charset="-128"/>
              </a:rPr>
              <a:t>RaspberryPi</a:t>
            </a:r>
            <a:r>
              <a:rPr lang="ja-JP" altLang="en-US" sz="1400" b="1" dirty="0">
                <a:solidFill>
                  <a:schemeClr val="accent6">
                    <a:lumMod val="75000"/>
                  </a:schemeClr>
                </a:solidFill>
                <a:latin typeface="Meiryo UI" panose="020B0604030504040204" pitchFamily="50" charset="-128"/>
                <a:ea typeface="Meiryo UI" panose="020B0604030504040204" pitchFamily="50" charset="-128"/>
              </a:rPr>
              <a:t>で利用しやすい</a:t>
            </a:r>
          </a:p>
        </p:txBody>
      </p:sp>
      <p:sp>
        <p:nvSpPr>
          <p:cNvPr id="10" name="タイトル 1">
            <a:extLst>
              <a:ext uri="{FF2B5EF4-FFF2-40B4-BE49-F238E27FC236}">
                <a16:creationId xmlns:a16="http://schemas.microsoft.com/office/drawing/2014/main" id="{67BF1677-22FE-402F-9C3E-2BAE87FA5540}"/>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5 </a:t>
            </a:r>
            <a:r>
              <a:rPr lang="ja-JP" altLang="en-US" sz="2000" kern="0" dirty="0">
                <a:latin typeface="Meiryo UI" panose="020B0604030504040204" pitchFamily="50" charset="-128"/>
                <a:ea typeface="Meiryo UI" panose="020B0604030504040204" pitchFamily="50" charset="-128"/>
              </a:rPr>
              <a:t>　</a:t>
            </a:r>
            <a:r>
              <a:rPr lang="en-US" altLang="ja-JP" sz="2000" kern="0" dirty="0">
                <a:latin typeface="Meiryo UI" panose="020B0604030504040204" pitchFamily="50" charset="-128"/>
                <a:ea typeface="Meiryo UI" panose="020B0604030504040204" pitchFamily="50" charset="-128"/>
              </a:rPr>
              <a:t>Python</a:t>
            </a:r>
            <a:r>
              <a:rPr lang="ja-JP" altLang="en-US" sz="2000" kern="0" dirty="0">
                <a:latin typeface="Meiryo UI" panose="020B0604030504040204" pitchFamily="50" charset="-128"/>
                <a:ea typeface="Meiryo UI" panose="020B0604030504040204" pitchFamily="50" charset="-128"/>
              </a:rPr>
              <a:t>とは</a:t>
            </a:r>
          </a:p>
        </p:txBody>
      </p:sp>
      <p:sp>
        <p:nvSpPr>
          <p:cNvPr id="11" name="タイトル 1">
            <a:extLst>
              <a:ext uri="{FF2B5EF4-FFF2-40B4-BE49-F238E27FC236}">
                <a16:creationId xmlns:a16="http://schemas.microsoft.com/office/drawing/2014/main" id="{4D11F4BE-9670-4E35-AC90-53F1C0B41566}"/>
              </a:ext>
            </a:extLst>
          </p:cNvPr>
          <p:cNvSpPr txBox="1">
            <a:spLocks noChangeArrowheads="1"/>
          </p:cNvSpPr>
          <p:nvPr/>
        </p:nvSpPr>
        <p:spPr bwMode="auto">
          <a:xfrm>
            <a:off x="467544" y="657014"/>
            <a:ext cx="5544616"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kern="0" dirty="0">
                <a:solidFill>
                  <a:srgbClr val="002060"/>
                </a:solidFill>
                <a:latin typeface="Meiryo UI" panose="020B0604030504040204" pitchFamily="50" charset="-128"/>
                <a:ea typeface="Meiryo UI" panose="020B0604030504040204" pitchFamily="50" charset="-128"/>
              </a:rPr>
              <a:t>5.1 Python </a:t>
            </a:r>
            <a:r>
              <a:rPr lang="ja-JP" altLang="en-US" sz="1600" kern="0" dirty="0">
                <a:solidFill>
                  <a:srgbClr val="002060"/>
                </a:solidFill>
                <a:latin typeface="Meiryo UI" panose="020B0604030504040204" pitchFamily="50" charset="-128"/>
                <a:ea typeface="Meiryo UI" panose="020B0604030504040204" pitchFamily="50" charset="-128"/>
              </a:rPr>
              <a:t>とは</a:t>
            </a:r>
          </a:p>
        </p:txBody>
      </p:sp>
      <p:sp>
        <p:nvSpPr>
          <p:cNvPr id="12" name="テキスト ボックス 11">
            <a:extLst>
              <a:ext uri="{FF2B5EF4-FFF2-40B4-BE49-F238E27FC236}">
                <a16:creationId xmlns:a16="http://schemas.microsoft.com/office/drawing/2014/main" id="{B7BFF458-2D4B-4863-B0FE-4CCC6568901B}"/>
              </a:ext>
            </a:extLst>
          </p:cNvPr>
          <p:cNvSpPr txBox="1"/>
          <p:nvPr/>
        </p:nvSpPr>
        <p:spPr>
          <a:xfrm>
            <a:off x="881343" y="4690814"/>
            <a:ext cx="6226384"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＊他の言語より実行が遅く、実行速度が重要視されるようなシステム開発には向かない</a:t>
            </a:r>
          </a:p>
        </p:txBody>
      </p:sp>
    </p:spTree>
    <p:extLst>
      <p:ext uri="{BB962C8B-B14F-4D97-AF65-F5344CB8AC3E}">
        <p14:creationId xmlns:p14="http://schemas.microsoft.com/office/powerpoint/2010/main" val="1610807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a16="http://schemas.microsoft.com/office/drawing/2014/main" id="{32F07DDE-C959-4CA7-B15F-15E25EA0C7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979" y="1177884"/>
            <a:ext cx="936104" cy="374442"/>
          </a:xfrm>
          <a:prstGeom prst="rect">
            <a:avLst/>
          </a:prstGeom>
        </p:spPr>
      </p:pic>
      <p:pic>
        <p:nvPicPr>
          <p:cNvPr id="6" name="図 5" descr="電子機器 が含まれている画像&#10;&#10;自動的に生成された説明">
            <a:extLst>
              <a:ext uri="{FF2B5EF4-FFF2-40B4-BE49-F238E27FC236}">
                <a16:creationId xmlns:a16="http://schemas.microsoft.com/office/drawing/2014/main" id="{F3EE4C0E-BDF4-4103-991B-E19B6B9287F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58532" y="1554571"/>
            <a:ext cx="1224136" cy="1005639"/>
          </a:xfrm>
          <a:prstGeom prst="rect">
            <a:avLst/>
          </a:prstGeom>
        </p:spPr>
      </p:pic>
      <p:sp>
        <p:nvSpPr>
          <p:cNvPr id="7" name="タイトル 1">
            <a:extLst>
              <a:ext uri="{FF2B5EF4-FFF2-40B4-BE49-F238E27FC236}">
                <a16:creationId xmlns:a16="http://schemas.microsoft.com/office/drawing/2014/main" id="{CFA424C9-FFCA-4947-8B2D-5F919E5AB9BF}"/>
              </a:ext>
            </a:extLst>
          </p:cNvPr>
          <p:cNvSpPr txBox="1">
            <a:spLocks noChangeArrowheads="1"/>
          </p:cNvSpPr>
          <p:nvPr/>
        </p:nvSpPr>
        <p:spPr bwMode="auto">
          <a:xfrm>
            <a:off x="1759536" y="1142657"/>
            <a:ext cx="1656184"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400" b="1" kern="0" dirty="0">
                <a:latin typeface="Meiryo UI" panose="020B0604030504040204" pitchFamily="50" charset="-128"/>
                <a:ea typeface="Meiryo UI" panose="020B0604030504040204" pitchFamily="50" charset="-128"/>
              </a:rPr>
              <a:t>JETSON</a:t>
            </a:r>
            <a:r>
              <a:rPr lang="ja-JP" altLang="en-US" sz="1400" b="1" kern="0" dirty="0">
                <a:latin typeface="Meiryo UI" panose="020B0604030504040204" pitchFamily="50" charset="-128"/>
                <a:ea typeface="Meiryo UI" panose="020B0604030504040204" pitchFamily="50" charset="-128"/>
              </a:rPr>
              <a:t>　</a:t>
            </a:r>
            <a:r>
              <a:rPr lang="en-US" altLang="ja-JP" sz="1400" b="1" kern="0" dirty="0">
                <a:latin typeface="Meiryo UI" panose="020B0604030504040204" pitchFamily="50" charset="-128"/>
                <a:ea typeface="Meiryo UI" panose="020B0604030504040204" pitchFamily="50" charset="-128"/>
              </a:rPr>
              <a:t>NANO</a:t>
            </a:r>
          </a:p>
        </p:txBody>
      </p:sp>
      <p:sp>
        <p:nvSpPr>
          <p:cNvPr id="9" name="テキスト ボックス 8">
            <a:extLst>
              <a:ext uri="{FF2B5EF4-FFF2-40B4-BE49-F238E27FC236}">
                <a16:creationId xmlns:a16="http://schemas.microsoft.com/office/drawing/2014/main" id="{68CAAD66-A75A-4625-B5E0-61C665629752}"/>
              </a:ext>
            </a:extLst>
          </p:cNvPr>
          <p:cNvSpPr txBox="1"/>
          <p:nvPr/>
        </p:nvSpPr>
        <p:spPr bwMode="auto">
          <a:xfrm>
            <a:off x="2592956" y="1644622"/>
            <a:ext cx="54006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effectLst/>
                <a:latin typeface="Meiryo UI" panose="020B0604030504040204" pitchFamily="50" charset="-128"/>
                <a:ea typeface="Meiryo UI" panose="020B0604030504040204" pitchFamily="50" charset="-128"/>
              </a:rPr>
              <a:t>画像の分類、物体検知、セグメンテーション、および音声処理のようなアプリケーションにおいて複数のニューラル ネットワークを並列に実行できる、小型でパワフルなコンピューターです</a:t>
            </a:r>
            <a:endParaRPr lang="ja-JP" altLang="en-US" sz="14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03D67B5D-652F-48C3-9695-912C815E9113}"/>
              </a:ext>
            </a:extLst>
          </p:cNvPr>
          <p:cNvSpPr txBox="1"/>
          <p:nvPr/>
        </p:nvSpPr>
        <p:spPr bwMode="auto">
          <a:xfrm>
            <a:off x="747466" y="2734573"/>
            <a:ext cx="17476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dirty="0">
                <a:effectLst/>
              </a:rPr>
              <a:t>Arduino </a:t>
            </a:r>
            <a:r>
              <a:rPr lang="en-US" altLang="ja-JP" sz="1400" b="1" dirty="0">
                <a:effectLst/>
                <a:latin typeface="Meiryo UI" panose="020B0604030504040204" pitchFamily="50" charset="-128"/>
                <a:ea typeface="Meiryo UI" panose="020B0604030504040204" pitchFamily="50" charset="-128"/>
              </a:rPr>
              <a:t>Products</a:t>
            </a:r>
            <a:endParaRPr lang="ja-JP" altLang="en-US" sz="1400" dirty="0">
              <a:latin typeface="Meiryo UI" panose="020B0604030504040204" pitchFamily="50" charset="-128"/>
              <a:ea typeface="Meiryo UI" panose="020B0604030504040204" pitchFamily="50" charset="-128"/>
            </a:endParaRPr>
          </a:p>
        </p:txBody>
      </p:sp>
      <p:pic>
        <p:nvPicPr>
          <p:cNvPr id="14" name="図 13" descr="電子機器, 回路 が含まれている画像&#10;&#10;自動的に生成された説明">
            <a:extLst>
              <a:ext uri="{FF2B5EF4-FFF2-40B4-BE49-F238E27FC236}">
                <a16:creationId xmlns:a16="http://schemas.microsoft.com/office/drawing/2014/main" id="{973D47F4-38A3-42E8-AB66-10248F5F07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3042350"/>
            <a:ext cx="1290013" cy="818662"/>
          </a:xfrm>
          <a:prstGeom prst="rect">
            <a:avLst/>
          </a:prstGeom>
        </p:spPr>
      </p:pic>
      <p:sp>
        <p:nvSpPr>
          <p:cNvPr id="15" name="テキスト ボックス 14">
            <a:extLst>
              <a:ext uri="{FF2B5EF4-FFF2-40B4-BE49-F238E27FC236}">
                <a16:creationId xmlns:a16="http://schemas.microsoft.com/office/drawing/2014/main" id="{839661D0-3A2C-47C0-804F-23D2E381C8D2}"/>
              </a:ext>
            </a:extLst>
          </p:cNvPr>
          <p:cNvSpPr txBox="1"/>
          <p:nvPr/>
        </p:nvSpPr>
        <p:spPr bwMode="auto">
          <a:xfrm>
            <a:off x="1069614" y="3891117"/>
            <a:ext cx="12241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dirty="0">
                <a:effectLst/>
              </a:rPr>
              <a:t>Arduino</a:t>
            </a:r>
            <a:r>
              <a:rPr lang="ja-JP" altLang="en-US" sz="1200" dirty="0"/>
              <a:t> </a:t>
            </a:r>
            <a:r>
              <a:rPr lang="en-US" altLang="ja-JP" sz="1200" dirty="0"/>
              <a:t>uno</a:t>
            </a:r>
            <a:endParaRPr lang="ja-JP" altLang="en-US" sz="1200" dirty="0"/>
          </a:p>
        </p:txBody>
      </p:sp>
      <p:pic>
        <p:nvPicPr>
          <p:cNvPr id="17" name="図 16" descr="電子機器, 回路 が含まれている画像&#10;&#10;自動的に生成された説明">
            <a:extLst>
              <a:ext uri="{FF2B5EF4-FFF2-40B4-BE49-F238E27FC236}">
                <a16:creationId xmlns:a16="http://schemas.microsoft.com/office/drawing/2014/main" id="{8D14F17C-74B3-4009-8040-BB83D17D7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7894" y="3042350"/>
            <a:ext cx="1381482" cy="876710"/>
          </a:xfrm>
          <a:prstGeom prst="rect">
            <a:avLst/>
          </a:prstGeom>
        </p:spPr>
      </p:pic>
      <p:sp>
        <p:nvSpPr>
          <p:cNvPr id="18" name="テキスト ボックス 17">
            <a:extLst>
              <a:ext uri="{FF2B5EF4-FFF2-40B4-BE49-F238E27FC236}">
                <a16:creationId xmlns:a16="http://schemas.microsoft.com/office/drawing/2014/main" id="{2F95B6E7-5372-4C38-9928-314FBD6C6AD9}"/>
              </a:ext>
            </a:extLst>
          </p:cNvPr>
          <p:cNvSpPr txBox="1"/>
          <p:nvPr/>
        </p:nvSpPr>
        <p:spPr bwMode="auto">
          <a:xfrm>
            <a:off x="2525257" y="3891117"/>
            <a:ext cx="12241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dirty="0">
                <a:effectLst/>
                <a:latin typeface="Meiryo UI" panose="020B0604030504040204" pitchFamily="50" charset="-128"/>
                <a:ea typeface="Meiryo UI" panose="020B0604030504040204" pitchFamily="50" charset="-128"/>
              </a:rPr>
              <a:t>Arduino</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nano</a:t>
            </a:r>
            <a:endParaRPr lang="ja-JP" altLang="en-US" sz="1200" dirty="0">
              <a:latin typeface="Meiryo UI" panose="020B0604030504040204" pitchFamily="50" charset="-128"/>
              <a:ea typeface="Meiryo UI" panose="020B0604030504040204" pitchFamily="50" charset="-128"/>
            </a:endParaRPr>
          </a:p>
        </p:txBody>
      </p:sp>
      <p:pic>
        <p:nvPicPr>
          <p:cNvPr id="20" name="図 19" descr="電子機器, 回路 が含まれている画像&#10;&#10;自動的に生成された説明">
            <a:extLst>
              <a:ext uri="{FF2B5EF4-FFF2-40B4-BE49-F238E27FC236}">
                <a16:creationId xmlns:a16="http://schemas.microsoft.com/office/drawing/2014/main" id="{E4E527FA-BCD3-468F-9EA2-6979C0621A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7698" y="3059726"/>
            <a:ext cx="1262632" cy="801286"/>
          </a:xfrm>
          <a:prstGeom prst="rect">
            <a:avLst/>
          </a:prstGeom>
        </p:spPr>
      </p:pic>
      <p:sp>
        <p:nvSpPr>
          <p:cNvPr id="21" name="テキスト ボックス 20">
            <a:extLst>
              <a:ext uri="{FF2B5EF4-FFF2-40B4-BE49-F238E27FC236}">
                <a16:creationId xmlns:a16="http://schemas.microsoft.com/office/drawing/2014/main" id="{FE839057-A0C8-4B1B-B80C-2906BE0CED85}"/>
              </a:ext>
            </a:extLst>
          </p:cNvPr>
          <p:cNvSpPr txBox="1"/>
          <p:nvPr/>
        </p:nvSpPr>
        <p:spPr bwMode="auto">
          <a:xfrm>
            <a:off x="3907698" y="3891117"/>
            <a:ext cx="14401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dirty="0">
                <a:effectLst/>
                <a:latin typeface="Meiryo UI" panose="020B0604030504040204" pitchFamily="50" charset="-128"/>
                <a:ea typeface="Meiryo UI" panose="020B0604030504040204" pitchFamily="50" charset="-128"/>
              </a:rPr>
              <a:t>Arduino</a:t>
            </a:r>
            <a:r>
              <a:rPr lang="ja-JP" altLang="en-US" sz="1200" dirty="0">
                <a:latin typeface="Meiryo UI" panose="020B0604030504040204" pitchFamily="50" charset="-128"/>
                <a:ea typeface="Meiryo UI" panose="020B0604030504040204" pitchFamily="50" charset="-128"/>
              </a:rPr>
              <a:t> </a:t>
            </a:r>
            <a:r>
              <a:rPr lang="en-US" altLang="ja-JP" sz="1200" dirty="0" err="1">
                <a:latin typeface="Meiryo UI" panose="020B0604030504040204" pitchFamily="50" charset="-128"/>
                <a:ea typeface="Meiryo UI" panose="020B0604030504040204" pitchFamily="50" charset="-128"/>
              </a:rPr>
              <a:t>leonardo</a:t>
            </a:r>
            <a:endParaRPr lang="ja-JP" altLang="en-US" sz="12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BAE0C614-CD2A-4402-847D-E124886B3930}"/>
              </a:ext>
            </a:extLst>
          </p:cNvPr>
          <p:cNvSpPr txBox="1"/>
          <p:nvPr/>
        </p:nvSpPr>
        <p:spPr bwMode="auto">
          <a:xfrm>
            <a:off x="5293256" y="3219095"/>
            <a:ext cx="34143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effectLst/>
                <a:latin typeface="Meiryo UI" panose="020B0604030504040204" pitchFamily="50" charset="-128"/>
                <a:ea typeface="Meiryo UI" panose="020B0604030504040204" pitchFamily="50" charset="-128"/>
              </a:rPr>
              <a:t>ハードウェアの上で動作するソフトウェアの開発用に</a:t>
            </a:r>
            <a:r>
              <a:rPr lang="en-US" altLang="ja-JP" sz="1400" dirty="0">
                <a:effectLst/>
                <a:latin typeface="Meiryo UI" panose="020B0604030504040204" pitchFamily="50" charset="-128"/>
                <a:ea typeface="Meiryo UI" panose="020B0604030504040204" pitchFamily="50" charset="-128"/>
              </a:rPr>
              <a:t>C</a:t>
            </a:r>
            <a:r>
              <a:rPr lang="ja-JP" altLang="en-US" sz="1400" dirty="0">
                <a:effectLst/>
                <a:latin typeface="Meiryo UI" panose="020B0604030504040204" pitchFamily="50" charset="-128"/>
                <a:ea typeface="Meiryo UI" panose="020B0604030504040204" pitchFamily="50" charset="-128"/>
              </a:rPr>
              <a:t>言語ベースのシンプルな言語</a:t>
            </a:r>
            <a:endParaRPr lang="ja-JP" altLang="en-US" sz="1400" dirty="0">
              <a:latin typeface="Meiryo UI" panose="020B0604030504040204" pitchFamily="50" charset="-128"/>
              <a:ea typeface="Meiryo UI" panose="020B0604030504040204" pitchFamily="50" charset="-128"/>
            </a:endParaRPr>
          </a:p>
        </p:txBody>
      </p:sp>
      <p:pic>
        <p:nvPicPr>
          <p:cNvPr id="25" name="図 24" descr="グラフィカル ユーザー インターフェイス, Web サイト&#10;&#10;自動的に生成された説明">
            <a:extLst>
              <a:ext uri="{FF2B5EF4-FFF2-40B4-BE49-F238E27FC236}">
                <a16:creationId xmlns:a16="http://schemas.microsoft.com/office/drawing/2014/main" id="{6A172DCA-8211-4951-9EB4-D7B30A27F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0216" y="4692482"/>
            <a:ext cx="944053" cy="944053"/>
          </a:xfrm>
          <a:prstGeom prst="rect">
            <a:avLst/>
          </a:prstGeom>
        </p:spPr>
      </p:pic>
      <p:sp>
        <p:nvSpPr>
          <p:cNvPr id="27" name="テキスト ボックス 26">
            <a:extLst>
              <a:ext uri="{FF2B5EF4-FFF2-40B4-BE49-F238E27FC236}">
                <a16:creationId xmlns:a16="http://schemas.microsoft.com/office/drawing/2014/main" id="{E84526C7-82F4-4F93-BB74-3EA70A64ACD0}"/>
              </a:ext>
            </a:extLst>
          </p:cNvPr>
          <p:cNvSpPr txBox="1"/>
          <p:nvPr/>
        </p:nvSpPr>
        <p:spPr bwMode="auto">
          <a:xfrm>
            <a:off x="1031118" y="5646569"/>
            <a:ext cx="1262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dirty="0">
                <a:latin typeface="Meiryo UI" panose="020B0604030504040204" pitchFamily="50" charset="-128"/>
                <a:ea typeface="Meiryo UI" panose="020B0604030504040204" pitchFamily="50" charset="-128"/>
              </a:rPr>
              <a:t>M5Stack Basic</a:t>
            </a:r>
            <a:endParaRPr lang="ja-JP" altLang="en-US" sz="1200" dirty="0">
              <a:latin typeface="Meiryo UI" panose="020B0604030504040204" pitchFamily="50" charset="-128"/>
              <a:ea typeface="Meiryo UI" panose="020B0604030504040204" pitchFamily="50" charset="-128"/>
            </a:endParaRPr>
          </a:p>
        </p:txBody>
      </p:sp>
      <p:pic>
        <p:nvPicPr>
          <p:cNvPr id="29" name="図 28" descr="オレンジ, 男 が含まれている画像&#10;&#10;自動的に生成された説明">
            <a:extLst>
              <a:ext uri="{FF2B5EF4-FFF2-40B4-BE49-F238E27FC236}">
                <a16:creationId xmlns:a16="http://schemas.microsoft.com/office/drawing/2014/main" id="{9C77259A-4A38-472A-BDFC-E240D70896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5117" y="4578124"/>
            <a:ext cx="1117693" cy="1117693"/>
          </a:xfrm>
          <a:prstGeom prst="rect">
            <a:avLst/>
          </a:prstGeom>
        </p:spPr>
      </p:pic>
      <p:sp>
        <p:nvSpPr>
          <p:cNvPr id="30" name="テキスト ボックス 29">
            <a:extLst>
              <a:ext uri="{FF2B5EF4-FFF2-40B4-BE49-F238E27FC236}">
                <a16:creationId xmlns:a16="http://schemas.microsoft.com/office/drawing/2014/main" id="{2458EE74-3CC8-44FF-9CAA-CE505D20D819}"/>
              </a:ext>
            </a:extLst>
          </p:cNvPr>
          <p:cNvSpPr txBox="1"/>
          <p:nvPr/>
        </p:nvSpPr>
        <p:spPr bwMode="auto">
          <a:xfrm>
            <a:off x="2625091" y="5646569"/>
            <a:ext cx="8928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dirty="0">
                <a:latin typeface="Meiryo UI" panose="020B0604030504040204" pitchFamily="50" charset="-128"/>
                <a:ea typeface="Meiryo UI" panose="020B0604030504040204" pitchFamily="50" charset="-128"/>
              </a:rPr>
              <a:t>M5StickC</a:t>
            </a:r>
            <a:endParaRPr lang="ja-JP" altLang="en-US" sz="1200" dirty="0">
              <a:latin typeface="Meiryo UI" panose="020B0604030504040204" pitchFamily="50" charset="-128"/>
              <a:ea typeface="Meiryo UI" panose="020B0604030504040204" pitchFamily="50" charset="-128"/>
            </a:endParaRPr>
          </a:p>
        </p:txBody>
      </p:sp>
      <p:pic>
        <p:nvPicPr>
          <p:cNvPr id="32" name="図 31" descr="グラフィカル ユーザー インターフェイス&#10;&#10;自動的に生成された説明">
            <a:extLst>
              <a:ext uri="{FF2B5EF4-FFF2-40B4-BE49-F238E27FC236}">
                <a16:creationId xmlns:a16="http://schemas.microsoft.com/office/drawing/2014/main" id="{7EA72172-B061-40B9-AE46-8619D1B04C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45398" y="4696736"/>
            <a:ext cx="939799" cy="939799"/>
          </a:xfrm>
          <a:prstGeom prst="rect">
            <a:avLst/>
          </a:prstGeom>
        </p:spPr>
      </p:pic>
      <p:sp>
        <p:nvSpPr>
          <p:cNvPr id="34" name="テキスト ボックス 33">
            <a:extLst>
              <a:ext uri="{FF2B5EF4-FFF2-40B4-BE49-F238E27FC236}">
                <a16:creationId xmlns:a16="http://schemas.microsoft.com/office/drawing/2014/main" id="{7C613A4D-225E-451A-91DE-029544B972F1}"/>
              </a:ext>
            </a:extLst>
          </p:cNvPr>
          <p:cNvSpPr txBox="1"/>
          <p:nvPr/>
        </p:nvSpPr>
        <p:spPr bwMode="auto">
          <a:xfrm>
            <a:off x="3779376" y="5663900"/>
            <a:ext cx="23677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dirty="0">
                <a:latin typeface="Meiryo UI" panose="020B0604030504040204" pitchFamily="50" charset="-128"/>
                <a:ea typeface="Meiryo UI" panose="020B0604030504040204" pitchFamily="50" charset="-128"/>
              </a:rPr>
              <a:t>M5Stack Core2 IoT</a:t>
            </a:r>
            <a:r>
              <a:rPr lang="ja-JP" altLang="en-US" sz="1200" dirty="0">
                <a:latin typeface="Meiryo UI" panose="020B0604030504040204" pitchFamily="50" charset="-128"/>
                <a:ea typeface="Meiryo UI" panose="020B0604030504040204" pitchFamily="50" charset="-128"/>
              </a:rPr>
              <a:t>開発キット</a:t>
            </a:r>
          </a:p>
        </p:txBody>
      </p:sp>
      <p:sp>
        <p:nvSpPr>
          <p:cNvPr id="38" name="テキスト ボックス 37">
            <a:extLst>
              <a:ext uri="{FF2B5EF4-FFF2-40B4-BE49-F238E27FC236}">
                <a16:creationId xmlns:a16="http://schemas.microsoft.com/office/drawing/2014/main" id="{69C651A6-C5E0-492A-9F95-25305949EC73}"/>
              </a:ext>
            </a:extLst>
          </p:cNvPr>
          <p:cNvSpPr txBox="1"/>
          <p:nvPr/>
        </p:nvSpPr>
        <p:spPr bwMode="auto">
          <a:xfrm>
            <a:off x="6078508" y="5646569"/>
            <a:ext cx="1915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dirty="0">
                <a:latin typeface="Meiryo UI" panose="020B0604030504040204" pitchFamily="50" charset="-128"/>
                <a:ea typeface="Meiryo UI" panose="020B0604030504040204" pitchFamily="50" charset="-128"/>
              </a:rPr>
              <a:t>M5Stack Tough ESP32 IoT</a:t>
            </a:r>
            <a:r>
              <a:rPr lang="ja-JP" altLang="en-US" sz="1200" dirty="0">
                <a:latin typeface="Meiryo UI" panose="020B0604030504040204" pitchFamily="50" charset="-128"/>
                <a:ea typeface="Meiryo UI" panose="020B0604030504040204" pitchFamily="50" charset="-128"/>
              </a:rPr>
              <a:t>開発キット</a:t>
            </a:r>
          </a:p>
        </p:txBody>
      </p:sp>
      <p:pic>
        <p:nvPicPr>
          <p:cNvPr id="1026" name="Picture 2">
            <a:extLst>
              <a:ext uri="{FF2B5EF4-FFF2-40B4-BE49-F238E27FC236}">
                <a16:creationId xmlns:a16="http://schemas.microsoft.com/office/drawing/2014/main" id="{305239C8-AAA4-492D-AB1C-B0A4718C14C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6372200" y="4680574"/>
            <a:ext cx="939799" cy="912791"/>
          </a:xfrm>
          <a:prstGeom prst="rect">
            <a:avLst/>
          </a:prstGeom>
          <a:noFill/>
          <a:extLst>
            <a:ext uri="{909E8E84-426E-40DD-AFC4-6F175D3DCCD1}">
              <a14:hiddenFill xmlns:a14="http://schemas.microsoft.com/office/drawing/2010/main">
                <a:solidFill>
                  <a:srgbClr val="FFFFFF"/>
                </a:solidFill>
              </a14:hiddenFill>
            </a:ext>
          </a:extLst>
        </p:spPr>
      </p:pic>
      <p:sp>
        <p:nvSpPr>
          <p:cNvPr id="24" name="タイトル 1">
            <a:extLst>
              <a:ext uri="{FF2B5EF4-FFF2-40B4-BE49-F238E27FC236}">
                <a16:creationId xmlns:a16="http://schemas.microsoft.com/office/drawing/2014/main" id="{873E6269-4813-4523-987B-B2414B7AFF16}"/>
              </a:ext>
            </a:extLst>
          </p:cNvPr>
          <p:cNvSpPr txBox="1">
            <a:spLocks noChangeArrowheads="1"/>
          </p:cNvSpPr>
          <p:nvPr/>
        </p:nvSpPr>
        <p:spPr bwMode="auto">
          <a:xfrm>
            <a:off x="467544" y="657014"/>
            <a:ext cx="5544616"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kern="0" dirty="0">
                <a:solidFill>
                  <a:srgbClr val="002060"/>
                </a:solidFill>
                <a:latin typeface="Meiryo UI" panose="020B0604030504040204" pitchFamily="50" charset="-128"/>
                <a:ea typeface="Meiryo UI" panose="020B0604030504040204" pitchFamily="50" charset="-128"/>
              </a:rPr>
              <a:t>シングルボード</a:t>
            </a:r>
            <a:r>
              <a:rPr lang="en-US" altLang="ja-JP" sz="1600" kern="0" dirty="0">
                <a:solidFill>
                  <a:srgbClr val="002060"/>
                </a:solidFill>
                <a:latin typeface="Meiryo UI" panose="020B0604030504040204" pitchFamily="50" charset="-128"/>
                <a:ea typeface="Meiryo UI" panose="020B0604030504040204" pitchFamily="50" charset="-128"/>
              </a:rPr>
              <a:t>PC</a:t>
            </a:r>
            <a:r>
              <a:rPr lang="ja-JP" altLang="en-US" sz="1600" kern="0" dirty="0">
                <a:solidFill>
                  <a:srgbClr val="002060"/>
                </a:solidFill>
                <a:latin typeface="Meiryo UI" panose="020B0604030504040204" pitchFamily="50" charset="-128"/>
                <a:ea typeface="Meiryo UI" panose="020B0604030504040204" pitchFamily="50" charset="-128"/>
              </a:rPr>
              <a:t>・マイコンボードなど</a:t>
            </a:r>
            <a:endParaRPr lang="en-US" altLang="ja-JP" sz="1600" kern="0" dirty="0">
              <a:solidFill>
                <a:srgbClr val="002060"/>
              </a:solidFill>
              <a:latin typeface="Meiryo UI" panose="020B0604030504040204" pitchFamily="50" charset="-128"/>
              <a:ea typeface="Meiryo UI" panose="020B0604030504040204" pitchFamily="50" charset="-128"/>
            </a:endParaRPr>
          </a:p>
        </p:txBody>
      </p:sp>
      <p:sp>
        <p:nvSpPr>
          <p:cNvPr id="26" name="タイトル 1">
            <a:extLst>
              <a:ext uri="{FF2B5EF4-FFF2-40B4-BE49-F238E27FC236}">
                <a16:creationId xmlns:a16="http://schemas.microsoft.com/office/drawing/2014/main" id="{4E4E0F64-758A-B388-930E-DC95FD34159C}"/>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6</a:t>
            </a:r>
            <a:r>
              <a:rPr lang="ja-JP" altLang="en-US" sz="2000" kern="0" dirty="0">
                <a:latin typeface="Meiryo UI" panose="020B0604030504040204" pitchFamily="50" charset="-128"/>
                <a:ea typeface="Meiryo UI" panose="020B0604030504040204" pitchFamily="50" charset="-128"/>
              </a:rPr>
              <a:t>　</a:t>
            </a:r>
            <a:r>
              <a:rPr lang="en-US" altLang="ja-JP" sz="2000" kern="0" dirty="0" err="1">
                <a:latin typeface="Meiryo UI" panose="020B0604030504040204" pitchFamily="50" charset="-128"/>
                <a:ea typeface="Meiryo UI" panose="020B0604030504040204" pitchFamily="50" charset="-128"/>
              </a:rPr>
              <a:t>RaspberryPi</a:t>
            </a:r>
            <a:r>
              <a:rPr lang="ja-JP" altLang="en-US" sz="2000" kern="0" dirty="0">
                <a:latin typeface="Meiryo UI" panose="020B0604030504040204" pitchFamily="50" charset="-128"/>
                <a:ea typeface="Meiryo UI" panose="020B0604030504040204" pitchFamily="50" charset="-128"/>
              </a:rPr>
              <a:t>以外の機器について</a:t>
            </a:r>
          </a:p>
        </p:txBody>
      </p:sp>
    </p:spTree>
    <p:extLst>
      <p:ext uri="{BB962C8B-B14F-4D97-AF65-F5344CB8AC3E}">
        <p14:creationId xmlns:p14="http://schemas.microsoft.com/office/powerpoint/2010/main" val="4046655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9DC7D93E-6450-41DC-A228-930FD07ECAD1}"/>
              </a:ext>
            </a:extLst>
          </p:cNvPr>
          <p:cNvSpPr>
            <a:spLocks noChangeArrowheads="1"/>
          </p:cNvSpPr>
          <p:nvPr/>
        </p:nvSpPr>
        <p:spPr bwMode="auto">
          <a:xfrm>
            <a:off x="611560" y="2436813"/>
            <a:ext cx="79928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b="1" dirty="0">
                <a:latin typeface="Meiryo UI" panose="020B0604030504040204" pitchFamily="50" charset="-128"/>
                <a:ea typeface="Meiryo UI" panose="020B0604030504040204" pitchFamily="50" charset="-128"/>
              </a:rPr>
              <a:t>演習</a:t>
            </a:r>
            <a:endParaRPr lang="en-US" altLang="ja-JP"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32521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タイトル 1">
            <a:extLst>
              <a:ext uri="{FF2B5EF4-FFF2-40B4-BE49-F238E27FC236}">
                <a16:creationId xmlns:a16="http://schemas.microsoft.com/office/drawing/2014/main" id="{A732C4C2-809F-1E3E-4E36-D02A507EA64C}"/>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７　</a:t>
            </a:r>
            <a:r>
              <a:rPr lang="en-US" altLang="ja-JP" sz="2000" kern="0" dirty="0">
                <a:latin typeface="Meiryo UI" panose="020B0604030504040204" pitchFamily="50" charset="-128"/>
                <a:ea typeface="Meiryo UI" panose="020B0604030504040204" pitchFamily="50" charset="-128"/>
              </a:rPr>
              <a:t>Python</a:t>
            </a:r>
            <a:r>
              <a:rPr lang="ja-JP" altLang="en-US" sz="2000" kern="0" dirty="0">
                <a:latin typeface="Meiryo UI" panose="020B0604030504040204" pitchFamily="50" charset="-128"/>
                <a:ea typeface="Meiryo UI" panose="020B0604030504040204" pitchFamily="50" charset="-128"/>
              </a:rPr>
              <a:t>プログラミング</a:t>
            </a:r>
          </a:p>
        </p:txBody>
      </p:sp>
      <p:sp>
        <p:nvSpPr>
          <p:cNvPr id="21" name="タイトル 1">
            <a:extLst>
              <a:ext uri="{FF2B5EF4-FFF2-40B4-BE49-F238E27FC236}">
                <a16:creationId xmlns:a16="http://schemas.microsoft.com/office/drawing/2014/main" id="{74E9D5F5-DCD5-D50C-6419-A839CE4A1D05}"/>
              </a:ext>
            </a:extLst>
          </p:cNvPr>
          <p:cNvSpPr txBox="1">
            <a:spLocks noChangeArrowheads="1"/>
          </p:cNvSpPr>
          <p:nvPr/>
        </p:nvSpPr>
        <p:spPr bwMode="auto">
          <a:xfrm>
            <a:off x="643813" y="955977"/>
            <a:ext cx="2952328" cy="35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400" kern="0" dirty="0">
                <a:solidFill>
                  <a:srgbClr val="002060"/>
                </a:solidFill>
                <a:latin typeface="Meiryo UI" panose="020B0604030504040204" pitchFamily="50" charset="-128"/>
                <a:ea typeface="Meiryo UI" panose="020B0604030504040204" pitchFamily="50" charset="-128"/>
              </a:rPr>
              <a:t>統合開発環境 </a:t>
            </a:r>
            <a:r>
              <a:rPr lang="en-US" altLang="ja-JP" sz="1400" kern="0" dirty="0" err="1">
                <a:solidFill>
                  <a:srgbClr val="002060"/>
                </a:solidFill>
                <a:latin typeface="Meiryo UI" panose="020B0604030504040204" pitchFamily="50" charset="-128"/>
                <a:ea typeface="Meiryo UI" panose="020B0604030504040204" pitchFamily="50" charset="-128"/>
              </a:rPr>
              <a:t>Thonny</a:t>
            </a:r>
            <a:r>
              <a:rPr lang="ja-JP" altLang="en-US" sz="1400" kern="0" dirty="0">
                <a:solidFill>
                  <a:srgbClr val="002060"/>
                </a:solidFill>
                <a:latin typeface="Meiryo UI" panose="020B0604030504040204" pitchFamily="50" charset="-128"/>
                <a:ea typeface="Meiryo UI" panose="020B0604030504040204" pitchFamily="50" charset="-128"/>
              </a:rPr>
              <a:t>起動　</a:t>
            </a:r>
          </a:p>
        </p:txBody>
      </p:sp>
      <p:grpSp>
        <p:nvGrpSpPr>
          <p:cNvPr id="2" name="グループ化 1">
            <a:extLst>
              <a:ext uri="{FF2B5EF4-FFF2-40B4-BE49-F238E27FC236}">
                <a16:creationId xmlns:a16="http://schemas.microsoft.com/office/drawing/2014/main" id="{FA884B9E-E435-942C-A7E4-EF01C6F29615}"/>
              </a:ext>
            </a:extLst>
          </p:cNvPr>
          <p:cNvGrpSpPr/>
          <p:nvPr/>
        </p:nvGrpSpPr>
        <p:grpSpPr>
          <a:xfrm>
            <a:off x="5482168" y="1584668"/>
            <a:ext cx="3188261" cy="2260969"/>
            <a:chOff x="611560" y="1150726"/>
            <a:chExt cx="3188261" cy="2260969"/>
          </a:xfrm>
        </p:grpSpPr>
        <p:pic>
          <p:nvPicPr>
            <p:cNvPr id="7" name="図 6">
              <a:extLst>
                <a:ext uri="{FF2B5EF4-FFF2-40B4-BE49-F238E27FC236}">
                  <a16:creationId xmlns:a16="http://schemas.microsoft.com/office/drawing/2014/main" id="{81BAEC04-34FD-B9FD-06CA-615E8ADFE4C1}"/>
                </a:ext>
              </a:extLst>
            </p:cNvPr>
            <p:cNvPicPr>
              <a:picLocks noChangeAspect="1"/>
            </p:cNvPicPr>
            <p:nvPr/>
          </p:nvPicPr>
          <p:blipFill>
            <a:blip r:embed="rId2"/>
            <a:stretch>
              <a:fillRect/>
            </a:stretch>
          </p:blipFill>
          <p:spPr>
            <a:xfrm>
              <a:off x="611560" y="1150726"/>
              <a:ext cx="3188261" cy="2260969"/>
            </a:xfrm>
            <a:prstGeom prst="rect">
              <a:avLst/>
            </a:prstGeom>
          </p:spPr>
        </p:pic>
        <p:sp>
          <p:nvSpPr>
            <p:cNvPr id="22" name="タイトル 1">
              <a:extLst>
                <a:ext uri="{FF2B5EF4-FFF2-40B4-BE49-F238E27FC236}">
                  <a16:creationId xmlns:a16="http://schemas.microsoft.com/office/drawing/2014/main" id="{DD9F08DC-712A-7DF7-D722-E48EA413DF59}"/>
                </a:ext>
              </a:extLst>
            </p:cNvPr>
            <p:cNvSpPr txBox="1">
              <a:spLocks noChangeArrowheads="1"/>
            </p:cNvSpPr>
            <p:nvPr/>
          </p:nvSpPr>
          <p:spPr bwMode="auto">
            <a:xfrm>
              <a:off x="846994" y="1538381"/>
              <a:ext cx="1296144" cy="2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b="1" kern="0" dirty="0">
                  <a:solidFill>
                    <a:srgbClr val="008000"/>
                  </a:solidFill>
                  <a:latin typeface="Meiryo UI" panose="020B0604030504040204" pitchFamily="50" charset="-128"/>
                  <a:ea typeface="Meiryo UI" panose="020B0604030504040204" pitchFamily="50" charset="-128"/>
                </a:rPr>
                <a:t>コードエディタ</a:t>
              </a:r>
              <a:endParaRPr lang="en-US" altLang="ja-JP" sz="1400" b="1" kern="0" dirty="0">
                <a:solidFill>
                  <a:srgbClr val="008000"/>
                </a:solidFill>
                <a:latin typeface="Meiryo UI" panose="020B0604030504040204" pitchFamily="50" charset="-128"/>
                <a:ea typeface="Meiryo UI" panose="020B0604030504040204" pitchFamily="50" charset="-128"/>
              </a:endParaRPr>
            </a:p>
          </p:txBody>
        </p:sp>
        <p:sp>
          <p:nvSpPr>
            <p:cNvPr id="23" name="タイトル 1">
              <a:extLst>
                <a:ext uri="{FF2B5EF4-FFF2-40B4-BE49-F238E27FC236}">
                  <a16:creationId xmlns:a16="http://schemas.microsoft.com/office/drawing/2014/main" id="{6D03B6B2-7B47-290D-E075-2C87ED0DBEA4}"/>
                </a:ext>
              </a:extLst>
            </p:cNvPr>
            <p:cNvSpPr txBox="1">
              <a:spLocks noChangeArrowheads="1"/>
            </p:cNvSpPr>
            <p:nvPr/>
          </p:nvSpPr>
          <p:spPr bwMode="auto">
            <a:xfrm>
              <a:off x="772324" y="2204940"/>
              <a:ext cx="792088" cy="2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b="1" kern="0" dirty="0">
                  <a:solidFill>
                    <a:srgbClr val="008000"/>
                  </a:solidFill>
                  <a:latin typeface="Meiryo UI" panose="020B0604030504040204" pitchFamily="50" charset="-128"/>
                  <a:ea typeface="Meiryo UI" panose="020B0604030504040204" pitchFamily="50" charset="-128"/>
                </a:rPr>
                <a:t>シェル</a:t>
              </a:r>
              <a:endParaRPr lang="en-US" altLang="ja-JP" sz="1400" b="1" kern="0" dirty="0">
                <a:solidFill>
                  <a:srgbClr val="008000"/>
                </a:solidFill>
                <a:latin typeface="Meiryo UI" panose="020B0604030504040204" pitchFamily="50" charset="-128"/>
                <a:ea typeface="Meiryo UI" panose="020B0604030504040204" pitchFamily="50" charset="-128"/>
              </a:endParaRPr>
            </a:p>
          </p:txBody>
        </p:sp>
        <p:sp>
          <p:nvSpPr>
            <p:cNvPr id="24" name="タイトル 1">
              <a:extLst>
                <a:ext uri="{FF2B5EF4-FFF2-40B4-BE49-F238E27FC236}">
                  <a16:creationId xmlns:a16="http://schemas.microsoft.com/office/drawing/2014/main" id="{BB1E87DE-09B7-19F3-AD4D-2822D6BB8199}"/>
                </a:ext>
              </a:extLst>
            </p:cNvPr>
            <p:cNvSpPr txBox="1">
              <a:spLocks noChangeArrowheads="1"/>
            </p:cNvSpPr>
            <p:nvPr/>
          </p:nvSpPr>
          <p:spPr bwMode="auto">
            <a:xfrm>
              <a:off x="762592" y="2530180"/>
              <a:ext cx="1296144" cy="2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400" b="1" kern="0" dirty="0">
                  <a:solidFill>
                    <a:srgbClr val="008000"/>
                  </a:solidFill>
                  <a:latin typeface="Meiryo UI" panose="020B0604030504040204" pitchFamily="50" charset="-128"/>
                  <a:ea typeface="Meiryo UI" panose="020B0604030504040204" pitchFamily="50" charset="-128"/>
                </a:rPr>
                <a:t>プロンプト</a:t>
              </a:r>
              <a:endParaRPr lang="en-US" altLang="ja-JP" sz="1400" b="1" kern="0" dirty="0">
                <a:solidFill>
                  <a:srgbClr val="008000"/>
                </a:solidFill>
                <a:latin typeface="Meiryo UI" panose="020B0604030504040204" pitchFamily="50" charset="-128"/>
                <a:ea typeface="Meiryo UI" panose="020B0604030504040204" pitchFamily="50" charset="-128"/>
              </a:endParaRPr>
            </a:p>
          </p:txBody>
        </p:sp>
        <p:sp>
          <p:nvSpPr>
            <p:cNvPr id="25" name="右中かっこ 24">
              <a:extLst>
                <a:ext uri="{FF2B5EF4-FFF2-40B4-BE49-F238E27FC236}">
                  <a16:creationId xmlns:a16="http://schemas.microsoft.com/office/drawing/2014/main" id="{E2931D15-251B-0A3C-29A3-1E8D35B5B17B}"/>
                </a:ext>
              </a:extLst>
            </p:cNvPr>
            <p:cNvSpPr/>
            <p:nvPr/>
          </p:nvSpPr>
          <p:spPr>
            <a:xfrm>
              <a:off x="772324" y="2484223"/>
              <a:ext cx="144016" cy="605249"/>
            </a:xfrm>
            <a:prstGeom prst="rightBrace">
              <a:avLst/>
            </a:prstGeom>
            <a:ln w="1905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右中かっこ 26">
              <a:extLst>
                <a:ext uri="{FF2B5EF4-FFF2-40B4-BE49-F238E27FC236}">
                  <a16:creationId xmlns:a16="http://schemas.microsoft.com/office/drawing/2014/main" id="{88CC024D-4738-4FBC-58A3-E634E26DA0E6}"/>
                </a:ext>
              </a:extLst>
            </p:cNvPr>
            <p:cNvSpPr/>
            <p:nvPr/>
          </p:nvSpPr>
          <p:spPr>
            <a:xfrm>
              <a:off x="827584" y="1556752"/>
              <a:ext cx="144016" cy="605249"/>
            </a:xfrm>
            <a:prstGeom prst="rightBrace">
              <a:avLst/>
            </a:prstGeom>
            <a:ln w="1905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B6BB92A5-16EF-11AA-D32D-4C8F4442AE88}"/>
              </a:ext>
            </a:extLst>
          </p:cNvPr>
          <p:cNvSpPr txBox="1"/>
          <p:nvPr/>
        </p:nvSpPr>
        <p:spPr>
          <a:xfrm>
            <a:off x="2679914" y="669988"/>
            <a:ext cx="4216219" cy="338554"/>
          </a:xfrm>
          <a:prstGeom prst="rect">
            <a:avLst/>
          </a:prstGeom>
          <a:noFill/>
        </p:spPr>
        <p:txBody>
          <a:bodyPr wrap="none" rtlCol="0">
            <a:spAutoFit/>
          </a:bodyPr>
          <a:lstStyle/>
          <a:p>
            <a:r>
              <a:rPr lang="en-US" altLang="ja-JP" sz="1600" i="1" dirty="0">
                <a:latin typeface="Meiryo UI" panose="020B0604030504040204" pitchFamily="50" charset="-128"/>
                <a:ea typeface="Meiryo UI" panose="020B0604030504040204" pitchFamily="50" charset="-128"/>
              </a:rPr>
              <a:t>ex.</a:t>
            </a:r>
            <a:r>
              <a:rPr lang="ja-JP" altLang="en-US" sz="1600" dirty="0">
                <a:solidFill>
                  <a:srgbClr val="002060"/>
                </a:solidFill>
                <a:latin typeface="Meiryo UI" panose="020B0604030504040204" pitchFamily="50" charset="-128"/>
                <a:ea typeface="Meiryo UI" panose="020B0604030504040204" pitchFamily="50" charset="-128"/>
              </a:rPr>
              <a:t>演算（足し算）した結果を表示してみましょう</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342BD4E0-D0E4-8A4C-FF7B-406F2F35D43B}"/>
              </a:ext>
            </a:extLst>
          </p:cNvPr>
          <p:cNvSpPr txBox="1"/>
          <p:nvPr/>
        </p:nvSpPr>
        <p:spPr>
          <a:xfrm>
            <a:off x="643813" y="1315066"/>
            <a:ext cx="1468672" cy="338554"/>
          </a:xfrm>
          <a:prstGeom prst="rect">
            <a:avLst/>
          </a:prstGeom>
          <a:noFill/>
        </p:spPr>
        <p:txBody>
          <a:bodyPr wrap="none" rtlCol="0">
            <a:spAutoFit/>
          </a:bodyPr>
          <a:lstStyle/>
          <a:p>
            <a:r>
              <a:rPr lang="en-US" altLang="ja-JP" sz="1600" b="1" i="1" dirty="0">
                <a:solidFill>
                  <a:srgbClr val="002060"/>
                </a:solidFill>
                <a:latin typeface="Meiryo UI" panose="020B0604030504040204" pitchFamily="50" charset="-128"/>
                <a:ea typeface="Meiryo UI" panose="020B0604030504040204" pitchFamily="50" charset="-128"/>
              </a:rPr>
              <a:t>1.</a:t>
            </a:r>
            <a:r>
              <a:rPr lang="ja-JP" altLang="en-US" sz="1600" b="1" i="1" dirty="0">
                <a:solidFill>
                  <a:srgbClr val="002060"/>
                </a:solidFill>
                <a:latin typeface="Meiryo UI" panose="020B0604030504040204" pitchFamily="50" charset="-128"/>
                <a:ea typeface="Meiryo UI" panose="020B0604030504040204" pitchFamily="50" charset="-128"/>
              </a:rPr>
              <a:t>シェルで実行</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09F7215A-B9D6-DA62-F089-DFBCC138F4DE}"/>
              </a:ext>
            </a:extLst>
          </p:cNvPr>
          <p:cNvSpPr txBox="1"/>
          <p:nvPr/>
        </p:nvSpPr>
        <p:spPr>
          <a:xfrm>
            <a:off x="611560" y="3676360"/>
            <a:ext cx="2138727" cy="338554"/>
          </a:xfrm>
          <a:prstGeom prst="rect">
            <a:avLst/>
          </a:prstGeom>
          <a:noFill/>
        </p:spPr>
        <p:txBody>
          <a:bodyPr wrap="none" rtlCol="0">
            <a:spAutoFit/>
          </a:bodyPr>
          <a:lstStyle/>
          <a:p>
            <a:r>
              <a:rPr lang="en-US" altLang="ja-JP" sz="1600" b="1" i="1" dirty="0">
                <a:solidFill>
                  <a:srgbClr val="002060"/>
                </a:solidFill>
                <a:latin typeface="Meiryo UI" panose="020B0604030504040204" pitchFamily="50" charset="-128"/>
                <a:ea typeface="Meiryo UI" panose="020B0604030504040204" pitchFamily="50" charset="-128"/>
              </a:rPr>
              <a:t>2.</a:t>
            </a:r>
            <a:r>
              <a:rPr lang="ja-JP" altLang="en-US" sz="1600" b="1" i="1" dirty="0">
                <a:solidFill>
                  <a:srgbClr val="002060"/>
                </a:solidFill>
                <a:latin typeface="Meiryo UI" panose="020B0604030504040204" pitchFamily="50" charset="-128"/>
                <a:ea typeface="Meiryo UI" panose="020B0604030504040204" pitchFamily="50" charset="-128"/>
              </a:rPr>
              <a:t>コードエディタで実行</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CF0425EA-98FF-7477-CDF9-5F5D71F859A7}"/>
              </a:ext>
            </a:extLst>
          </p:cNvPr>
          <p:cNvSpPr txBox="1"/>
          <p:nvPr/>
        </p:nvSpPr>
        <p:spPr>
          <a:xfrm>
            <a:off x="611560" y="698983"/>
            <a:ext cx="1980029" cy="307777"/>
          </a:xfrm>
          <a:prstGeom prst="rect">
            <a:avLst/>
          </a:prstGeom>
          <a:noFill/>
        </p:spPr>
        <p:txBody>
          <a:bodyPr wrap="none" rtlCol="0">
            <a:spAutoFit/>
          </a:bodyPr>
          <a:lstStyle/>
          <a:p>
            <a:r>
              <a:rPr lang="en-US" altLang="ja-JP" sz="1400" b="1" dirty="0">
                <a:solidFill>
                  <a:srgbClr val="002060"/>
                </a:solidFill>
                <a:latin typeface="Meiryo UI" panose="020B0604030504040204" pitchFamily="50" charset="-128"/>
                <a:ea typeface="Meiryo UI" panose="020B0604030504040204" pitchFamily="50" charset="-128"/>
              </a:rPr>
              <a:t>7.1 </a:t>
            </a:r>
            <a:r>
              <a:rPr lang="ja-JP" altLang="en-US" sz="1400" b="1" dirty="0">
                <a:solidFill>
                  <a:srgbClr val="002060"/>
                </a:solidFill>
                <a:latin typeface="Meiryo UI" panose="020B0604030504040204" pitchFamily="50" charset="-128"/>
                <a:ea typeface="Meiryo UI" panose="020B0604030504040204" pitchFamily="50" charset="-128"/>
              </a:rPr>
              <a:t>はじめての</a:t>
            </a:r>
            <a:r>
              <a:rPr lang="en-US" altLang="ja-JP" sz="1400" b="1" dirty="0">
                <a:solidFill>
                  <a:srgbClr val="002060"/>
                </a:solidFill>
                <a:latin typeface="Meiryo UI" panose="020B0604030504040204" pitchFamily="50" charset="-128"/>
                <a:ea typeface="Meiryo UI" panose="020B0604030504040204" pitchFamily="50" charset="-128"/>
              </a:rPr>
              <a:t>Python</a:t>
            </a:r>
          </a:p>
        </p:txBody>
      </p:sp>
      <p:sp>
        <p:nvSpPr>
          <p:cNvPr id="37" name="テキスト ボックス 36">
            <a:extLst>
              <a:ext uri="{FF2B5EF4-FFF2-40B4-BE49-F238E27FC236}">
                <a16:creationId xmlns:a16="http://schemas.microsoft.com/office/drawing/2014/main" id="{11AD6A55-284C-093D-24C6-734DBBBAB74B}"/>
              </a:ext>
            </a:extLst>
          </p:cNvPr>
          <p:cNvSpPr txBox="1"/>
          <p:nvPr/>
        </p:nvSpPr>
        <p:spPr>
          <a:xfrm>
            <a:off x="6387613" y="1387073"/>
            <a:ext cx="1252266" cy="307777"/>
          </a:xfrm>
          <a:prstGeom prst="rect">
            <a:avLst/>
          </a:prstGeom>
          <a:noFill/>
        </p:spPr>
        <p:txBody>
          <a:bodyPr wrap="none" rtlCol="0">
            <a:spAutoFit/>
          </a:bodyPr>
          <a:lstStyle/>
          <a:p>
            <a:r>
              <a:rPr lang="en-US" altLang="ja-JP" sz="1400" b="1" dirty="0" err="1">
                <a:latin typeface="Meiryo UI" panose="020B0604030504040204" pitchFamily="50" charset="-128"/>
                <a:ea typeface="Meiryo UI" panose="020B0604030504040204" pitchFamily="50" charset="-128"/>
              </a:rPr>
              <a:t>Thonny</a:t>
            </a:r>
            <a:r>
              <a:rPr lang="ja-JP" altLang="en-US" sz="1400" b="1" dirty="0">
                <a:latin typeface="Meiryo UI" panose="020B0604030504040204" pitchFamily="50" charset="-128"/>
                <a:ea typeface="Meiryo UI" panose="020B0604030504040204" pitchFamily="50" charset="-128"/>
              </a:rPr>
              <a:t>起動</a:t>
            </a:r>
            <a:endParaRPr lang="en-US" altLang="ja-JP" sz="1400" b="1" dirty="0">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EA3FB964-71C6-8E87-A940-7616B0937C0A}"/>
              </a:ext>
            </a:extLst>
          </p:cNvPr>
          <p:cNvPicPr>
            <a:picLocks noChangeAspect="1"/>
          </p:cNvPicPr>
          <p:nvPr/>
        </p:nvPicPr>
        <p:blipFill>
          <a:blip r:embed="rId3"/>
          <a:stretch>
            <a:fillRect/>
          </a:stretch>
        </p:blipFill>
        <p:spPr>
          <a:xfrm>
            <a:off x="4544110" y="4668963"/>
            <a:ext cx="1203577" cy="1136087"/>
          </a:xfrm>
          <a:prstGeom prst="rect">
            <a:avLst/>
          </a:prstGeom>
        </p:spPr>
      </p:pic>
      <p:pic>
        <p:nvPicPr>
          <p:cNvPr id="12" name="図 11">
            <a:extLst>
              <a:ext uri="{FF2B5EF4-FFF2-40B4-BE49-F238E27FC236}">
                <a16:creationId xmlns:a16="http://schemas.microsoft.com/office/drawing/2014/main" id="{0BBE9D5B-8A94-30FD-FA5B-948B884729F1}"/>
              </a:ext>
            </a:extLst>
          </p:cNvPr>
          <p:cNvPicPr>
            <a:picLocks noChangeAspect="1"/>
          </p:cNvPicPr>
          <p:nvPr/>
        </p:nvPicPr>
        <p:blipFill>
          <a:blip r:embed="rId4"/>
          <a:stretch>
            <a:fillRect/>
          </a:stretch>
        </p:blipFill>
        <p:spPr>
          <a:xfrm>
            <a:off x="6534824" y="4442621"/>
            <a:ext cx="2084805" cy="1541926"/>
          </a:xfrm>
          <a:prstGeom prst="rect">
            <a:avLst/>
          </a:prstGeom>
        </p:spPr>
      </p:pic>
      <p:pic>
        <p:nvPicPr>
          <p:cNvPr id="17" name="図 16">
            <a:extLst>
              <a:ext uri="{FF2B5EF4-FFF2-40B4-BE49-F238E27FC236}">
                <a16:creationId xmlns:a16="http://schemas.microsoft.com/office/drawing/2014/main" id="{75B80B1F-E7A7-B512-B226-27EC823220C0}"/>
              </a:ext>
            </a:extLst>
          </p:cNvPr>
          <p:cNvPicPr>
            <a:picLocks noChangeAspect="1"/>
          </p:cNvPicPr>
          <p:nvPr/>
        </p:nvPicPr>
        <p:blipFill>
          <a:blip r:embed="rId5"/>
          <a:stretch>
            <a:fillRect/>
          </a:stretch>
        </p:blipFill>
        <p:spPr>
          <a:xfrm>
            <a:off x="805847" y="1703874"/>
            <a:ext cx="3033099" cy="1857205"/>
          </a:xfrm>
          <a:prstGeom prst="rect">
            <a:avLst/>
          </a:prstGeom>
        </p:spPr>
      </p:pic>
      <p:sp>
        <p:nvSpPr>
          <p:cNvPr id="38" name="テキスト ボックス 37">
            <a:extLst>
              <a:ext uri="{FF2B5EF4-FFF2-40B4-BE49-F238E27FC236}">
                <a16:creationId xmlns:a16="http://schemas.microsoft.com/office/drawing/2014/main" id="{CDBE8C2A-92C9-D309-AAA9-1914C7D5747F}"/>
              </a:ext>
            </a:extLst>
          </p:cNvPr>
          <p:cNvSpPr txBox="1"/>
          <p:nvPr/>
        </p:nvSpPr>
        <p:spPr>
          <a:xfrm>
            <a:off x="2184752" y="1330454"/>
            <a:ext cx="1539204" cy="307777"/>
          </a:xfrm>
          <a:prstGeom prst="rect">
            <a:avLst/>
          </a:prstGeom>
          <a:noFill/>
        </p:spPr>
        <p:txBody>
          <a:bodyPr wrap="none" rtlCol="0">
            <a:spAutoFit/>
          </a:bodyPr>
          <a:lstStyle/>
          <a:p>
            <a:r>
              <a:rPr lang="ja-JP" altLang="en-US" sz="1400" i="1" dirty="0">
                <a:latin typeface="Meiryo UI" panose="020B0604030504040204" pitchFamily="50" charset="-128"/>
                <a:ea typeface="Meiryo UI" panose="020B0604030504040204" pitchFamily="50" charset="-128"/>
              </a:rPr>
              <a:t>シュルに記入します</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B04113C2-C220-3B6B-1164-A0B50A35D121}"/>
              </a:ext>
            </a:extLst>
          </p:cNvPr>
          <p:cNvSpPr txBox="1"/>
          <p:nvPr/>
        </p:nvSpPr>
        <p:spPr>
          <a:xfrm>
            <a:off x="2643001" y="3676360"/>
            <a:ext cx="1606530" cy="307777"/>
          </a:xfrm>
          <a:prstGeom prst="rect">
            <a:avLst/>
          </a:prstGeom>
          <a:noFill/>
        </p:spPr>
        <p:txBody>
          <a:bodyPr wrap="none" rtlCol="0">
            <a:spAutoFit/>
          </a:bodyPr>
          <a:lstStyle/>
          <a:p>
            <a:r>
              <a:rPr lang="ja-JP" altLang="en-US" sz="1400" i="1" dirty="0">
                <a:latin typeface="Meiryo UI" panose="020B0604030504040204" pitchFamily="50" charset="-128"/>
                <a:ea typeface="Meiryo UI" panose="020B0604030504040204" pitchFamily="50" charset="-128"/>
              </a:rPr>
              <a:t>エディタに記入します</a:t>
            </a:r>
            <a:endParaRPr lang="en-US" altLang="ja-JP" sz="1400" dirty="0">
              <a:solidFill>
                <a:srgbClr val="002060"/>
              </a:solidFill>
              <a:latin typeface="Meiryo UI" panose="020B0604030504040204" pitchFamily="50" charset="-128"/>
              <a:ea typeface="Meiryo UI" panose="020B0604030504040204" pitchFamily="50" charset="-128"/>
            </a:endParaRPr>
          </a:p>
        </p:txBody>
      </p:sp>
      <p:grpSp>
        <p:nvGrpSpPr>
          <p:cNvPr id="45" name="グループ化 44">
            <a:extLst>
              <a:ext uri="{FF2B5EF4-FFF2-40B4-BE49-F238E27FC236}">
                <a16:creationId xmlns:a16="http://schemas.microsoft.com/office/drawing/2014/main" id="{03CB97CB-BCF0-840E-FA7D-B885D2C4334D}"/>
              </a:ext>
            </a:extLst>
          </p:cNvPr>
          <p:cNvGrpSpPr/>
          <p:nvPr/>
        </p:nvGrpSpPr>
        <p:grpSpPr>
          <a:xfrm>
            <a:off x="815556" y="4130195"/>
            <a:ext cx="3538249" cy="2178985"/>
            <a:chOff x="815556" y="4130195"/>
            <a:chExt cx="3538249" cy="2178985"/>
          </a:xfrm>
        </p:grpSpPr>
        <p:pic>
          <p:nvPicPr>
            <p:cNvPr id="8" name="図 7">
              <a:extLst>
                <a:ext uri="{FF2B5EF4-FFF2-40B4-BE49-F238E27FC236}">
                  <a16:creationId xmlns:a16="http://schemas.microsoft.com/office/drawing/2014/main" id="{939E5F64-12DE-73E1-A4D6-F2C3E3AF19E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15556" y="4130195"/>
              <a:ext cx="3142419" cy="2178985"/>
            </a:xfrm>
            <a:prstGeom prst="rect">
              <a:avLst/>
            </a:prstGeom>
          </p:spPr>
        </p:pic>
        <p:sp>
          <p:nvSpPr>
            <p:cNvPr id="40" name="テキスト ボックス 39">
              <a:extLst>
                <a:ext uri="{FF2B5EF4-FFF2-40B4-BE49-F238E27FC236}">
                  <a16:creationId xmlns:a16="http://schemas.microsoft.com/office/drawing/2014/main" id="{6CCC5D4F-BC3E-AB45-38F2-C7E20511F46D}"/>
                </a:ext>
              </a:extLst>
            </p:cNvPr>
            <p:cNvSpPr txBox="1"/>
            <p:nvPr/>
          </p:nvSpPr>
          <p:spPr>
            <a:xfrm>
              <a:off x="2115692" y="5529492"/>
              <a:ext cx="2238113" cy="523220"/>
            </a:xfrm>
            <a:prstGeom prst="rect">
              <a:avLst/>
            </a:prstGeom>
            <a:noFill/>
          </p:spPr>
          <p:txBody>
            <a:bodyPr wrap="none" rtlCol="0">
              <a:spAutoFit/>
            </a:bodyPr>
            <a:lstStyle/>
            <a:p>
              <a:r>
                <a:rPr lang="ja-JP" altLang="en-US" sz="1400" b="1" dirty="0">
                  <a:solidFill>
                    <a:srgbClr val="008000"/>
                  </a:solidFill>
                  <a:latin typeface="Meiryo UI" panose="020B0604030504040204" pitchFamily="50" charset="-128"/>
                  <a:ea typeface="Meiryo UI" panose="020B0604030504040204" pitchFamily="50" charset="-128"/>
                </a:rPr>
                <a:t>入力後、プログラムを実行へ</a:t>
              </a:r>
              <a:endParaRPr lang="en-US" altLang="ja-JP" sz="1400" b="1" dirty="0">
                <a:solidFill>
                  <a:srgbClr val="008000"/>
                </a:solidFill>
                <a:latin typeface="Meiryo UI" panose="020B0604030504040204" pitchFamily="50" charset="-128"/>
                <a:ea typeface="Meiryo UI" panose="020B0604030504040204" pitchFamily="50" charset="-128"/>
              </a:endParaRPr>
            </a:p>
            <a:p>
              <a:r>
                <a:rPr lang="ja-JP" altLang="en-US" sz="1400" b="1" dirty="0">
                  <a:solidFill>
                    <a:srgbClr val="008000"/>
                  </a:solidFill>
                  <a:latin typeface="Meiryo UI" panose="020B0604030504040204" pitchFamily="50" charset="-128"/>
                  <a:ea typeface="Meiryo UI" panose="020B0604030504040204" pitchFamily="50" charset="-128"/>
                </a:rPr>
                <a:t>実行ボタンを押す</a:t>
              </a:r>
              <a:endParaRPr lang="en-US" altLang="ja-JP" sz="1400" b="1" dirty="0">
                <a:solidFill>
                  <a:srgbClr val="008000"/>
                </a:solidFill>
                <a:latin typeface="Meiryo UI" panose="020B0604030504040204" pitchFamily="50" charset="-128"/>
                <a:ea typeface="Meiryo UI" panose="020B0604030504040204" pitchFamily="50" charset="-128"/>
              </a:endParaRPr>
            </a:p>
          </p:txBody>
        </p:sp>
        <p:sp>
          <p:nvSpPr>
            <p:cNvPr id="41" name="楕円 40">
              <a:extLst>
                <a:ext uri="{FF2B5EF4-FFF2-40B4-BE49-F238E27FC236}">
                  <a16:creationId xmlns:a16="http://schemas.microsoft.com/office/drawing/2014/main" id="{7C7E61F3-F3C9-4EE7-81F3-9C22F08E35F3}"/>
                </a:ext>
              </a:extLst>
            </p:cNvPr>
            <p:cNvSpPr/>
            <p:nvPr/>
          </p:nvSpPr>
          <p:spPr>
            <a:xfrm>
              <a:off x="1563366" y="4519300"/>
              <a:ext cx="398004" cy="432048"/>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B874182-28BF-4E97-FBA8-15B7C035FE68}"/>
                </a:ext>
              </a:extLst>
            </p:cNvPr>
            <p:cNvSpPr/>
            <p:nvPr/>
          </p:nvSpPr>
          <p:spPr>
            <a:xfrm>
              <a:off x="3035747" y="4519300"/>
              <a:ext cx="3980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43" name="テキスト ボックス 42">
              <a:extLst>
                <a:ext uri="{FF2B5EF4-FFF2-40B4-BE49-F238E27FC236}">
                  <a16:creationId xmlns:a16="http://schemas.microsoft.com/office/drawing/2014/main" id="{2FA2B72C-B648-C32A-0D78-1882B32BD1DB}"/>
                </a:ext>
              </a:extLst>
            </p:cNvPr>
            <p:cNvSpPr txBox="1"/>
            <p:nvPr/>
          </p:nvSpPr>
          <p:spPr>
            <a:xfrm>
              <a:off x="1600833" y="4941132"/>
              <a:ext cx="1287532" cy="307777"/>
            </a:xfrm>
            <a:prstGeom prst="rect">
              <a:avLst/>
            </a:prstGeom>
            <a:noFill/>
          </p:spPr>
          <p:txBody>
            <a:bodyPr wrap="none" rtlCol="0">
              <a:spAutoFit/>
            </a:bodyPr>
            <a:lstStyle/>
            <a:p>
              <a:r>
                <a:rPr lang="ja-JP" altLang="en-US" sz="1400" b="1" dirty="0">
                  <a:solidFill>
                    <a:srgbClr val="008000"/>
                  </a:solidFill>
                  <a:latin typeface="Meiryo UI" panose="020B0604030504040204" pitchFamily="50" charset="-128"/>
                  <a:ea typeface="Meiryo UI" panose="020B0604030504040204" pitchFamily="50" charset="-128"/>
                </a:rPr>
                <a:t>プログラム実行</a:t>
              </a:r>
              <a:endParaRPr lang="en-US" altLang="ja-JP" sz="1400" b="1" dirty="0">
                <a:solidFill>
                  <a:srgbClr val="008000"/>
                </a:solidFill>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6BC48657-9BD3-DEB8-D973-393B5BD5E386}"/>
                </a:ext>
              </a:extLst>
            </p:cNvPr>
            <p:cNvSpPr txBox="1"/>
            <p:nvPr/>
          </p:nvSpPr>
          <p:spPr>
            <a:xfrm>
              <a:off x="2988984" y="5000237"/>
              <a:ext cx="1287532" cy="307777"/>
            </a:xfrm>
            <a:prstGeom prst="rect">
              <a:avLst/>
            </a:prstGeom>
            <a:noFill/>
          </p:spPr>
          <p:txBody>
            <a:bodyPr wrap="none" rtlCol="0">
              <a:spAutoFit/>
            </a:bodyPr>
            <a:lstStyle/>
            <a:p>
              <a:r>
                <a:rPr lang="ja-JP" altLang="en-US" sz="1400" b="1" dirty="0">
                  <a:solidFill>
                    <a:srgbClr val="FF0000"/>
                  </a:solidFill>
                  <a:latin typeface="Meiryo UI" panose="020B0604030504040204" pitchFamily="50" charset="-128"/>
                  <a:ea typeface="Meiryo UI" panose="020B0604030504040204" pitchFamily="50" charset="-128"/>
                </a:rPr>
                <a:t>プログラム停止</a:t>
              </a:r>
              <a:endParaRPr lang="en-US" altLang="ja-JP" sz="1400" b="1" dirty="0">
                <a:solidFill>
                  <a:srgbClr val="FF0000"/>
                </a:solidFill>
                <a:latin typeface="Meiryo UI" panose="020B0604030504040204" pitchFamily="50" charset="-128"/>
                <a:ea typeface="Meiryo UI" panose="020B0604030504040204" pitchFamily="50" charset="-128"/>
              </a:endParaRPr>
            </a:p>
          </p:txBody>
        </p:sp>
      </p:grpSp>
      <p:sp>
        <p:nvSpPr>
          <p:cNvPr id="46" name="テキスト ボックス 45">
            <a:extLst>
              <a:ext uri="{FF2B5EF4-FFF2-40B4-BE49-F238E27FC236}">
                <a16:creationId xmlns:a16="http://schemas.microsoft.com/office/drawing/2014/main" id="{323A684E-B009-131A-13F9-0E2D04E7D3D8}"/>
              </a:ext>
            </a:extLst>
          </p:cNvPr>
          <p:cNvSpPr txBox="1"/>
          <p:nvPr/>
        </p:nvSpPr>
        <p:spPr>
          <a:xfrm>
            <a:off x="4053891" y="5846048"/>
            <a:ext cx="2202847" cy="276999"/>
          </a:xfrm>
          <a:prstGeom prst="rect">
            <a:avLst/>
          </a:prstGeom>
          <a:noFill/>
        </p:spPr>
        <p:txBody>
          <a:bodyPr wrap="none" rtlCol="0">
            <a:spAutoFit/>
          </a:bodyPr>
          <a:lstStyle/>
          <a:p>
            <a:r>
              <a:rPr lang="en-US" altLang="ja-JP" sz="1200" dirty="0">
                <a:latin typeface="Meiryo UI" panose="020B0604030504040204" pitchFamily="50" charset="-128"/>
                <a:ea typeface="Meiryo UI" panose="020B0604030504040204" pitchFamily="50" charset="-128"/>
              </a:rPr>
              <a:t>Pico</a:t>
            </a:r>
            <a:r>
              <a:rPr lang="ja-JP" altLang="en-US" sz="1200" dirty="0">
                <a:latin typeface="Meiryo UI" panose="020B0604030504040204" pitchFamily="50" charset="-128"/>
                <a:ea typeface="Meiryo UI" panose="020B0604030504040204" pitchFamily="50" charset="-128"/>
              </a:rPr>
              <a:t>以外に実行環境がある場合</a:t>
            </a:r>
            <a:endParaRPr lang="en-US" altLang="ja-JP" sz="1200" dirty="0">
              <a:latin typeface="Meiryo UI" panose="020B0604030504040204" pitchFamily="50" charset="-128"/>
              <a:ea typeface="Meiryo UI" panose="020B0604030504040204" pitchFamily="50" charset="-128"/>
            </a:endParaRPr>
          </a:p>
        </p:txBody>
      </p:sp>
      <p:sp>
        <p:nvSpPr>
          <p:cNvPr id="47" name="矢印: 右 46">
            <a:extLst>
              <a:ext uri="{FF2B5EF4-FFF2-40B4-BE49-F238E27FC236}">
                <a16:creationId xmlns:a16="http://schemas.microsoft.com/office/drawing/2014/main" id="{633EB1D3-7B3C-A245-1A78-0FAC1EE07F46}"/>
              </a:ext>
            </a:extLst>
          </p:cNvPr>
          <p:cNvSpPr/>
          <p:nvPr/>
        </p:nvSpPr>
        <p:spPr>
          <a:xfrm>
            <a:off x="4208091" y="5341808"/>
            <a:ext cx="194914" cy="153889"/>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FC9272AC-C9C3-7967-6926-19C71326342E}"/>
              </a:ext>
            </a:extLst>
          </p:cNvPr>
          <p:cNvSpPr/>
          <p:nvPr/>
        </p:nvSpPr>
        <p:spPr>
          <a:xfrm>
            <a:off x="5888792" y="5335616"/>
            <a:ext cx="194914" cy="153889"/>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 角を丸くする 49">
            <a:extLst>
              <a:ext uri="{FF2B5EF4-FFF2-40B4-BE49-F238E27FC236}">
                <a16:creationId xmlns:a16="http://schemas.microsoft.com/office/drawing/2014/main" id="{18FC3219-0160-8F07-2400-A389EF6821B7}"/>
              </a:ext>
            </a:extLst>
          </p:cNvPr>
          <p:cNvSpPr/>
          <p:nvPr/>
        </p:nvSpPr>
        <p:spPr>
          <a:xfrm>
            <a:off x="4612440" y="5315872"/>
            <a:ext cx="1085751" cy="417384"/>
          </a:xfrm>
          <a:prstGeom prst="roundRect">
            <a:avLst/>
          </a:prstGeom>
          <a:noFill/>
          <a:ln w="158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51CC9F36-E27A-E2F8-66E5-EE2C37D46916}"/>
              </a:ext>
            </a:extLst>
          </p:cNvPr>
          <p:cNvSpPr txBox="1"/>
          <p:nvPr/>
        </p:nvSpPr>
        <p:spPr>
          <a:xfrm>
            <a:off x="4402014" y="6056342"/>
            <a:ext cx="1478290" cy="276999"/>
          </a:xfrm>
          <a:prstGeom prst="rect">
            <a:avLst/>
          </a:prstGeom>
          <a:noFill/>
        </p:spPr>
        <p:txBody>
          <a:bodyPr wrap="none" rtlCol="0">
            <a:spAutoFit/>
          </a:bodyPr>
          <a:lstStyle/>
          <a:p>
            <a:r>
              <a:rPr lang="ja-JP" altLang="en-US" sz="1200" dirty="0">
                <a:latin typeface="Meiryo UI" panose="020B0604030504040204" pitchFamily="50" charset="-128"/>
                <a:ea typeface="Meiryo UI" panose="020B0604030504040204" pitchFamily="50" charset="-128"/>
              </a:rPr>
              <a:t>今回は、こちらを選択</a:t>
            </a:r>
            <a:endParaRPr lang="en-US" altLang="ja-JP" sz="1200"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28D1909F-F624-35EF-801D-8482AD6CA80D}"/>
              </a:ext>
            </a:extLst>
          </p:cNvPr>
          <p:cNvSpPr txBox="1"/>
          <p:nvPr/>
        </p:nvSpPr>
        <p:spPr>
          <a:xfrm>
            <a:off x="6256738" y="4136233"/>
            <a:ext cx="2661306" cy="276999"/>
          </a:xfrm>
          <a:prstGeom prst="rect">
            <a:avLst/>
          </a:prstGeom>
          <a:noFill/>
        </p:spPr>
        <p:txBody>
          <a:bodyPr wrap="none" rtlCol="0">
            <a:spAutoFit/>
          </a:bodyPr>
          <a:lstStyle/>
          <a:p>
            <a:r>
              <a:rPr lang="ja-JP" altLang="en-US" sz="1200" dirty="0">
                <a:latin typeface="Meiryo UI" panose="020B0604030504040204" pitchFamily="50" charset="-128"/>
                <a:ea typeface="Meiryo UI" panose="020B0604030504040204" pitchFamily="50" charset="-128"/>
              </a:rPr>
              <a:t>プログラムをファイル名を付けて保存します</a:t>
            </a:r>
            <a:endParaRPr lang="en-US" altLang="ja-JP" sz="1200" dirty="0">
              <a:latin typeface="Meiryo UI" panose="020B0604030504040204" pitchFamily="50" charset="-128"/>
              <a:ea typeface="Meiryo UI" panose="020B0604030504040204" pitchFamily="50" charset="-128"/>
            </a:endParaRPr>
          </a:p>
        </p:txBody>
      </p:sp>
      <p:sp>
        <p:nvSpPr>
          <p:cNvPr id="55" name="矢印: 右 54">
            <a:extLst>
              <a:ext uri="{FF2B5EF4-FFF2-40B4-BE49-F238E27FC236}">
                <a16:creationId xmlns:a16="http://schemas.microsoft.com/office/drawing/2014/main" id="{E6392F15-FE90-A8F1-2E5F-D3A04AA93A6E}"/>
              </a:ext>
            </a:extLst>
          </p:cNvPr>
          <p:cNvSpPr/>
          <p:nvPr/>
        </p:nvSpPr>
        <p:spPr>
          <a:xfrm rot="5400000">
            <a:off x="7398488" y="6134779"/>
            <a:ext cx="194914" cy="153889"/>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A1355F74-B793-4E04-7ECF-CEB6223A5A47}"/>
              </a:ext>
            </a:extLst>
          </p:cNvPr>
          <p:cNvSpPr txBox="1"/>
          <p:nvPr/>
        </p:nvSpPr>
        <p:spPr>
          <a:xfrm>
            <a:off x="7679002" y="6123047"/>
            <a:ext cx="617477" cy="276999"/>
          </a:xfrm>
          <a:prstGeom prst="rect">
            <a:avLst/>
          </a:prstGeom>
          <a:noFill/>
        </p:spPr>
        <p:txBody>
          <a:bodyPr wrap="none" rtlCol="0">
            <a:spAutoFit/>
          </a:bodyPr>
          <a:lstStyle/>
          <a:p>
            <a:r>
              <a:rPr lang="ja-JP" altLang="en-US" sz="1200" b="1" dirty="0">
                <a:solidFill>
                  <a:srgbClr val="002060"/>
                </a:solidFill>
                <a:latin typeface="Meiryo UI" panose="020B0604030504040204" pitchFamily="50" charset="-128"/>
                <a:ea typeface="Meiryo UI" panose="020B0604030504040204" pitchFamily="50" charset="-128"/>
              </a:rPr>
              <a:t>次頁へ</a:t>
            </a:r>
            <a:endParaRPr lang="en-US" altLang="ja-JP" sz="1200" b="1" dirty="0">
              <a:solidFill>
                <a:srgbClr val="002060"/>
              </a:solidFill>
              <a:latin typeface="Meiryo UI" panose="020B0604030504040204" pitchFamily="50" charset="-128"/>
              <a:ea typeface="Meiryo UI" panose="020B0604030504040204" pitchFamily="50" charset="-128"/>
            </a:endParaRPr>
          </a:p>
        </p:txBody>
      </p:sp>
      <p:sp>
        <p:nvSpPr>
          <p:cNvPr id="3" name="四角形: 角を丸くする 2">
            <a:extLst>
              <a:ext uri="{FF2B5EF4-FFF2-40B4-BE49-F238E27FC236}">
                <a16:creationId xmlns:a16="http://schemas.microsoft.com/office/drawing/2014/main" id="{1710E466-C164-CB88-4C76-DF41E5A97A47}"/>
              </a:ext>
            </a:extLst>
          </p:cNvPr>
          <p:cNvSpPr/>
          <p:nvPr/>
        </p:nvSpPr>
        <p:spPr>
          <a:xfrm>
            <a:off x="544020" y="3672996"/>
            <a:ext cx="4027979" cy="33733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039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5">
            <a:extLst>
              <a:ext uri="{FF2B5EF4-FFF2-40B4-BE49-F238E27FC236}">
                <a16:creationId xmlns:a16="http://schemas.microsoft.com/office/drawing/2014/main" id="{BB745E83-AF6B-4235-90F9-E2297D6D716B}"/>
              </a:ext>
            </a:extLst>
          </p:cNvPr>
          <p:cNvSpPr txBox="1">
            <a:spLocks noChangeArrowheads="1"/>
          </p:cNvSpPr>
          <p:nvPr/>
        </p:nvSpPr>
        <p:spPr bwMode="auto">
          <a:xfrm>
            <a:off x="250826" y="216000"/>
            <a:ext cx="42771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研修プログラムの概要（スケジュール）</a:t>
            </a:r>
          </a:p>
        </p:txBody>
      </p:sp>
      <p:sp>
        <p:nvSpPr>
          <p:cNvPr id="3" name="Text Box 22">
            <a:extLst>
              <a:ext uri="{FF2B5EF4-FFF2-40B4-BE49-F238E27FC236}">
                <a16:creationId xmlns:a16="http://schemas.microsoft.com/office/drawing/2014/main" id="{35D4240D-658B-46D0-8130-959C97BEA525}"/>
              </a:ext>
            </a:extLst>
          </p:cNvPr>
          <p:cNvSpPr txBox="1">
            <a:spLocks noChangeArrowheads="1"/>
          </p:cNvSpPr>
          <p:nvPr/>
        </p:nvSpPr>
        <p:spPr bwMode="auto">
          <a:xfrm>
            <a:off x="250826" y="1030704"/>
            <a:ext cx="4125912" cy="5016758"/>
          </a:xfrm>
          <a:prstGeom prst="rect">
            <a:avLst/>
          </a:prstGeom>
          <a:noFill/>
          <a:ln w="9525">
            <a:solidFill>
              <a:schemeClr val="tx1"/>
            </a:solidFill>
            <a:miter lim="800000"/>
            <a:headEnd/>
            <a:tailEnd/>
          </a:ln>
          <a:effectLst>
            <a:prstShdw prst="shdw17" dist="17961" dir="2700000">
              <a:schemeClr val="accent2">
                <a:gamma/>
                <a:shade val="60000"/>
                <a:invGamma/>
              </a:schemeClr>
            </a:prstShdw>
          </a:effectLst>
        </p:spPr>
        <p:txBody>
          <a:bodyPr wrap="square">
            <a:spAutoFit/>
          </a:bodyPr>
          <a:lstStyle/>
          <a:p>
            <a:pPr marL="609600" indent="-609600">
              <a:defRPr/>
            </a:pPr>
            <a:r>
              <a:rPr lang="ja-JP" altLang="en-US" sz="1600" dirty="0">
                <a:latin typeface="Meiryo UI" panose="020B0604030504040204" pitchFamily="50" charset="-128"/>
                <a:ea typeface="Meiryo UI" panose="020B0604030504040204" pitchFamily="50" charset="-128"/>
              </a:rPr>
              <a:t>◆座学</a:t>
            </a:r>
          </a:p>
          <a:p>
            <a:pPr>
              <a:defRPr/>
            </a:pPr>
            <a:r>
              <a:rPr lang="ja-JP" altLang="en-US" sz="1600" dirty="0">
                <a:latin typeface="Meiryo UI" panose="020B0604030504040204" pitchFamily="50" charset="-128"/>
                <a:ea typeface="Meiryo UI" panose="020B0604030504040204" pitchFamily="50" charset="-128"/>
              </a:rPr>
              <a:t>１</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はじめに</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1.1 </a:t>
            </a:r>
            <a:r>
              <a:rPr lang="ja-JP" altLang="en-US" sz="1600" dirty="0">
                <a:latin typeface="Meiryo UI" panose="020B0604030504040204" pitchFamily="50" charset="-128"/>
                <a:ea typeface="Meiryo UI" panose="020B0604030504040204" pitchFamily="50" charset="-128"/>
              </a:rPr>
              <a:t>この講座の目的と対象者</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1.2 </a:t>
            </a:r>
            <a:r>
              <a:rPr lang="ja-JP" altLang="en-US" sz="1600" dirty="0">
                <a:latin typeface="Meiryo UI" panose="020B0604030504040204" pitchFamily="50" charset="-128"/>
                <a:ea typeface="Meiryo UI" panose="020B0604030504040204" pitchFamily="50" charset="-128"/>
              </a:rPr>
              <a:t>本講座と</a:t>
            </a:r>
            <a:r>
              <a:rPr lang="en-US" altLang="ja-JP" sz="1600" dirty="0">
                <a:latin typeface="Meiryo UI" panose="020B0604030504040204" pitchFamily="50" charset="-128"/>
                <a:ea typeface="Meiryo UI" panose="020B0604030504040204" pitchFamily="50" charset="-128"/>
              </a:rPr>
              <a:t>PGL</a:t>
            </a:r>
            <a:r>
              <a:rPr lang="ja-JP" altLang="en-US" sz="1600" dirty="0">
                <a:latin typeface="Meiryo UI" panose="020B0604030504040204" pitchFamily="50" charset="-128"/>
                <a:ea typeface="Meiryo UI" panose="020B0604030504040204" pitchFamily="50" charset="-128"/>
              </a:rPr>
              <a:t>との関係</a:t>
            </a:r>
            <a:endParaRPr lang="en-US" altLang="ja-JP" sz="1600" dirty="0">
              <a:latin typeface="Meiryo UI" panose="020B0604030504040204" pitchFamily="50" charset="-128"/>
              <a:ea typeface="Meiryo UI" panose="020B0604030504040204" pitchFamily="50" charset="-128"/>
            </a:endParaRPr>
          </a:p>
          <a:p>
            <a:pPr>
              <a:defRPr/>
            </a:pPr>
            <a:r>
              <a:rPr lang="en-US" altLang="ja-JP" sz="1600" dirty="0">
                <a:latin typeface="Meiryo UI" panose="020B0604030504040204" pitchFamily="50" charset="-128"/>
                <a:ea typeface="Meiryo UI" panose="020B0604030504040204" pitchFamily="50" charset="-128"/>
              </a:rPr>
              <a:t>    1.3 </a:t>
            </a:r>
            <a:r>
              <a:rPr lang="ja-JP" altLang="en-US" sz="1600" dirty="0">
                <a:latin typeface="Meiryo UI" panose="020B0604030504040204" pitchFamily="50" charset="-128"/>
                <a:ea typeface="Meiryo UI" panose="020B0604030504040204" pitchFamily="50" charset="-128"/>
              </a:rPr>
              <a:t>この講座で学べること</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２</a:t>
            </a:r>
            <a:r>
              <a:rPr lang="en-US" altLang="ja-JP" sz="1600" dirty="0">
                <a:latin typeface="Meiryo UI" panose="020B0604030504040204" pitchFamily="50" charset="-128"/>
                <a:ea typeface="Meiryo UI" panose="020B0604030504040204" pitchFamily="50" charset="-128"/>
              </a:rPr>
              <a:t>.IoT</a:t>
            </a:r>
            <a:r>
              <a:rPr lang="ja-JP" altLang="en-US" sz="1600" dirty="0">
                <a:latin typeface="Meiryo UI" panose="020B0604030504040204" pitchFamily="50" charset="-128"/>
                <a:ea typeface="Meiryo UI" panose="020B0604030504040204" pitchFamily="50" charset="-128"/>
              </a:rPr>
              <a:t>とは</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３</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スマートファクトリー</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3.1 </a:t>
            </a:r>
            <a:r>
              <a:rPr lang="ja-JP" altLang="en-US" sz="1600" dirty="0">
                <a:latin typeface="Meiryo UI" panose="020B0604030504040204" pitchFamily="50" charset="-128"/>
                <a:ea typeface="Meiryo UI" panose="020B0604030504040204" pitchFamily="50" charset="-128"/>
              </a:rPr>
              <a:t>スマートファクトリーとは</a:t>
            </a:r>
            <a:endParaRPr lang="en-US" altLang="ja-JP" sz="1600" dirty="0">
              <a:latin typeface="Meiryo UI" panose="020B0604030504040204" pitchFamily="50" charset="-128"/>
              <a:ea typeface="Meiryo UI" panose="020B0604030504040204" pitchFamily="50" charset="-128"/>
            </a:endParaRPr>
          </a:p>
          <a:p>
            <a:pPr>
              <a:defRPr/>
            </a:pPr>
            <a:r>
              <a:rPr lang="en-US" altLang="ja-JP" sz="1600" dirty="0">
                <a:latin typeface="Meiryo UI" panose="020B0604030504040204" pitchFamily="50" charset="-128"/>
                <a:ea typeface="Meiryo UI" panose="020B0604030504040204" pitchFamily="50" charset="-128"/>
              </a:rPr>
              <a:t>    3.2 </a:t>
            </a:r>
            <a:r>
              <a:rPr lang="ja-JP" altLang="en-US" sz="1600" dirty="0">
                <a:latin typeface="Meiryo UI" panose="020B0604030504040204" pitchFamily="50" charset="-128"/>
                <a:ea typeface="Meiryo UI" panose="020B0604030504040204" pitchFamily="50" charset="-128"/>
              </a:rPr>
              <a:t>スマートファクトリーの見え方</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3.3 </a:t>
            </a:r>
            <a:r>
              <a:rPr lang="ja-JP" altLang="en-US" sz="1600" dirty="0">
                <a:latin typeface="Meiryo UI" panose="020B0604030504040204" pitchFamily="50" charset="-128"/>
                <a:ea typeface="Meiryo UI" panose="020B0604030504040204" pitchFamily="50" charset="-128"/>
              </a:rPr>
              <a:t>スマートファクトリー化へのステップ</a:t>
            </a:r>
            <a:endParaRPr lang="en-US" altLang="ja-JP" sz="1600" dirty="0">
              <a:latin typeface="Meiryo UI" panose="020B0604030504040204" pitchFamily="50" charset="-128"/>
              <a:ea typeface="Meiryo UI" panose="020B0604030504040204" pitchFamily="50" charset="-128"/>
            </a:endParaRPr>
          </a:p>
          <a:p>
            <a:pPr>
              <a:defRPr/>
            </a:pPr>
            <a:r>
              <a:rPr lang="en-US" altLang="ja-JP" sz="1600" dirty="0">
                <a:latin typeface="Meiryo UI" panose="020B0604030504040204" pitchFamily="50" charset="-128"/>
                <a:ea typeface="Meiryo UI" panose="020B0604030504040204" pitchFamily="50" charset="-128"/>
              </a:rPr>
              <a:t>    3.4 IoT</a:t>
            </a:r>
            <a:r>
              <a:rPr lang="ja-JP" altLang="en-US" sz="1600" dirty="0">
                <a:latin typeface="Meiryo UI" panose="020B0604030504040204" pitchFamily="50" charset="-128"/>
                <a:ea typeface="Meiryo UI" panose="020B0604030504040204" pitchFamily="50" charset="-128"/>
              </a:rPr>
              <a:t>導入の流れ</a:t>
            </a:r>
            <a:endParaRPr lang="en-US" altLang="ja-JP" sz="1600" dirty="0">
              <a:latin typeface="Meiryo UI" panose="020B0604030504040204" pitchFamily="50" charset="-128"/>
              <a:ea typeface="Meiryo UI" panose="020B0604030504040204" pitchFamily="50" charset="-128"/>
            </a:endParaRPr>
          </a:p>
          <a:p>
            <a:pPr>
              <a:defRPr/>
            </a:pPr>
            <a:r>
              <a:rPr lang="en-US" altLang="ja-JP" sz="1600" dirty="0">
                <a:latin typeface="Meiryo UI" panose="020B0604030504040204" pitchFamily="50" charset="-128"/>
                <a:ea typeface="Meiryo UI" panose="020B0604030504040204" pitchFamily="50" charset="-128"/>
              </a:rPr>
              <a:t>    3.5 </a:t>
            </a:r>
            <a:r>
              <a:rPr lang="ja-JP" altLang="en-US" sz="1600" dirty="0">
                <a:latin typeface="Meiryo UI" panose="020B0604030504040204" pitchFamily="50" charset="-128"/>
                <a:ea typeface="Meiryo UI" panose="020B0604030504040204" pitchFamily="50" charset="-128"/>
              </a:rPr>
              <a:t>人材育成</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４</a:t>
            </a:r>
            <a:r>
              <a:rPr lang="en-US" altLang="ja-JP" sz="1600" dirty="0">
                <a:latin typeface="Meiryo UI" panose="020B0604030504040204" pitchFamily="50" charset="-128"/>
                <a:ea typeface="Meiryo UI" panose="020B0604030504040204" pitchFamily="50" charset="-128"/>
              </a:rPr>
              <a:t>.</a:t>
            </a:r>
            <a:r>
              <a:rPr lang="en-US" altLang="ja-JP" sz="1600" dirty="0" err="1">
                <a:latin typeface="Meiryo UI" panose="020B0604030504040204" pitchFamily="50" charset="-128"/>
                <a:ea typeface="Meiryo UI" panose="020B0604030504040204" pitchFamily="50" charset="-128"/>
              </a:rPr>
              <a:t>RaspberryPi</a:t>
            </a:r>
            <a:r>
              <a:rPr lang="en-US" altLang="ja-JP" sz="1600" dirty="0">
                <a:latin typeface="Meiryo UI" panose="020B0604030504040204" pitchFamily="50" charset="-128"/>
                <a:ea typeface="Meiryo UI" panose="020B0604030504040204" pitchFamily="50" charset="-128"/>
              </a:rPr>
              <a:t> Pico</a:t>
            </a:r>
            <a:r>
              <a:rPr lang="ja-JP" altLang="en-US" sz="1600" dirty="0">
                <a:latin typeface="Meiryo UI" panose="020B0604030504040204" pitchFamily="50" charset="-128"/>
                <a:ea typeface="Meiryo UI" panose="020B0604030504040204" pitchFamily="50" charset="-128"/>
              </a:rPr>
              <a:t>と開発環境準備</a:t>
            </a:r>
            <a:endParaRPr lang="en-US" altLang="ja-JP" sz="1600" dirty="0">
              <a:latin typeface="Meiryo UI" panose="020B0604030504040204" pitchFamily="50" charset="-128"/>
              <a:ea typeface="Meiryo UI" panose="020B0604030504040204" pitchFamily="50" charset="-128"/>
            </a:endParaRPr>
          </a:p>
          <a:p>
            <a:pPr>
              <a:defRPr/>
            </a:pPr>
            <a:r>
              <a:rPr lang="en-US" altLang="ja-JP" sz="1600" dirty="0">
                <a:latin typeface="Meiryo UI" panose="020B0604030504040204" pitchFamily="50" charset="-128"/>
                <a:ea typeface="Meiryo UI" panose="020B0604030504040204" pitchFamily="50" charset="-128"/>
              </a:rPr>
              <a:t>    4.1 Raspberry Pi</a:t>
            </a:r>
          </a:p>
          <a:p>
            <a:pPr>
              <a:defRPr/>
            </a:pP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4.2 Raspberry Pi Pico</a:t>
            </a:r>
          </a:p>
          <a:p>
            <a:pPr>
              <a:defRPr/>
            </a:pP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4.3</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Raspberry Pi </a:t>
            </a:r>
            <a:r>
              <a:rPr lang="ja-JP" altLang="en-US" sz="1600" dirty="0">
                <a:latin typeface="Meiryo UI" panose="020B0604030504040204" pitchFamily="50" charset="-128"/>
                <a:ea typeface="Meiryo UI" panose="020B0604030504040204" pitchFamily="50" charset="-128"/>
              </a:rPr>
              <a:t>と</a:t>
            </a:r>
            <a:r>
              <a:rPr lang="en-US" altLang="ja-JP" sz="1600" dirty="0">
                <a:latin typeface="Meiryo UI" panose="020B0604030504040204" pitchFamily="50" charset="-128"/>
                <a:ea typeface="Meiryo UI" panose="020B0604030504040204" pitchFamily="50" charset="-128"/>
              </a:rPr>
              <a:t>Pico</a:t>
            </a:r>
            <a:r>
              <a:rPr lang="ja-JP" altLang="en-US" sz="1600" dirty="0">
                <a:latin typeface="Meiryo UI" panose="020B0604030504040204" pitchFamily="50" charset="-128"/>
                <a:ea typeface="Meiryo UI" panose="020B0604030504040204" pitchFamily="50" charset="-128"/>
              </a:rPr>
              <a:t>　比較</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4.4 </a:t>
            </a:r>
            <a:r>
              <a:rPr lang="ja-JP" altLang="en-US" sz="1600" dirty="0">
                <a:latin typeface="Meiryo UI" panose="020B0604030504040204" pitchFamily="50" charset="-128"/>
                <a:ea typeface="Meiryo UI" panose="020B0604030504040204" pitchFamily="50" charset="-128"/>
              </a:rPr>
              <a:t>開発環境 </a:t>
            </a:r>
            <a:r>
              <a:rPr lang="en-US" altLang="ja-JP" sz="1600" dirty="0" err="1">
                <a:latin typeface="Meiryo UI" panose="020B0604030504040204" pitchFamily="50" charset="-128"/>
                <a:ea typeface="Meiryo UI" panose="020B0604030504040204" pitchFamily="50" charset="-128"/>
              </a:rPr>
              <a:t>MicroPython</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５</a:t>
            </a:r>
            <a:r>
              <a:rPr lang="en-US" altLang="ja-JP" sz="1600" dirty="0">
                <a:latin typeface="Meiryo UI" panose="020B0604030504040204" pitchFamily="50" charset="-128"/>
                <a:ea typeface="Meiryo UI" panose="020B0604030504040204" pitchFamily="50" charset="-128"/>
              </a:rPr>
              <a:t>.Python</a:t>
            </a:r>
            <a:r>
              <a:rPr lang="ja-JP" altLang="en-US" sz="1600" dirty="0">
                <a:latin typeface="Meiryo UI" panose="020B0604030504040204" pitchFamily="50" charset="-128"/>
                <a:ea typeface="Meiryo UI" panose="020B0604030504040204" pitchFamily="50" charset="-128"/>
              </a:rPr>
              <a:t>とは</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６</a:t>
            </a:r>
            <a:r>
              <a:rPr lang="en-US" altLang="ja-JP" sz="1600" dirty="0">
                <a:latin typeface="Meiryo UI" panose="020B0604030504040204" pitchFamily="50" charset="-128"/>
                <a:ea typeface="Meiryo UI" panose="020B0604030504040204" pitchFamily="50" charset="-128"/>
              </a:rPr>
              <a:t>.</a:t>
            </a:r>
            <a:r>
              <a:rPr lang="en-US" altLang="ja-JP" sz="1600" dirty="0" err="1">
                <a:latin typeface="Meiryo UI" panose="020B0604030504040204" pitchFamily="50" charset="-128"/>
                <a:ea typeface="Meiryo UI" panose="020B0604030504040204" pitchFamily="50" charset="-128"/>
              </a:rPr>
              <a:t>RaspberryPi</a:t>
            </a:r>
            <a:r>
              <a:rPr lang="ja-JP" altLang="en-US" sz="1600" dirty="0">
                <a:latin typeface="Meiryo UI" panose="020B0604030504040204" pitchFamily="50" charset="-128"/>
                <a:ea typeface="Meiryo UI" panose="020B0604030504040204" pitchFamily="50" charset="-128"/>
              </a:rPr>
              <a:t>以外の機器紹介</a:t>
            </a:r>
            <a:endParaRPr lang="en-US" altLang="ja-JP" sz="1600" dirty="0">
              <a:latin typeface="Meiryo UI" panose="020B0604030504040204" pitchFamily="50" charset="-128"/>
              <a:ea typeface="Meiryo UI" panose="020B0604030504040204" pitchFamily="50" charset="-128"/>
            </a:endParaRPr>
          </a:p>
          <a:p>
            <a:pPr>
              <a:defRPr/>
            </a:pPr>
            <a:endParaRPr lang="en-US" altLang="ja-JP" sz="1600" dirty="0">
              <a:latin typeface="Meiryo UI" panose="020B0604030504040204" pitchFamily="50" charset="-128"/>
              <a:ea typeface="Meiryo UI" panose="020B0604030504040204" pitchFamily="50" charset="-128"/>
            </a:endParaRPr>
          </a:p>
        </p:txBody>
      </p:sp>
      <p:sp>
        <p:nvSpPr>
          <p:cNvPr id="4" name="Text Box 23">
            <a:extLst>
              <a:ext uri="{FF2B5EF4-FFF2-40B4-BE49-F238E27FC236}">
                <a16:creationId xmlns:a16="http://schemas.microsoft.com/office/drawing/2014/main" id="{E7F8B25D-D2C3-43B5-83CF-DFB2B73C3516}"/>
              </a:ext>
            </a:extLst>
          </p:cNvPr>
          <p:cNvSpPr txBox="1">
            <a:spLocks noChangeArrowheads="1"/>
          </p:cNvSpPr>
          <p:nvPr/>
        </p:nvSpPr>
        <p:spPr bwMode="auto">
          <a:xfrm>
            <a:off x="4572000" y="1030704"/>
            <a:ext cx="4125912" cy="5016758"/>
          </a:xfrm>
          <a:prstGeom prst="rect">
            <a:avLst/>
          </a:prstGeom>
          <a:noFill/>
          <a:ln w="9525">
            <a:solidFill>
              <a:schemeClr val="tx1"/>
            </a:solidFill>
            <a:miter lim="800000"/>
            <a:headEnd/>
            <a:tailEnd/>
          </a:ln>
          <a:effectLst>
            <a:prstShdw prst="shdw17" dist="17961" dir="2700000">
              <a:schemeClr val="accent2">
                <a:gamma/>
                <a:shade val="60000"/>
                <a:invGamma/>
              </a:schemeClr>
            </a:prstShdw>
          </a:effectLst>
        </p:spPr>
        <p:txBody>
          <a:bodyPr wrap="square">
            <a:spAutoFit/>
          </a:bodyPr>
          <a:lstStyle/>
          <a:p>
            <a:pPr>
              <a:defRPr/>
            </a:pPr>
            <a:r>
              <a:rPr lang="ja-JP" altLang="en-US" sz="1600" dirty="0">
                <a:latin typeface="Meiryo UI" panose="020B0604030504040204" pitchFamily="50" charset="-128"/>
                <a:ea typeface="Meiryo UI" panose="020B0604030504040204" pitchFamily="50" charset="-128"/>
              </a:rPr>
              <a:t>◆演習</a:t>
            </a:r>
          </a:p>
          <a:p>
            <a:pPr>
              <a:defRPr/>
            </a:pPr>
            <a:r>
              <a:rPr lang="en-US" altLang="ja-JP" sz="1600" dirty="0">
                <a:latin typeface="Meiryo UI" panose="020B0604030504040204" pitchFamily="50" charset="-128"/>
                <a:ea typeface="Meiryo UI" panose="020B0604030504040204" pitchFamily="50" charset="-128"/>
              </a:rPr>
              <a:t>7.Python</a:t>
            </a:r>
            <a:r>
              <a:rPr lang="ja-JP" altLang="en-US" sz="1600" dirty="0">
                <a:latin typeface="Meiryo UI" panose="020B0604030504040204" pitchFamily="50" charset="-128"/>
                <a:ea typeface="Meiryo UI" panose="020B0604030504040204" pitchFamily="50" charset="-128"/>
              </a:rPr>
              <a:t>プログラミング</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省略あり</a:t>
            </a:r>
            <a:r>
              <a:rPr lang="en-US" altLang="ja-JP" sz="1600" dirty="0">
                <a:latin typeface="Meiryo UI" panose="020B0604030504040204" pitchFamily="50" charset="-128"/>
                <a:ea typeface="Meiryo UI" panose="020B0604030504040204" pitchFamily="50" charset="-128"/>
              </a:rPr>
              <a:t>)</a:t>
            </a:r>
          </a:p>
          <a:p>
            <a:pPr>
              <a:defRPr/>
            </a:pP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7.1 </a:t>
            </a:r>
            <a:r>
              <a:rPr lang="ja-JP" altLang="en-US" sz="1600" dirty="0">
                <a:latin typeface="Meiryo UI" panose="020B0604030504040204" pitchFamily="50" charset="-128"/>
                <a:ea typeface="Meiryo UI" panose="020B0604030504040204" pitchFamily="50" charset="-128"/>
              </a:rPr>
              <a:t>はじめての</a:t>
            </a:r>
            <a:r>
              <a:rPr lang="en-US" altLang="ja-JP" sz="1600" dirty="0">
                <a:latin typeface="Meiryo UI" panose="020B0604030504040204" pitchFamily="50" charset="-128"/>
                <a:ea typeface="Meiryo UI" panose="020B0604030504040204" pitchFamily="50" charset="-128"/>
              </a:rPr>
              <a:t>Python</a:t>
            </a:r>
          </a:p>
          <a:p>
            <a:pPr>
              <a:defRPr/>
            </a:pPr>
            <a:r>
              <a:rPr lang="en-US" altLang="ja-JP" sz="1600" dirty="0">
                <a:latin typeface="Meiryo UI" panose="020B0604030504040204" pitchFamily="50" charset="-128"/>
                <a:ea typeface="Meiryo UI" panose="020B0604030504040204" pitchFamily="50" charset="-128"/>
              </a:rPr>
              <a:t>   7.2 </a:t>
            </a:r>
            <a:r>
              <a:rPr lang="ja-JP" altLang="en-US" sz="1600" dirty="0">
                <a:latin typeface="Meiryo UI" panose="020B0604030504040204" pitchFamily="50" charset="-128"/>
                <a:ea typeface="Meiryo UI" panose="020B0604030504040204" pitchFamily="50" charset="-128"/>
              </a:rPr>
              <a:t>関数の作成</a:t>
            </a:r>
            <a:endParaRPr lang="en-US" altLang="ja-JP" sz="1600" dirty="0">
              <a:latin typeface="Meiryo UI" panose="020B0604030504040204" pitchFamily="50" charset="-128"/>
              <a:ea typeface="Meiryo UI" panose="020B0604030504040204" pitchFamily="50" charset="-128"/>
            </a:endParaRPr>
          </a:p>
          <a:p>
            <a:pPr>
              <a:defRPr/>
            </a:pPr>
            <a:r>
              <a:rPr lang="en-US" altLang="ja-JP" sz="1600" dirty="0">
                <a:latin typeface="Meiryo UI" panose="020B0604030504040204" pitchFamily="50" charset="-128"/>
                <a:ea typeface="Meiryo UI" panose="020B0604030504040204" pitchFamily="50" charset="-128"/>
              </a:rPr>
              <a:t>   7.3 </a:t>
            </a:r>
            <a:r>
              <a:rPr lang="ja-JP" altLang="en-US" sz="1600" dirty="0">
                <a:latin typeface="Meiryo UI" panose="020B0604030504040204" pitchFamily="50" charset="-128"/>
                <a:ea typeface="Meiryo UI" panose="020B0604030504040204" pitchFamily="50" charset="-128"/>
              </a:rPr>
              <a:t>他のファイルから関数利用（</a:t>
            </a:r>
            <a:r>
              <a:rPr lang="en-US" altLang="ja-JP" sz="1600" dirty="0">
                <a:latin typeface="Meiryo UI" panose="020B0604030504040204" pitchFamily="50" charset="-128"/>
                <a:ea typeface="Meiryo UI" panose="020B0604030504040204" pitchFamily="50" charset="-128"/>
              </a:rPr>
              <a:t>import</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a:defRPr/>
            </a:pPr>
            <a:r>
              <a:rPr lang="en-US" altLang="ja-JP" sz="1600" dirty="0">
                <a:latin typeface="Meiryo UI" panose="020B0604030504040204" pitchFamily="50" charset="-128"/>
                <a:ea typeface="Meiryo UI" panose="020B0604030504040204" pitchFamily="50" charset="-128"/>
              </a:rPr>
              <a:t>8.</a:t>
            </a:r>
            <a:r>
              <a:rPr lang="ja-JP" altLang="en-US" sz="1600" dirty="0">
                <a:latin typeface="Meiryo UI" panose="020B0604030504040204" pitchFamily="50" charset="-128"/>
                <a:ea typeface="Meiryo UI" panose="020B0604030504040204" pitchFamily="50" charset="-128"/>
              </a:rPr>
              <a:t>演習</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・はじめに 使用するボード説明</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・演習０・１ </a:t>
            </a:r>
            <a:r>
              <a:rPr lang="en-US" altLang="ja-JP" sz="1600" dirty="0">
                <a:latin typeface="Meiryo UI" panose="020B0604030504040204" pitchFamily="50" charset="-128"/>
                <a:ea typeface="Meiryo UI" panose="020B0604030504040204" pitchFamily="50" charset="-128"/>
              </a:rPr>
              <a:t>L</a:t>
            </a:r>
            <a:r>
              <a:rPr lang="ja-JP" altLang="en-US" sz="1600" dirty="0">
                <a:latin typeface="Meiryo UI" panose="020B0604030504040204" pitchFamily="50" charset="-128"/>
                <a:ea typeface="Meiryo UI" panose="020B0604030504040204" pitchFamily="50" charset="-128"/>
              </a:rPr>
              <a:t>チカ </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自動起動</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・演習２ </a:t>
            </a:r>
            <a:r>
              <a:rPr lang="en-US" altLang="ja-JP" sz="1600" dirty="0">
                <a:latin typeface="Meiryo UI" panose="020B0604030504040204" pitchFamily="50" charset="-128"/>
                <a:ea typeface="Meiryo UI" panose="020B0604030504040204" pitchFamily="50" charset="-128"/>
              </a:rPr>
              <a:t>SW</a:t>
            </a:r>
            <a:r>
              <a:rPr lang="ja-JP" altLang="en-US" sz="1600" dirty="0">
                <a:latin typeface="Meiryo UI" panose="020B0604030504040204" pitchFamily="50" charset="-128"/>
                <a:ea typeface="Meiryo UI" panose="020B0604030504040204" pitchFamily="50" charset="-128"/>
              </a:rPr>
              <a:t>入力</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・演習課題 ３回路スイッチ</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・演習３ ブザー制御（トランジスタ利用）</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・演習４ </a:t>
            </a:r>
            <a:r>
              <a:rPr lang="en-US" altLang="ja-JP" sz="1600" dirty="0">
                <a:latin typeface="Meiryo UI" panose="020B0604030504040204" pitchFamily="50" charset="-128"/>
                <a:ea typeface="Meiryo UI" panose="020B0604030504040204" pitchFamily="50" charset="-128"/>
              </a:rPr>
              <a:t>PWM</a:t>
            </a:r>
            <a:r>
              <a:rPr lang="ja-JP" altLang="en-US" sz="1600" dirty="0">
                <a:latin typeface="Meiryo UI" panose="020B0604030504040204" pitchFamily="50" charset="-128"/>
                <a:ea typeface="Meiryo UI" panose="020B0604030504040204" pitchFamily="50" charset="-128"/>
              </a:rPr>
              <a:t>制御 </a:t>
            </a:r>
            <a:r>
              <a:rPr lang="en-US" altLang="ja-JP" sz="1600" dirty="0">
                <a:latin typeface="Meiryo UI" panose="020B0604030504040204" pitchFamily="50" charset="-128"/>
                <a:ea typeface="Meiryo UI" panose="020B0604030504040204" pitchFamily="50" charset="-128"/>
              </a:rPr>
              <a:t>(LED)</a:t>
            </a:r>
          </a:p>
          <a:p>
            <a:pPr>
              <a:defRPr/>
            </a:pPr>
            <a:r>
              <a:rPr lang="ja-JP" altLang="en-US" sz="1600" dirty="0">
                <a:latin typeface="Meiryo UI" panose="020B0604030504040204" pitchFamily="50" charset="-128"/>
                <a:ea typeface="Meiryo UI" panose="020B0604030504040204" pitchFamily="50" charset="-128"/>
              </a:rPr>
              <a:t>　・演習５ アナログ入力・</a:t>
            </a:r>
            <a:r>
              <a:rPr lang="en-US" altLang="ja-JP" sz="1600" dirty="0">
                <a:latin typeface="Meiryo UI" panose="020B0604030504040204" pitchFamily="50" charset="-128"/>
                <a:ea typeface="Meiryo UI" panose="020B0604030504040204" pitchFamily="50" charset="-128"/>
              </a:rPr>
              <a:t>A/D</a:t>
            </a:r>
            <a:r>
              <a:rPr lang="ja-JP" altLang="en-US" sz="1600" dirty="0">
                <a:latin typeface="Meiryo UI" panose="020B0604030504040204" pitchFamily="50" charset="-128"/>
                <a:ea typeface="Meiryo UI" panose="020B0604030504040204" pitchFamily="50" charset="-128"/>
              </a:rPr>
              <a:t>コンバーター</a:t>
            </a:r>
            <a:endParaRPr lang="en-US" altLang="ja-JP" sz="1600" dirty="0">
              <a:latin typeface="Meiryo UI" panose="020B0604030504040204" pitchFamily="50" charset="-128"/>
              <a:ea typeface="Meiryo UI" panose="020B0604030504040204" pitchFamily="50" charset="-128"/>
            </a:endParaRPr>
          </a:p>
          <a:p>
            <a:pPr>
              <a:defRPr/>
            </a:pP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・演習６ </a:t>
            </a:r>
            <a:r>
              <a:rPr lang="ja-JP" altLang="en-US" sz="1600" b="0" i="0" dirty="0">
                <a:solidFill>
                  <a:srgbClr val="212529"/>
                </a:solidFill>
                <a:effectLst/>
                <a:latin typeface="メイリオ" panose="020B0604030504040204" pitchFamily="50" charset="-128"/>
                <a:ea typeface="メイリオ" panose="020B0604030504040204" pitchFamily="50" charset="-128"/>
              </a:rPr>
              <a:t>気温測定</a:t>
            </a:r>
            <a:r>
              <a:rPr lang="en-US" altLang="ja-JP" sz="1600" b="0" i="0" dirty="0">
                <a:solidFill>
                  <a:srgbClr val="212529"/>
                </a:solidFill>
                <a:effectLst/>
                <a:latin typeface="メイリオ" panose="020B0604030504040204" pitchFamily="50" charset="-128"/>
                <a:ea typeface="メイリオ" panose="020B0604030504040204" pitchFamily="50" charset="-128"/>
              </a:rPr>
              <a:t>(</a:t>
            </a:r>
            <a:r>
              <a:rPr lang="en-US" altLang="ja-JP" sz="1600" dirty="0"/>
              <a:t>Thermometer) </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・演習７ </a:t>
            </a:r>
            <a:r>
              <a:rPr lang="ja-JP" altLang="en-US" sz="1600" b="0" i="0" dirty="0">
                <a:solidFill>
                  <a:srgbClr val="212529"/>
                </a:solidFill>
                <a:effectLst/>
                <a:latin typeface="メイリオ" panose="020B0604030504040204" pitchFamily="50" charset="-128"/>
                <a:ea typeface="メイリオ" panose="020B0604030504040204" pitchFamily="50" charset="-128"/>
              </a:rPr>
              <a:t>サーボモータ</a:t>
            </a:r>
            <a:r>
              <a:rPr lang="en-US" altLang="ja-JP" sz="1600" b="0" i="0" dirty="0">
                <a:solidFill>
                  <a:srgbClr val="212529"/>
                </a:solidFill>
                <a:effectLst/>
                <a:latin typeface="メイリオ" panose="020B0604030504040204" pitchFamily="50" charset="-128"/>
                <a:ea typeface="メイリオ" panose="020B0604030504040204" pitchFamily="50" charset="-128"/>
              </a:rPr>
              <a:t>(SG90)</a:t>
            </a:r>
            <a:r>
              <a:rPr lang="en-US" altLang="ja-JP" sz="1600" dirty="0"/>
              <a:t> </a:t>
            </a:r>
          </a:p>
          <a:p>
            <a:pPr>
              <a:defRPr/>
            </a:pPr>
            <a:r>
              <a:rPr lang="ja-JP" altLang="en-US" sz="1600" dirty="0">
                <a:latin typeface="Meiryo UI" panose="020B0604030504040204" pitchFamily="50" charset="-128"/>
                <a:ea typeface="Meiryo UI" panose="020B0604030504040204" pitchFamily="50" charset="-128"/>
              </a:rPr>
              <a:t>　・演習８ 超音波センサー</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・演習９</a:t>
            </a:r>
            <a:r>
              <a:rPr lang="en-US" altLang="ja-JP" sz="1600" b="0" i="0" dirty="0">
                <a:solidFill>
                  <a:srgbClr val="212529"/>
                </a:solidFill>
                <a:effectLst/>
                <a:latin typeface="メイリオ" panose="020B0604030504040204" pitchFamily="50" charset="-128"/>
                <a:ea typeface="メイリオ" panose="020B0604030504040204" pitchFamily="50" charset="-128"/>
              </a:rPr>
              <a:t> </a:t>
            </a:r>
            <a:r>
              <a:rPr lang="ja-JP" altLang="en-US" sz="1600" b="0" i="0" dirty="0">
                <a:solidFill>
                  <a:srgbClr val="212529"/>
                </a:solidFill>
                <a:effectLst/>
                <a:latin typeface="メイリオ" panose="020B0604030504040204" pitchFamily="50" charset="-128"/>
                <a:ea typeface="メイリオ" panose="020B0604030504040204" pitchFamily="50" charset="-128"/>
              </a:rPr>
              <a:t>グラフィックディスプレイ</a:t>
            </a:r>
            <a:endParaRPr lang="en-US" altLang="ja-JP" sz="1600" b="0" i="0" dirty="0">
              <a:solidFill>
                <a:srgbClr val="212529"/>
              </a:solidFill>
              <a:effectLst/>
              <a:latin typeface="メイリオ" panose="020B0604030504040204" pitchFamily="50" charset="-128"/>
              <a:ea typeface="メイリオ"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・演習</a:t>
            </a:r>
            <a:r>
              <a:rPr lang="en-US" altLang="ja-JP" sz="1600" dirty="0">
                <a:latin typeface="Meiryo UI" panose="020B0604030504040204" pitchFamily="50" charset="-128"/>
                <a:ea typeface="Meiryo UI" panose="020B0604030504040204" pitchFamily="50" charset="-128"/>
              </a:rPr>
              <a:t>10 </a:t>
            </a:r>
            <a:r>
              <a:rPr lang="ja-JP" altLang="en-US" sz="1600" dirty="0">
                <a:latin typeface="Meiryo UI" panose="020B0604030504040204" pitchFamily="50" charset="-128"/>
                <a:ea typeface="Meiryo UI" panose="020B0604030504040204" pitchFamily="50" charset="-128"/>
              </a:rPr>
              <a:t>自由課題</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・おまけ　ライントレースカー・自作ボード作成等</a:t>
            </a:r>
            <a:endParaRPr lang="en-US" altLang="ja-JP" sz="1600" dirty="0">
              <a:latin typeface="Meiryo UI" panose="020B0604030504040204" pitchFamily="50" charset="-128"/>
              <a:ea typeface="Meiryo UI" panose="020B0604030504040204" pitchFamily="50" charset="-128"/>
            </a:endParaRPr>
          </a:p>
          <a:p>
            <a:pPr>
              <a:defRPr/>
            </a:pPr>
            <a:r>
              <a:rPr lang="ja-JP" altLang="en-US" sz="1600" dirty="0">
                <a:latin typeface="Meiryo UI" panose="020B0604030504040204" pitchFamily="50" charset="-128"/>
                <a:ea typeface="Meiryo UI" panose="020B0604030504040204" pitchFamily="50" charset="-128"/>
              </a:rPr>
              <a:t> </a:t>
            </a:r>
            <a:endParaRPr lang="en-US" altLang="ja-JP" sz="1600" dirty="0">
              <a:latin typeface="Meiryo UI" panose="020B0604030504040204" pitchFamily="50" charset="-128"/>
              <a:ea typeface="Meiryo UI" panose="020B0604030504040204" pitchFamily="50"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83E9BA8-9C68-B257-6839-C62E6A3CB6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95939" y="2564904"/>
            <a:ext cx="2520280" cy="1728192"/>
          </a:xfrm>
          <a:prstGeom prst="rect">
            <a:avLst/>
          </a:prstGeom>
        </p:spPr>
      </p:pic>
      <p:pic>
        <p:nvPicPr>
          <p:cNvPr id="16" name="図 15">
            <a:extLst>
              <a:ext uri="{FF2B5EF4-FFF2-40B4-BE49-F238E27FC236}">
                <a16:creationId xmlns:a16="http://schemas.microsoft.com/office/drawing/2014/main" id="{D50D0D56-B653-F479-38B6-7692DD58445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5224" y="1666305"/>
            <a:ext cx="4759096" cy="702579"/>
          </a:xfrm>
          <a:prstGeom prst="rect">
            <a:avLst/>
          </a:prstGeom>
        </p:spPr>
      </p:pic>
      <p:sp>
        <p:nvSpPr>
          <p:cNvPr id="17" name="四角形: 角を丸くする 16">
            <a:extLst>
              <a:ext uri="{FF2B5EF4-FFF2-40B4-BE49-F238E27FC236}">
                <a16:creationId xmlns:a16="http://schemas.microsoft.com/office/drawing/2014/main" id="{BD2D8D8B-29F0-4A3D-DA07-6EE2912855CE}"/>
              </a:ext>
            </a:extLst>
          </p:cNvPr>
          <p:cNvSpPr/>
          <p:nvPr/>
        </p:nvSpPr>
        <p:spPr>
          <a:xfrm>
            <a:off x="741042" y="1886342"/>
            <a:ext cx="3902966" cy="362581"/>
          </a:xfrm>
          <a:prstGeom prst="roundRect">
            <a:avLst/>
          </a:prstGeom>
          <a:noFill/>
          <a:ln w="158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a:extLst>
              <a:ext uri="{FF2B5EF4-FFF2-40B4-BE49-F238E27FC236}">
                <a16:creationId xmlns:a16="http://schemas.microsoft.com/office/drawing/2014/main" id="{627930CC-3874-0C4F-051E-3099419BD45F}"/>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７　</a:t>
            </a:r>
            <a:r>
              <a:rPr lang="en-US" altLang="ja-JP" sz="2000" kern="0" dirty="0">
                <a:latin typeface="Meiryo UI" panose="020B0604030504040204" pitchFamily="50" charset="-128"/>
                <a:ea typeface="Meiryo UI" panose="020B0604030504040204" pitchFamily="50" charset="-128"/>
              </a:rPr>
              <a:t>Python</a:t>
            </a:r>
            <a:r>
              <a:rPr lang="ja-JP" altLang="en-US" sz="2000" kern="0" dirty="0">
                <a:latin typeface="Meiryo UI" panose="020B0604030504040204" pitchFamily="50" charset="-128"/>
                <a:ea typeface="Meiryo UI" panose="020B0604030504040204" pitchFamily="50" charset="-128"/>
              </a:rPr>
              <a:t>プログラミング</a:t>
            </a:r>
          </a:p>
        </p:txBody>
      </p:sp>
      <p:sp>
        <p:nvSpPr>
          <p:cNvPr id="21" name="テキスト ボックス 20">
            <a:extLst>
              <a:ext uri="{FF2B5EF4-FFF2-40B4-BE49-F238E27FC236}">
                <a16:creationId xmlns:a16="http://schemas.microsoft.com/office/drawing/2014/main" id="{A35D5CC9-573B-8815-52A6-2E0BA6BA2DDE}"/>
              </a:ext>
            </a:extLst>
          </p:cNvPr>
          <p:cNvSpPr txBox="1"/>
          <p:nvPr/>
        </p:nvSpPr>
        <p:spPr>
          <a:xfrm>
            <a:off x="2679914" y="669988"/>
            <a:ext cx="4216219" cy="338554"/>
          </a:xfrm>
          <a:prstGeom prst="rect">
            <a:avLst/>
          </a:prstGeom>
          <a:noFill/>
        </p:spPr>
        <p:txBody>
          <a:bodyPr wrap="none" rtlCol="0">
            <a:spAutoFit/>
          </a:bodyPr>
          <a:lstStyle/>
          <a:p>
            <a:r>
              <a:rPr lang="en-US" altLang="ja-JP" sz="1600" i="1" dirty="0">
                <a:latin typeface="Meiryo UI" panose="020B0604030504040204" pitchFamily="50" charset="-128"/>
                <a:ea typeface="Meiryo UI" panose="020B0604030504040204" pitchFamily="50" charset="-128"/>
              </a:rPr>
              <a:t>ex.</a:t>
            </a:r>
            <a:r>
              <a:rPr lang="ja-JP" altLang="en-US" sz="1600" dirty="0">
                <a:solidFill>
                  <a:srgbClr val="002060"/>
                </a:solidFill>
                <a:latin typeface="Meiryo UI" panose="020B0604030504040204" pitchFamily="50" charset="-128"/>
                <a:ea typeface="Meiryo UI" panose="020B0604030504040204" pitchFamily="50" charset="-128"/>
              </a:rPr>
              <a:t>演算（足し算）した結果を表示してみましょう</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55B3EAC-A34A-F211-4BD7-23FA3BADCCF3}"/>
              </a:ext>
            </a:extLst>
          </p:cNvPr>
          <p:cNvSpPr txBox="1"/>
          <p:nvPr/>
        </p:nvSpPr>
        <p:spPr>
          <a:xfrm>
            <a:off x="611560" y="698983"/>
            <a:ext cx="1980029" cy="307777"/>
          </a:xfrm>
          <a:prstGeom prst="rect">
            <a:avLst/>
          </a:prstGeom>
          <a:noFill/>
        </p:spPr>
        <p:txBody>
          <a:bodyPr wrap="none" rtlCol="0">
            <a:spAutoFit/>
          </a:bodyPr>
          <a:lstStyle/>
          <a:p>
            <a:r>
              <a:rPr lang="en-US" altLang="ja-JP" sz="1400" b="1" dirty="0">
                <a:solidFill>
                  <a:srgbClr val="002060"/>
                </a:solidFill>
                <a:latin typeface="Meiryo UI" panose="020B0604030504040204" pitchFamily="50" charset="-128"/>
                <a:ea typeface="Meiryo UI" panose="020B0604030504040204" pitchFamily="50" charset="-128"/>
              </a:rPr>
              <a:t>7.1 </a:t>
            </a:r>
            <a:r>
              <a:rPr lang="ja-JP" altLang="en-US" sz="1400" b="1" dirty="0">
                <a:solidFill>
                  <a:srgbClr val="002060"/>
                </a:solidFill>
                <a:latin typeface="Meiryo UI" panose="020B0604030504040204" pitchFamily="50" charset="-128"/>
                <a:ea typeface="Meiryo UI" panose="020B0604030504040204" pitchFamily="50" charset="-128"/>
              </a:rPr>
              <a:t>はじめての</a:t>
            </a:r>
            <a:r>
              <a:rPr lang="en-US" altLang="ja-JP" sz="1400" b="1" dirty="0">
                <a:solidFill>
                  <a:srgbClr val="002060"/>
                </a:solidFill>
                <a:latin typeface="Meiryo UI" panose="020B0604030504040204" pitchFamily="50" charset="-128"/>
                <a:ea typeface="Meiryo UI" panose="020B0604030504040204" pitchFamily="50" charset="-128"/>
              </a:rPr>
              <a:t>Python</a:t>
            </a:r>
          </a:p>
        </p:txBody>
      </p:sp>
      <p:sp>
        <p:nvSpPr>
          <p:cNvPr id="23" name="テキスト ボックス 22">
            <a:extLst>
              <a:ext uri="{FF2B5EF4-FFF2-40B4-BE49-F238E27FC236}">
                <a16:creationId xmlns:a16="http://schemas.microsoft.com/office/drawing/2014/main" id="{17BDD2D3-1C0E-D5F3-FCBA-EF194A38D125}"/>
              </a:ext>
            </a:extLst>
          </p:cNvPr>
          <p:cNvSpPr txBox="1"/>
          <p:nvPr/>
        </p:nvSpPr>
        <p:spPr>
          <a:xfrm>
            <a:off x="755576" y="1234345"/>
            <a:ext cx="3050835"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プログラムをファイル名を付けて保存します</a:t>
            </a:r>
            <a:endParaRPr lang="en-US" altLang="ja-JP" sz="14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98F85971-BD2A-67DC-28AB-C603F1EFF882}"/>
              </a:ext>
            </a:extLst>
          </p:cNvPr>
          <p:cNvSpPr txBox="1"/>
          <p:nvPr/>
        </p:nvSpPr>
        <p:spPr>
          <a:xfrm>
            <a:off x="1327781" y="2394741"/>
            <a:ext cx="2704266"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今回、</a:t>
            </a:r>
            <a:r>
              <a:rPr lang="en-US" altLang="ja-JP" sz="1400" dirty="0">
                <a:latin typeface="Meiryo UI" panose="020B0604030504040204" pitchFamily="50" charset="-128"/>
                <a:ea typeface="Meiryo UI" panose="020B0604030504040204" pitchFamily="50" charset="-128"/>
              </a:rPr>
              <a:t>ex1.py</a:t>
            </a:r>
            <a:r>
              <a:rPr lang="ja-JP" altLang="en-US" sz="1400" dirty="0">
                <a:latin typeface="Meiryo UI" panose="020B0604030504040204" pitchFamily="50" charset="-128"/>
                <a:ea typeface="Meiryo UI" panose="020B0604030504040204" pitchFamily="50" charset="-128"/>
              </a:rPr>
              <a:t>を名前を付けて保存</a:t>
            </a:r>
            <a:endParaRPr lang="en-US" altLang="ja-JP" sz="14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9B23EB15-B34E-969F-6E2A-7C1483574D17}"/>
              </a:ext>
            </a:extLst>
          </p:cNvPr>
          <p:cNvSpPr txBox="1"/>
          <p:nvPr/>
        </p:nvSpPr>
        <p:spPr>
          <a:xfrm>
            <a:off x="1618972" y="1941146"/>
            <a:ext cx="823944" cy="307777"/>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ex1.py</a:t>
            </a:r>
          </a:p>
        </p:txBody>
      </p:sp>
      <p:sp>
        <p:nvSpPr>
          <p:cNvPr id="26" name="矢印: 右 25">
            <a:extLst>
              <a:ext uri="{FF2B5EF4-FFF2-40B4-BE49-F238E27FC236}">
                <a16:creationId xmlns:a16="http://schemas.microsoft.com/office/drawing/2014/main" id="{A42B65AE-FF3A-4BC3-3346-D2EBA8445A77}"/>
              </a:ext>
            </a:extLst>
          </p:cNvPr>
          <p:cNvSpPr/>
          <p:nvPr/>
        </p:nvSpPr>
        <p:spPr>
          <a:xfrm rot="1348603">
            <a:off x="4248448" y="2828033"/>
            <a:ext cx="720080" cy="148953"/>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18F5828-90B3-EE5D-9125-52AE40F243C5}"/>
              </a:ext>
            </a:extLst>
          </p:cNvPr>
          <p:cNvSpPr/>
          <p:nvPr/>
        </p:nvSpPr>
        <p:spPr>
          <a:xfrm>
            <a:off x="5043804" y="3140968"/>
            <a:ext cx="10801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ACF05289-21E0-7B9F-78CE-0DFF29205853}"/>
              </a:ext>
            </a:extLst>
          </p:cNvPr>
          <p:cNvSpPr txBox="1"/>
          <p:nvPr/>
        </p:nvSpPr>
        <p:spPr>
          <a:xfrm>
            <a:off x="6087040" y="3383706"/>
            <a:ext cx="938077"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処理結果</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0E0F6A19-0E12-0C0F-6E0A-86CAB1444723}"/>
              </a:ext>
            </a:extLst>
          </p:cNvPr>
          <p:cNvSpPr txBox="1"/>
          <p:nvPr/>
        </p:nvSpPr>
        <p:spPr>
          <a:xfrm>
            <a:off x="5724128" y="2628204"/>
            <a:ext cx="1545616"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シェルに表示される</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A0F2DA69-9C07-B346-3BF0-C4C4D2B9D1AB}"/>
              </a:ext>
            </a:extLst>
          </p:cNvPr>
          <p:cNvSpPr txBox="1"/>
          <p:nvPr/>
        </p:nvSpPr>
        <p:spPr>
          <a:xfrm>
            <a:off x="798548" y="4001594"/>
            <a:ext cx="3536546" cy="307777"/>
          </a:xfrm>
          <a:prstGeom prst="rect">
            <a:avLst/>
          </a:prstGeom>
          <a:noFill/>
        </p:spPr>
        <p:txBody>
          <a:bodyPr wrap="none" rtlCol="0">
            <a:spAutoFit/>
          </a:bodyPr>
          <a:lstStyle/>
          <a:p>
            <a:r>
              <a:rPr lang="ja-JP" altLang="en-US" sz="1400" b="1"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保存したファイルは、どこに保存されているのか</a:t>
            </a:r>
            <a:endParaRPr lang="en-US" altLang="ja-JP" sz="1400" dirty="0">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B1F6F5DF-9518-02A7-8E3F-35AF215238D1}"/>
              </a:ext>
            </a:extLst>
          </p:cNvPr>
          <p:cNvPicPr>
            <a:picLocks noChangeAspect="1"/>
          </p:cNvPicPr>
          <p:nvPr/>
        </p:nvPicPr>
        <p:blipFill>
          <a:blip r:embed="rId4"/>
          <a:stretch>
            <a:fillRect/>
          </a:stretch>
        </p:blipFill>
        <p:spPr>
          <a:xfrm>
            <a:off x="5538452" y="4880769"/>
            <a:ext cx="1731292" cy="1280467"/>
          </a:xfrm>
          <a:prstGeom prst="rect">
            <a:avLst/>
          </a:prstGeom>
        </p:spPr>
      </p:pic>
      <p:pic>
        <p:nvPicPr>
          <p:cNvPr id="30" name="図 29">
            <a:extLst>
              <a:ext uri="{FF2B5EF4-FFF2-40B4-BE49-F238E27FC236}">
                <a16:creationId xmlns:a16="http://schemas.microsoft.com/office/drawing/2014/main" id="{A5DCF7D6-A86E-2B9D-09C8-F49EB9D1713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53631" y="4501530"/>
            <a:ext cx="2826379" cy="1380329"/>
          </a:xfrm>
          <a:prstGeom prst="rect">
            <a:avLst/>
          </a:prstGeom>
        </p:spPr>
      </p:pic>
      <p:sp>
        <p:nvSpPr>
          <p:cNvPr id="31" name="楕円 30">
            <a:extLst>
              <a:ext uri="{FF2B5EF4-FFF2-40B4-BE49-F238E27FC236}">
                <a16:creationId xmlns:a16="http://schemas.microsoft.com/office/drawing/2014/main" id="{8F339BEB-A2A1-404F-DB96-1FC4544F24C4}"/>
              </a:ext>
            </a:extLst>
          </p:cNvPr>
          <p:cNvSpPr/>
          <p:nvPr/>
        </p:nvSpPr>
        <p:spPr>
          <a:xfrm>
            <a:off x="1391219" y="4946965"/>
            <a:ext cx="420710" cy="319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E87B1F61-1DF2-962D-B9C2-5FEC9D67F15F}"/>
              </a:ext>
            </a:extLst>
          </p:cNvPr>
          <p:cNvSpPr/>
          <p:nvPr/>
        </p:nvSpPr>
        <p:spPr>
          <a:xfrm>
            <a:off x="4292548" y="5533970"/>
            <a:ext cx="720080" cy="148953"/>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66743031-7EDE-CB07-829F-574DD87A9733}"/>
              </a:ext>
            </a:extLst>
          </p:cNvPr>
          <p:cNvSpPr txBox="1"/>
          <p:nvPr/>
        </p:nvSpPr>
        <p:spPr>
          <a:xfrm>
            <a:off x="5031256" y="4524587"/>
            <a:ext cx="2736647" cy="307777"/>
          </a:xfrm>
          <a:prstGeom prst="rect">
            <a:avLst/>
          </a:prstGeom>
          <a:noFill/>
        </p:spPr>
        <p:txBody>
          <a:bodyPr wrap="none" rtlCol="0">
            <a:spAutoFit/>
          </a:bodyPr>
          <a:lstStyle/>
          <a:p>
            <a:r>
              <a:rPr lang="en-US" altLang="ja-JP" sz="1400" dirty="0">
                <a:latin typeface="Lucida Fax" panose="02060602050505020204" pitchFamily="18" charset="0"/>
                <a:ea typeface="Meiryo UI" panose="020B0604030504040204" pitchFamily="50" charset="-128"/>
              </a:rPr>
              <a:t>Open from </a:t>
            </a:r>
            <a:r>
              <a:rPr lang="en-US" altLang="ja-JP" sz="1400" dirty="0" err="1">
                <a:latin typeface="Lucida Fax" panose="02060602050505020204" pitchFamily="18" charset="0"/>
                <a:ea typeface="Meiryo UI" panose="020B0604030504040204" pitchFamily="50" charset="-128"/>
              </a:rPr>
              <a:t>raspberrypi</a:t>
            </a:r>
            <a:r>
              <a:rPr lang="en-US" altLang="ja-JP" sz="1400" dirty="0">
                <a:latin typeface="Lucida Fax" panose="02060602050505020204" pitchFamily="18" charset="0"/>
                <a:ea typeface="Meiryo UI" panose="020B0604030504040204" pitchFamily="50" charset="-128"/>
              </a:rPr>
              <a:t> </a:t>
            </a:r>
            <a:r>
              <a:rPr lang="en-US" altLang="ja-JP" sz="1400" dirty="0" err="1">
                <a:latin typeface="Lucida Fax" panose="02060602050505020204" pitchFamily="18" charset="0"/>
                <a:ea typeface="Meiryo UI" panose="020B0604030504040204" pitchFamily="50" charset="-128"/>
              </a:rPr>
              <a:t>pico</a:t>
            </a:r>
            <a:endParaRPr lang="en-US" altLang="ja-JP" sz="1400" dirty="0">
              <a:latin typeface="Lucida Fax" panose="02060602050505020204" pitchFamily="18" charset="0"/>
              <a:ea typeface="Meiryo UI" panose="020B0604030504040204" pitchFamily="50" charset="-128"/>
            </a:endParaRPr>
          </a:p>
        </p:txBody>
      </p:sp>
      <p:sp>
        <p:nvSpPr>
          <p:cNvPr id="35" name="テキスト ボックス 34">
            <a:extLst>
              <a:ext uri="{FF2B5EF4-FFF2-40B4-BE49-F238E27FC236}">
                <a16:creationId xmlns:a16="http://schemas.microsoft.com/office/drawing/2014/main" id="{E7908EBD-7E1D-7CFE-600C-9EB4FE91C981}"/>
              </a:ext>
            </a:extLst>
          </p:cNvPr>
          <p:cNvSpPr txBox="1"/>
          <p:nvPr/>
        </p:nvSpPr>
        <p:spPr>
          <a:xfrm>
            <a:off x="5213402" y="6158633"/>
            <a:ext cx="2557110"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保存されていることが確認できます</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3901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F2846AC5-5ECD-0096-CFA6-BB140D6F4B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35595" y="1758861"/>
            <a:ext cx="4605713" cy="2828060"/>
          </a:xfrm>
          <a:prstGeom prst="rect">
            <a:avLst/>
          </a:prstGeom>
        </p:spPr>
      </p:pic>
      <p:sp>
        <p:nvSpPr>
          <p:cNvPr id="2" name="タイトル 1">
            <a:extLst>
              <a:ext uri="{FF2B5EF4-FFF2-40B4-BE49-F238E27FC236}">
                <a16:creationId xmlns:a16="http://schemas.microsoft.com/office/drawing/2014/main" id="{C8B4AC87-EC1F-224A-B0E3-35D39A58A0F4}"/>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７　</a:t>
            </a:r>
            <a:r>
              <a:rPr lang="en-US" altLang="ja-JP" sz="2000" kern="0" dirty="0">
                <a:latin typeface="Meiryo UI" panose="020B0604030504040204" pitchFamily="50" charset="-128"/>
                <a:ea typeface="Meiryo UI" panose="020B0604030504040204" pitchFamily="50" charset="-128"/>
              </a:rPr>
              <a:t>Python</a:t>
            </a:r>
            <a:r>
              <a:rPr lang="ja-JP" altLang="en-US" sz="2000" kern="0" dirty="0">
                <a:latin typeface="Meiryo UI" panose="020B0604030504040204" pitchFamily="50" charset="-128"/>
                <a:ea typeface="Meiryo UI" panose="020B0604030504040204" pitchFamily="50" charset="-128"/>
              </a:rPr>
              <a:t>プログラミング</a:t>
            </a:r>
          </a:p>
        </p:txBody>
      </p:sp>
      <p:sp>
        <p:nvSpPr>
          <p:cNvPr id="3" name="テキスト ボックス 2">
            <a:extLst>
              <a:ext uri="{FF2B5EF4-FFF2-40B4-BE49-F238E27FC236}">
                <a16:creationId xmlns:a16="http://schemas.microsoft.com/office/drawing/2014/main" id="{6C52BF5D-5803-2377-CC8B-81F7175F51D1}"/>
              </a:ext>
            </a:extLst>
          </p:cNvPr>
          <p:cNvSpPr txBox="1"/>
          <p:nvPr/>
        </p:nvSpPr>
        <p:spPr>
          <a:xfrm>
            <a:off x="611560" y="698983"/>
            <a:ext cx="1433406" cy="307777"/>
          </a:xfrm>
          <a:prstGeom prst="rect">
            <a:avLst/>
          </a:prstGeom>
          <a:noFill/>
        </p:spPr>
        <p:txBody>
          <a:bodyPr wrap="none" rtlCol="0">
            <a:spAutoFit/>
          </a:bodyPr>
          <a:lstStyle/>
          <a:p>
            <a:r>
              <a:rPr lang="en-US" altLang="ja-JP" sz="1400" b="1" dirty="0">
                <a:solidFill>
                  <a:srgbClr val="002060"/>
                </a:solidFill>
                <a:latin typeface="Meiryo UI" panose="020B0604030504040204" pitchFamily="50" charset="-128"/>
                <a:ea typeface="Meiryo UI" panose="020B0604030504040204" pitchFamily="50" charset="-128"/>
              </a:rPr>
              <a:t>7.2 </a:t>
            </a:r>
            <a:r>
              <a:rPr lang="ja-JP" altLang="en-US" sz="1400" b="1" dirty="0">
                <a:solidFill>
                  <a:srgbClr val="002060"/>
                </a:solidFill>
                <a:latin typeface="Meiryo UI" panose="020B0604030504040204" pitchFamily="50" charset="-128"/>
                <a:ea typeface="Meiryo UI" panose="020B0604030504040204" pitchFamily="50" charset="-128"/>
              </a:rPr>
              <a:t>関数の作成</a:t>
            </a:r>
            <a:endParaRPr lang="en-US" altLang="ja-JP" sz="1400" b="1" dirty="0">
              <a:solidFill>
                <a:srgbClr val="002060"/>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F8B138C-7477-9A5F-F6FA-6C9A999A138D}"/>
              </a:ext>
            </a:extLst>
          </p:cNvPr>
          <p:cNvSpPr txBox="1"/>
          <p:nvPr/>
        </p:nvSpPr>
        <p:spPr>
          <a:xfrm>
            <a:off x="827584" y="1004268"/>
            <a:ext cx="3650358" cy="338554"/>
          </a:xfrm>
          <a:prstGeom prst="rect">
            <a:avLst/>
          </a:prstGeom>
          <a:noFill/>
        </p:spPr>
        <p:txBody>
          <a:bodyPr wrap="none" rtlCol="0">
            <a:spAutoFit/>
          </a:bodyPr>
          <a:lstStyle/>
          <a:p>
            <a:r>
              <a:rPr lang="ja-JP" altLang="en-US" sz="1600" dirty="0">
                <a:solidFill>
                  <a:srgbClr val="008000"/>
                </a:solidFill>
                <a:latin typeface="Meiryo UI" panose="020B0604030504040204" pitchFamily="50" charset="-128"/>
                <a:ea typeface="Meiryo UI" panose="020B0604030504040204" pitchFamily="50" charset="-128"/>
              </a:rPr>
              <a:t>よく使う処理を繰り返して使えるようにしたい</a:t>
            </a:r>
            <a:endParaRPr lang="en-US" altLang="ja-JP" sz="1400" dirty="0">
              <a:solidFill>
                <a:srgbClr val="008000"/>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CDACC337-AE60-AE71-ABCC-AA633EBEA3F1}"/>
              </a:ext>
            </a:extLst>
          </p:cNvPr>
          <p:cNvSpPr txBox="1"/>
          <p:nvPr/>
        </p:nvSpPr>
        <p:spPr>
          <a:xfrm>
            <a:off x="870204" y="1342822"/>
            <a:ext cx="2250937" cy="338554"/>
          </a:xfrm>
          <a:prstGeom prst="rect">
            <a:avLst/>
          </a:prstGeom>
          <a:noFill/>
        </p:spPr>
        <p:txBody>
          <a:bodyPr wrap="none" rtlCol="0">
            <a:spAutoFit/>
          </a:bodyPr>
          <a:lstStyle/>
          <a:p>
            <a:r>
              <a:rPr lang="ja-JP" altLang="en-US" sz="1600" dirty="0">
                <a:solidFill>
                  <a:srgbClr val="002060"/>
                </a:solidFill>
                <a:latin typeface="Meiryo UI" panose="020B0604030504040204" pitchFamily="50" charset="-128"/>
                <a:ea typeface="Meiryo UI" panose="020B0604030504040204" pitchFamily="50" charset="-128"/>
              </a:rPr>
              <a:t>今回は、足し算の関数化</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768C9F48-3CAA-CFC8-0853-E368C6FFFC13}"/>
              </a:ext>
            </a:extLst>
          </p:cNvPr>
          <p:cNvSpPr txBox="1"/>
          <p:nvPr/>
        </p:nvSpPr>
        <p:spPr bwMode="auto">
          <a:xfrm>
            <a:off x="5541308" y="2652732"/>
            <a:ext cx="24955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b="1" i="0" dirty="0">
                <a:solidFill>
                  <a:srgbClr val="0070C0"/>
                </a:solidFill>
                <a:effectLst/>
                <a:latin typeface="Meiryo" panose="020B0604030504040204" pitchFamily="50" charset="-128"/>
                <a:ea typeface="Meiryo" panose="020B0604030504040204" pitchFamily="50" charset="-128"/>
              </a:rPr>
              <a:t>def</a:t>
            </a:r>
            <a:r>
              <a:rPr lang="en-US" altLang="ja-JP" sz="1600" b="1" i="0" dirty="0">
                <a:solidFill>
                  <a:srgbClr val="333333"/>
                </a:solidFill>
                <a:effectLst/>
                <a:latin typeface="Meiryo" panose="020B0604030504040204" pitchFamily="50" charset="-128"/>
                <a:ea typeface="Meiryo" panose="020B0604030504040204" pitchFamily="50" charset="-128"/>
              </a:rPr>
              <a:t> </a:t>
            </a:r>
            <a:r>
              <a:rPr lang="ja-JP" altLang="en-US" sz="1600" i="0" dirty="0">
                <a:solidFill>
                  <a:srgbClr val="333333"/>
                </a:solidFill>
                <a:effectLst/>
                <a:latin typeface="Meiryo" panose="020B0604030504040204" pitchFamily="50" charset="-128"/>
                <a:ea typeface="Meiryo" panose="020B0604030504040204" pitchFamily="50" charset="-128"/>
              </a:rPr>
              <a:t>： 関数を定義</a:t>
            </a:r>
            <a:r>
              <a:rPr lang="ja-JP" altLang="en-US" sz="1600" dirty="0">
                <a:solidFill>
                  <a:srgbClr val="333333"/>
                </a:solidFill>
                <a:latin typeface="Meiryo" panose="020B0604030504040204" pitchFamily="50" charset="-128"/>
                <a:ea typeface="Meiryo" panose="020B0604030504040204" pitchFamily="50" charset="-128"/>
              </a:rPr>
              <a:t>する</a:t>
            </a:r>
            <a:endParaRPr lang="ja-JP" altLang="en-US" sz="1600" dirty="0"/>
          </a:p>
        </p:txBody>
      </p:sp>
      <p:sp>
        <p:nvSpPr>
          <p:cNvPr id="8" name="テキスト ボックス 7">
            <a:extLst>
              <a:ext uri="{FF2B5EF4-FFF2-40B4-BE49-F238E27FC236}">
                <a16:creationId xmlns:a16="http://schemas.microsoft.com/office/drawing/2014/main" id="{4BFC8C68-6983-4A08-E037-87054109C73A}"/>
              </a:ext>
            </a:extLst>
          </p:cNvPr>
          <p:cNvSpPr txBox="1"/>
          <p:nvPr/>
        </p:nvSpPr>
        <p:spPr bwMode="auto">
          <a:xfrm>
            <a:off x="5658685" y="2991286"/>
            <a:ext cx="13435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b="1" i="0" dirty="0" err="1">
                <a:solidFill>
                  <a:srgbClr val="0070C0"/>
                </a:solidFill>
                <a:effectLst/>
                <a:latin typeface="Meiryo" panose="020B0604030504040204" pitchFamily="50" charset="-128"/>
                <a:ea typeface="Meiryo" panose="020B0604030504040204" pitchFamily="50" charset="-128"/>
              </a:rPr>
              <a:t>i</a:t>
            </a:r>
            <a:r>
              <a:rPr lang="en-US" altLang="ja-JP" sz="1600" b="1" dirty="0" err="1">
                <a:solidFill>
                  <a:srgbClr val="0070C0"/>
                </a:solidFill>
                <a:latin typeface="Meiryo" panose="020B0604030504040204" pitchFamily="50" charset="-128"/>
                <a:ea typeface="Meiryo" panose="020B0604030504040204" pitchFamily="50" charset="-128"/>
              </a:rPr>
              <a:t>,j</a:t>
            </a:r>
            <a:r>
              <a:rPr lang="en-US" altLang="ja-JP" sz="1600" b="1" i="0" dirty="0">
                <a:solidFill>
                  <a:srgbClr val="333333"/>
                </a:solidFill>
                <a:effectLst/>
                <a:latin typeface="Meiryo" panose="020B0604030504040204" pitchFamily="50" charset="-128"/>
                <a:ea typeface="Meiryo" panose="020B0604030504040204" pitchFamily="50" charset="-128"/>
              </a:rPr>
              <a:t> </a:t>
            </a:r>
            <a:r>
              <a:rPr lang="ja-JP" altLang="en-US" sz="1600" i="0" dirty="0">
                <a:solidFill>
                  <a:srgbClr val="333333"/>
                </a:solidFill>
                <a:effectLst/>
                <a:latin typeface="Meiryo" panose="020B0604030504040204" pitchFamily="50" charset="-128"/>
                <a:ea typeface="Meiryo" panose="020B0604030504040204" pitchFamily="50" charset="-128"/>
              </a:rPr>
              <a:t>： </a:t>
            </a:r>
            <a:r>
              <a:rPr lang="ja-JP" altLang="en-US" sz="1600" dirty="0">
                <a:solidFill>
                  <a:srgbClr val="333333"/>
                </a:solidFill>
                <a:latin typeface="Meiryo" panose="020B0604030504040204" pitchFamily="50" charset="-128"/>
                <a:ea typeface="Meiryo" panose="020B0604030504040204" pitchFamily="50" charset="-128"/>
              </a:rPr>
              <a:t>引数</a:t>
            </a:r>
            <a:endParaRPr lang="ja-JP" altLang="en-US" sz="1600" dirty="0"/>
          </a:p>
        </p:txBody>
      </p:sp>
      <p:sp>
        <p:nvSpPr>
          <p:cNvPr id="9" name="テキスト ボックス 8">
            <a:extLst>
              <a:ext uri="{FF2B5EF4-FFF2-40B4-BE49-F238E27FC236}">
                <a16:creationId xmlns:a16="http://schemas.microsoft.com/office/drawing/2014/main" id="{A1C1948D-670D-998A-75DD-FE158CBA1C06}"/>
              </a:ext>
            </a:extLst>
          </p:cNvPr>
          <p:cNvSpPr txBox="1"/>
          <p:nvPr/>
        </p:nvSpPr>
        <p:spPr bwMode="auto">
          <a:xfrm>
            <a:off x="5573865" y="3413294"/>
            <a:ext cx="33521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b="1" i="0" dirty="0">
                <a:solidFill>
                  <a:srgbClr val="0070C0"/>
                </a:solidFill>
                <a:effectLst/>
                <a:latin typeface="Meiryo" panose="020B0604030504040204" pitchFamily="50" charset="-128"/>
                <a:ea typeface="Meiryo" panose="020B0604030504040204" pitchFamily="50" charset="-128"/>
              </a:rPr>
              <a:t>return</a:t>
            </a:r>
            <a:r>
              <a:rPr lang="en-US" altLang="ja-JP" sz="1600" i="0" dirty="0">
                <a:solidFill>
                  <a:srgbClr val="333333"/>
                </a:solidFill>
                <a:effectLst/>
                <a:latin typeface="Meiryo" panose="020B0604030504040204" pitchFamily="50" charset="-128"/>
                <a:ea typeface="Meiryo" panose="020B0604030504040204" pitchFamily="50" charset="-128"/>
              </a:rPr>
              <a:t> </a:t>
            </a:r>
            <a:r>
              <a:rPr lang="ja-JP" altLang="en-US" sz="1600" i="0" dirty="0">
                <a:solidFill>
                  <a:srgbClr val="333333"/>
                </a:solidFill>
                <a:effectLst/>
                <a:latin typeface="Meiryo" panose="020B0604030504040204" pitchFamily="50" charset="-128"/>
                <a:ea typeface="Meiryo" panose="020B0604030504040204" pitchFamily="50" charset="-128"/>
              </a:rPr>
              <a:t>： </a:t>
            </a:r>
            <a:r>
              <a:rPr lang="ja-JP" altLang="en-US" sz="1600" dirty="0">
                <a:solidFill>
                  <a:srgbClr val="333333"/>
                </a:solidFill>
                <a:latin typeface="Meiryo" panose="020B0604030504040204" pitchFamily="50" charset="-128"/>
                <a:ea typeface="Meiryo" panose="020B0604030504040204" pitchFamily="50" charset="-128"/>
              </a:rPr>
              <a:t>戻り値 </a:t>
            </a:r>
            <a:r>
              <a:rPr lang="en-US" altLang="ja-JP" sz="1600" dirty="0">
                <a:solidFill>
                  <a:srgbClr val="333333"/>
                </a:solidFill>
                <a:latin typeface="Meiryo" panose="020B0604030504040204" pitchFamily="50" charset="-128"/>
                <a:ea typeface="Meiryo" panose="020B0604030504040204" pitchFamily="50" charset="-128"/>
              </a:rPr>
              <a:t>(</a:t>
            </a:r>
            <a:r>
              <a:rPr lang="ja-JP" altLang="en-US" sz="1600" dirty="0">
                <a:solidFill>
                  <a:srgbClr val="333333"/>
                </a:solidFill>
                <a:latin typeface="Meiryo" panose="020B0604030504040204" pitchFamily="50" charset="-128"/>
                <a:ea typeface="Meiryo" panose="020B0604030504040204" pitchFamily="50" charset="-128"/>
              </a:rPr>
              <a:t>結果を返す</a:t>
            </a:r>
            <a:r>
              <a:rPr lang="en-US" altLang="ja-JP" sz="1600" dirty="0">
                <a:solidFill>
                  <a:srgbClr val="333333"/>
                </a:solidFill>
                <a:latin typeface="Meiryo" panose="020B0604030504040204" pitchFamily="50" charset="-128"/>
                <a:ea typeface="Meiryo" panose="020B0604030504040204" pitchFamily="50" charset="-128"/>
              </a:rPr>
              <a:t>)</a:t>
            </a:r>
            <a:endParaRPr lang="ja-JP" altLang="en-US" sz="1600" dirty="0"/>
          </a:p>
        </p:txBody>
      </p:sp>
      <p:sp>
        <p:nvSpPr>
          <p:cNvPr id="10" name="テキスト ボックス 9">
            <a:extLst>
              <a:ext uri="{FF2B5EF4-FFF2-40B4-BE49-F238E27FC236}">
                <a16:creationId xmlns:a16="http://schemas.microsoft.com/office/drawing/2014/main" id="{7C25B10D-D9E0-CB55-D22A-191F7462ACAC}"/>
              </a:ext>
            </a:extLst>
          </p:cNvPr>
          <p:cNvSpPr txBox="1"/>
          <p:nvPr/>
        </p:nvSpPr>
        <p:spPr>
          <a:xfrm>
            <a:off x="4932040" y="1004268"/>
            <a:ext cx="1005403" cy="338554"/>
          </a:xfrm>
          <a:prstGeom prst="rect">
            <a:avLst/>
          </a:prstGeom>
          <a:noFill/>
        </p:spPr>
        <p:txBody>
          <a:bodyPr wrap="none" rtlCol="0">
            <a:spAutoFit/>
          </a:bodyPr>
          <a:lstStyle/>
          <a:p>
            <a:r>
              <a:rPr lang="ja-JP" altLang="en-US" sz="1600" b="1" dirty="0">
                <a:solidFill>
                  <a:srgbClr val="008000"/>
                </a:solidFill>
                <a:latin typeface="Meiryo UI" panose="020B0604030504040204" pitchFamily="50" charset="-128"/>
                <a:ea typeface="Meiryo UI" panose="020B0604030504040204" pitchFamily="50" charset="-128"/>
              </a:rPr>
              <a:t>関数作成</a:t>
            </a:r>
            <a:endParaRPr lang="en-US" altLang="ja-JP" sz="1400" b="1" dirty="0">
              <a:solidFill>
                <a:srgbClr val="008000"/>
              </a:solidFill>
              <a:latin typeface="Meiryo UI" panose="020B0604030504040204" pitchFamily="50" charset="-128"/>
              <a:ea typeface="Meiryo UI" panose="020B0604030504040204" pitchFamily="50" charset="-128"/>
            </a:endParaRPr>
          </a:p>
        </p:txBody>
      </p:sp>
      <p:sp>
        <p:nvSpPr>
          <p:cNvPr id="11" name="矢印: 右 10">
            <a:extLst>
              <a:ext uri="{FF2B5EF4-FFF2-40B4-BE49-F238E27FC236}">
                <a16:creationId xmlns:a16="http://schemas.microsoft.com/office/drawing/2014/main" id="{6C3F7BBD-0EE7-9688-B823-B7C79781BEBD}"/>
              </a:ext>
            </a:extLst>
          </p:cNvPr>
          <p:cNvSpPr/>
          <p:nvPr/>
        </p:nvSpPr>
        <p:spPr>
          <a:xfrm>
            <a:off x="4545519" y="1137541"/>
            <a:ext cx="318944" cy="72008"/>
          </a:xfrm>
          <a:prstGeom prst="rightArrow">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378E14FF-6190-AD16-355C-43BCCDCA710E}"/>
              </a:ext>
            </a:extLst>
          </p:cNvPr>
          <p:cNvSpPr/>
          <p:nvPr/>
        </p:nvSpPr>
        <p:spPr>
          <a:xfrm>
            <a:off x="783201" y="2748110"/>
            <a:ext cx="3608865" cy="824906"/>
          </a:xfrm>
          <a:prstGeom prst="roundRect">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8546A722-8013-6CF2-659C-9A83554FF443}"/>
              </a:ext>
            </a:extLst>
          </p:cNvPr>
          <p:cNvSpPr txBox="1"/>
          <p:nvPr/>
        </p:nvSpPr>
        <p:spPr>
          <a:xfrm>
            <a:off x="4509443" y="3003614"/>
            <a:ext cx="595035" cy="338554"/>
          </a:xfrm>
          <a:prstGeom prst="rect">
            <a:avLst/>
          </a:prstGeom>
          <a:noFill/>
        </p:spPr>
        <p:txBody>
          <a:bodyPr wrap="none" rtlCol="0">
            <a:spAutoFit/>
          </a:bodyPr>
          <a:lstStyle/>
          <a:p>
            <a:r>
              <a:rPr lang="ja-JP" altLang="en-US" sz="1600" b="1" dirty="0">
                <a:solidFill>
                  <a:srgbClr val="008000"/>
                </a:solidFill>
                <a:latin typeface="Meiryo UI" panose="020B0604030504040204" pitchFamily="50" charset="-128"/>
                <a:ea typeface="Meiryo UI" panose="020B0604030504040204" pitchFamily="50" charset="-128"/>
              </a:rPr>
              <a:t>関数</a:t>
            </a:r>
            <a:endParaRPr lang="en-US" altLang="ja-JP" sz="1400" b="1" dirty="0">
              <a:solidFill>
                <a:srgbClr val="008000"/>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CDF0BBF7-88F3-8DFB-A3EB-5D35DDCFC5EB}"/>
              </a:ext>
            </a:extLst>
          </p:cNvPr>
          <p:cNvSpPr txBox="1"/>
          <p:nvPr/>
        </p:nvSpPr>
        <p:spPr>
          <a:xfrm>
            <a:off x="1553686" y="5319767"/>
            <a:ext cx="2704266"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今回、</a:t>
            </a:r>
            <a:r>
              <a:rPr lang="en-US" altLang="ja-JP" sz="1400" dirty="0">
                <a:latin typeface="Meiryo UI" panose="020B0604030504040204" pitchFamily="50" charset="-128"/>
                <a:ea typeface="Meiryo UI" panose="020B0604030504040204" pitchFamily="50" charset="-128"/>
              </a:rPr>
              <a:t>ex2.py</a:t>
            </a:r>
            <a:r>
              <a:rPr lang="ja-JP" altLang="en-US" sz="1400" dirty="0">
                <a:latin typeface="Meiryo UI" panose="020B0604030504040204" pitchFamily="50" charset="-128"/>
                <a:ea typeface="Meiryo UI" panose="020B0604030504040204" pitchFamily="50" charset="-128"/>
              </a:rPr>
              <a:t>を名前を付けて保存</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70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1E81F8-2AA8-C215-9E3A-ECB02115B931}"/>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７　</a:t>
            </a:r>
            <a:r>
              <a:rPr lang="en-US" altLang="ja-JP" sz="2000" kern="0" dirty="0">
                <a:latin typeface="Meiryo UI" panose="020B0604030504040204" pitchFamily="50" charset="-128"/>
                <a:ea typeface="Meiryo UI" panose="020B0604030504040204" pitchFamily="50" charset="-128"/>
              </a:rPr>
              <a:t>Python</a:t>
            </a:r>
            <a:r>
              <a:rPr lang="ja-JP" altLang="en-US" sz="2000" kern="0" dirty="0">
                <a:latin typeface="Meiryo UI" panose="020B0604030504040204" pitchFamily="50" charset="-128"/>
                <a:ea typeface="Meiryo UI" panose="020B0604030504040204" pitchFamily="50" charset="-128"/>
              </a:rPr>
              <a:t>プログラミング</a:t>
            </a:r>
          </a:p>
        </p:txBody>
      </p:sp>
      <p:sp>
        <p:nvSpPr>
          <p:cNvPr id="3" name="テキスト ボックス 2">
            <a:extLst>
              <a:ext uri="{FF2B5EF4-FFF2-40B4-BE49-F238E27FC236}">
                <a16:creationId xmlns:a16="http://schemas.microsoft.com/office/drawing/2014/main" id="{C1DFEFC9-F7ED-CD5A-21F5-9F66149E18BE}"/>
              </a:ext>
            </a:extLst>
          </p:cNvPr>
          <p:cNvSpPr txBox="1"/>
          <p:nvPr/>
        </p:nvSpPr>
        <p:spPr>
          <a:xfrm>
            <a:off x="611560" y="698983"/>
            <a:ext cx="4403128" cy="307777"/>
          </a:xfrm>
          <a:prstGeom prst="rect">
            <a:avLst/>
          </a:prstGeom>
          <a:noFill/>
        </p:spPr>
        <p:txBody>
          <a:bodyPr wrap="none" rtlCol="0">
            <a:spAutoFit/>
          </a:bodyPr>
          <a:lstStyle/>
          <a:p>
            <a:r>
              <a:rPr lang="en-US" altLang="ja-JP" sz="1400" b="1" dirty="0">
                <a:solidFill>
                  <a:srgbClr val="002060"/>
                </a:solidFill>
                <a:latin typeface="Meiryo UI" panose="020B0604030504040204" pitchFamily="50" charset="-128"/>
                <a:ea typeface="Meiryo UI" panose="020B0604030504040204" pitchFamily="50" charset="-128"/>
              </a:rPr>
              <a:t>7.3 </a:t>
            </a:r>
            <a:r>
              <a:rPr lang="ja-JP" altLang="en-US" sz="1400" b="1" dirty="0">
                <a:solidFill>
                  <a:srgbClr val="002060"/>
                </a:solidFill>
                <a:latin typeface="Meiryo UI" panose="020B0604030504040204" pitchFamily="50" charset="-128"/>
                <a:ea typeface="Meiryo UI" panose="020B0604030504040204" pitchFamily="50" charset="-128"/>
              </a:rPr>
              <a:t>他のファイルから関数を呼び出して実行（</a:t>
            </a:r>
            <a:r>
              <a:rPr lang="en-US" altLang="ja-JP" sz="1400" b="1" dirty="0">
                <a:solidFill>
                  <a:srgbClr val="002060"/>
                </a:solidFill>
                <a:latin typeface="Meiryo UI" panose="020B0604030504040204" pitchFamily="50" charset="-128"/>
                <a:ea typeface="Meiryo UI" panose="020B0604030504040204" pitchFamily="50" charset="-128"/>
              </a:rPr>
              <a:t>import</a:t>
            </a:r>
            <a:r>
              <a:rPr lang="ja-JP" altLang="en-US" sz="1400" b="1" dirty="0">
                <a:solidFill>
                  <a:srgbClr val="002060"/>
                </a:solidFill>
                <a:latin typeface="Meiryo UI" panose="020B0604030504040204" pitchFamily="50" charset="-128"/>
                <a:ea typeface="Meiryo UI" panose="020B0604030504040204" pitchFamily="50" charset="-128"/>
              </a:rPr>
              <a:t>）</a:t>
            </a:r>
            <a:endParaRPr lang="en-US" altLang="ja-JP" sz="1400" b="1" dirty="0">
              <a:solidFill>
                <a:srgbClr val="002060"/>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801E1F4F-A583-28C6-F6C1-0C1E6D01F0AB}"/>
              </a:ext>
            </a:extLst>
          </p:cNvPr>
          <p:cNvSpPr txBox="1"/>
          <p:nvPr/>
        </p:nvSpPr>
        <p:spPr>
          <a:xfrm>
            <a:off x="827584" y="1004268"/>
            <a:ext cx="3650358" cy="338554"/>
          </a:xfrm>
          <a:prstGeom prst="rect">
            <a:avLst/>
          </a:prstGeom>
          <a:noFill/>
        </p:spPr>
        <p:txBody>
          <a:bodyPr wrap="none" rtlCol="0">
            <a:spAutoFit/>
          </a:bodyPr>
          <a:lstStyle/>
          <a:p>
            <a:r>
              <a:rPr lang="ja-JP" altLang="en-US" sz="1600" dirty="0">
                <a:solidFill>
                  <a:srgbClr val="008000"/>
                </a:solidFill>
                <a:latin typeface="Meiryo UI" panose="020B0604030504040204" pitchFamily="50" charset="-128"/>
                <a:ea typeface="Meiryo UI" panose="020B0604030504040204" pitchFamily="50" charset="-128"/>
              </a:rPr>
              <a:t>よく使う処理を繰り返して使えるようにしたい</a:t>
            </a:r>
            <a:endParaRPr lang="en-US" altLang="ja-JP" sz="1400" dirty="0">
              <a:solidFill>
                <a:srgbClr val="008000"/>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9DD40CF-8B81-9A92-6DE5-3DB4C8BF08DD}"/>
              </a:ext>
            </a:extLst>
          </p:cNvPr>
          <p:cNvSpPr txBox="1"/>
          <p:nvPr/>
        </p:nvSpPr>
        <p:spPr>
          <a:xfrm>
            <a:off x="4932040" y="1004268"/>
            <a:ext cx="1005403" cy="338554"/>
          </a:xfrm>
          <a:prstGeom prst="rect">
            <a:avLst/>
          </a:prstGeom>
          <a:noFill/>
        </p:spPr>
        <p:txBody>
          <a:bodyPr wrap="none" rtlCol="0">
            <a:spAutoFit/>
          </a:bodyPr>
          <a:lstStyle/>
          <a:p>
            <a:r>
              <a:rPr lang="ja-JP" altLang="en-US" sz="1600" dirty="0">
                <a:solidFill>
                  <a:srgbClr val="008000"/>
                </a:solidFill>
                <a:latin typeface="Meiryo UI" panose="020B0604030504040204" pitchFamily="50" charset="-128"/>
                <a:ea typeface="Meiryo UI" panose="020B0604030504040204" pitchFamily="50" charset="-128"/>
              </a:rPr>
              <a:t>関数作成</a:t>
            </a:r>
            <a:endParaRPr lang="en-US" altLang="ja-JP" sz="1400" dirty="0">
              <a:solidFill>
                <a:srgbClr val="008000"/>
              </a:solidFill>
              <a:latin typeface="Meiryo UI" panose="020B0604030504040204" pitchFamily="50" charset="-128"/>
              <a:ea typeface="Meiryo UI" panose="020B0604030504040204" pitchFamily="50" charset="-128"/>
            </a:endParaRPr>
          </a:p>
        </p:txBody>
      </p:sp>
      <p:sp>
        <p:nvSpPr>
          <p:cNvPr id="7" name="矢印: 右 6">
            <a:extLst>
              <a:ext uri="{FF2B5EF4-FFF2-40B4-BE49-F238E27FC236}">
                <a16:creationId xmlns:a16="http://schemas.microsoft.com/office/drawing/2014/main" id="{67BBBB6A-C3C5-3C70-5CF4-40657CB9308E}"/>
              </a:ext>
            </a:extLst>
          </p:cNvPr>
          <p:cNvSpPr/>
          <p:nvPr/>
        </p:nvSpPr>
        <p:spPr>
          <a:xfrm>
            <a:off x="4545519" y="1137541"/>
            <a:ext cx="318944" cy="72008"/>
          </a:xfrm>
          <a:prstGeom prst="rightArrow">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034461AC-1AC3-DEBE-7D09-7EBABC35FC1B}"/>
              </a:ext>
            </a:extLst>
          </p:cNvPr>
          <p:cNvSpPr/>
          <p:nvPr/>
        </p:nvSpPr>
        <p:spPr>
          <a:xfrm>
            <a:off x="5937443" y="1137541"/>
            <a:ext cx="318944" cy="72008"/>
          </a:xfrm>
          <a:prstGeom prst="rightArrow">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B71888E-2023-C844-8539-B8AD23E8A2FA}"/>
              </a:ext>
            </a:extLst>
          </p:cNvPr>
          <p:cNvSpPr txBox="1"/>
          <p:nvPr/>
        </p:nvSpPr>
        <p:spPr>
          <a:xfrm>
            <a:off x="6364276" y="978859"/>
            <a:ext cx="1816523" cy="338554"/>
          </a:xfrm>
          <a:prstGeom prst="rect">
            <a:avLst/>
          </a:prstGeom>
          <a:noFill/>
        </p:spPr>
        <p:txBody>
          <a:bodyPr wrap="none" rtlCol="0">
            <a:spAutoFit/>
          </a:bodyPr>
          <a:lstStyle/>
          <a:p>
            <a:r>
              <a:rPr lang="ja-JP" altLang="en-US" sz="1600" b="1" dirty="0">
                <a:solidFill>
                  <a:srgbClr val="008000"/>
                </a:solidFill>
                <a:latin typeface="Meiryo UI" panose="020B0604030504040204" pitchFamily="50" charset="-128"/>
                <a:ea typeface="Meiryo UI" panose="020B0604030504040204" pitchFamily="50" charset="-128"/>
              </a:rPr>
              <a:t>他のファイル再利用</a:t>
            </a:r>
            <a:endParaRPr lang="en-US" altLang="ja-JP" sz="1400" b="1" dirty="0">
              <a:solidFill>
                <a:srgbClr val="008000"/>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5753B870-05C1-9995-E22C-3CD8B58298B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7584" y="1648107"/>
            <a:ext cx="4682301" cy="2068925"/>
          </a:xfrm>
          <a:prstGeom prst="rect">
            <a:avLst/>
          </a:prstGeom>
        </p:spPr>
      </p:pic>
      <p:sp>
        <p:nvSpPr>
          <p:cNvPr id="14" name="テキスト ボックス 13">
            <a:extLst>
              <a:ext uri="{FF2B5EF4-FFF2-40B4-BE49-F238E27FC236}">
                <a16:creationId xmlns:a16="http://schemas.microsoft.com/office/drawing/2014/main" id="{183138A0-0B7C-609F-2CE8-84DFE2093C28}"/>
              </a:ext>
            </a:extLst>
          </p:cNvPr>
          <p:cNvSpPr txBox="1"/>
          <p:nvPr/>
        </p:nvSpPr>
        <p:spPr bwMode="auto">
          <a:xfrm>
            <a:off x="5915892" y="2308596"/>
            <a:ext cx="12695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i="0" dirty="0">
                <a:solidFill>
                  <a:srgbClr val="0070C0"/>
                </a:solidFill>
                <a:effectLst/>
                <a:latin typeface="Meiryo" panose="020B0604030504040204" pitchFamily="50" charset="-128"/>
                <a:ea typeface="Meiryo" panose="020B0604030504040204" pitchFamily="50" charset="-128"/>
              </a:rPr>
              <a:t>import </a:t>
            </a:r>
            <a:r>
              <a:rPr lang="ja-JP" altLang="en-US" sz="1600" i="0" dirty="0">
                <a:solidFill>
                  <a:srgbClr val="333333"/>
                </a:solidFill>
                <a:effectLst/>
                <a:latin typeface="Meiryo" panose="020B0604030504040204" pitchFamily="50" charset="-128"/>
                <a:ea typeface="Meiryo" panose="020B0604030504040204" pitchFamily="50" charset="-128"/>
              </a:rPr>
              <a:t>：</a:t>
            </a:r>
            <a:endParaRPr lang="ja-JP" altLang="en-US" sz="1600" dirty="0"/>
          </a:p>
        </p:txBody>
      </p:sp>
      <p:sp>
        <p:nvSpPr>
          <p:cNvPr id="15" name="テキスト ボックス 14">
            <a:extLst>
              <a:ext uri="{FF2B5EF4-FFF2-40B4-BE49-F238E27FC236}">
                <a16:creationId xmlns:a16="http://schemas.microsoft.com/office/drawing/2014/main" id="{E36B4E16-32B1-EA1B-AB3D-DB58177858AF}"/>
              </a:ext>
            </a:extLst>
          </p:cNvPr>
          <p:cNvSpPr txBox="1"/>
          <p:nvPr/>
        </p:nvSpPr>
        <p:spPr bwMode="auto">
          <a:xfrm>
            <a:off x="5989208" y="2636912"/>
            <a:ext cx="27363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t>モジュール・パッケージ・ライブラリ</a:t>
            </a:r>
            <a:r>
              <a:rPr lang="en-US" altLang="ja-JP" sz="1400" dirty="0"/>
              <a:t>(</a:t>
            </a:r>
            <a:r>
              <a:rPr lang="ja-JP" altLang="en-US" sz="1400" dirty="0"/>
              <a:t>既存のプログラム</a:t>
            </a:r>
            <a:r>
              <a:rPr lang="en-US" altLang="ja-JP" sz="1400" dirty="0"/>
              <a:t>)</a:t>
            </a:r>
            <a:r>
              <a:rPr lang="ja-JP" altLang="en-US" sz="1400" dirty="0"/>
              <a:t>を再利用する</a:t>
            </a:r>
          </a:p>
        </p:txBody>
      </p:sp>
      <p:cxnSp>
        <p:nvCxnSpPr>
          <p:cNvPr id="17" name="直線矢印コネクタ 16">
            <a:extLst>
              <a:ext uri="{FF2B5EF4-FFF2-40B4-BE49-F238E27FC236}">
                <a16:creationId xmlns:a16="http://schemas.microsoft.com/office/drawing/2014/main" id="{D09128CE-B89B-6B9E-9E32-C491BBA5E742}"/>
              </a:ext>
            </a:extLst>
          </p:cNvPr>
          <p:cNvCxnSpPr/>
          <p:nvPr/>
        </p:nvCxnSpPr>
        <p:spPr>
          <a:xfrm flipH="1">
            <a:off x="3419872" y="2492896"/>
            <a:ext cx="2376264" cy="0"/>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9AF5309E-34A7-BA45-C525-6B72EDEC5CBD}"/>
              </a:ext>
            </a:extLst>
          </p:cNvPr>
          <p:cNvSpPr txBox="1"/>
          <p:nvPr/>
        </p:nvSpPr>
        <p:spPr bwMode="auto">
          <a:xfrm>
            <a:off x="2287727" y="3342615"/>
            <a:ext cx="25673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dirty="0">
                <a:solidFill>
                  <a:srgbClr val="0070C0"/>
                </a:solidFill>
              </a:rPr>
              <a:t>ex2 add</a:t>
            </a:r>
            <a:r>
              <a:rPr lang="ja-JP" altLang="en-US" sz="1600" dirty="0">
                <a:solidFill>
                  <a:srgbClr val="0070C0"/>
                </a:solidFill>
              </a:rPr>
              <a:t>関数を利用する</a:t>
            </a:r>
          </a:p>
        </p:txBody>
      </p:sp>
      <p:cxnSp>
        <p:nvCxnSpPr>
          <p:cNvPr id="20" name="直線コネクタ 19">
            <a:extLst>
              <a:ext uri="{FF2B5EF4-FFF2-40B4-BE49-F238E27FC236}">
                <a16:creationId xmlns:a16="http://schemas.microsoft.com/office/drawing/2014/main" id="{67A52103-E33B-E0E9-AFAB-01F9DA4234A2}"/>
              </a:ext>
            </a:extLst>
          </p:cNvPr>
          <p:cNvCxnSpPr>
            <a:cxnSpLocks/>
          </p:cNvCxnSpPr>
          <p:nvPr/>
        </p:nvCxnSpPr>
        <p:spPr>
          <a:xfrm>
            <a:off x="2287727" y="3285755"/>
            <a:ext cx="2140257" cy="0"/>
          </a:xfrm>
          <a:prstGeom prst="line">
            <a:avLst/>
          </a:prstGeom>
          <a:ln w="76200" cmpd="dbl">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7F2589DF-4B47-3E5E-1591-AB97249B3B1E}"/>
              </a:ext>
            </a:extLst>
          </p:cNvPr>
          <p:cNvSpPr txBox="1"/>
          <p:nvPr/>
        </p:nvSpPr>
        <p:spPr>
          <a:xfrm>
            <a:off x="1344693" y="3847813"/>
            <a:ext cx="3552254"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今回、</a:t>
            </a:r>
            <a:r>
              <a:rPr lang="en-US" altLang="ja-JP" sz="1400" dirty="0">
                <a:latin typeface="Meiryo UI" panose="020B0604030504040204" pitchFamily="50" charset="-128"/>
                <a:ea typeface="Meiryo UI" panose="020B0604030504040204" pitchFamily="50" charset="-128"/>
              </a:rPr>
              <a:t>ex3.py</a:t>
            </a:r>
            <a:r>
              <a:rPr lang="ja-JP" altLang="en-US" sz="1400" dirty="0">
                <a:latin typeface="Meiryo UI" panose="020B0604030504040204" pitchFamily="50" charset="-128"/>
                <a:ea typeface="Meiryo UI" panose="020B0604030504040204" pitchFamily="50" charset="-128"/>
              </a:rPr>
              <a:t>を名前を付けて保存 ⇒　実行</a:t>
            </a:r>
            <a:endParaRPr lang="en-US" altLang="ja-JP" sz="1400" dirty="0">
              <a:latin typeface="Meiryo UI" panose="020B0604030504040204" pitchFamily="50" charset="-128"/>
              <a:ea typeface="Meiryo UI" panose="020B0604030504040204" pitchFamily="50" charset="-128"/>
            </a:endParaRPr>
          </a:p>
        </p:txBody>
      </p:sp>
      <p:sp>
        <p:nvSpPr>
          <p:cNvPr id="27" name="楕円 26">
            <a:extLst>
              <a:ext uri="{FF2B5EF4-FFF2-40B4-BE49-F238E27FC236}">
                <a16:creationId xmlns:a16="http://schemas.microsoft.com/office/drawing/2014/main" id="{0C186E28-4DEC-15E9-F893-5E74DFB62D36}"/>
              </a:ext>
            </a:extLst>
          </p:cNvPr>
          <p:cNvSpPr/>
          <p:nvPr/>
        </p:nvSpPr>
        <p:spPr>
          <a:xfrm>
            <a:off x="4211961" y="3773890"/>
            <a:ext cx="504056" cy="462313"/>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a:extLst>
              <a:ext uri="{FF2B5EF4-FFF2-40B4-BE49-F238E27FC236}">
                <a16:creationId xmlns:a16="http://schemas.microsoft.com/office/drawing/2014/main" id="{924A3A8D-5439-6816-F7A7-0D4923E2CF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69720" y="4045348"/>
            <a:ext cx="2681853" cy="1472098"/>
          </a:xfrm>
          <a:prstGeom prst="rect">
            <a:avLst/>
          </a:prstGeom>
        </p:spPr>
      </p:pic>
      <p:sp>
        <p:nvSpPr>
          <p:cNvPr id="30" name="テキスト ボックス 29">
            <a:extLst>
              <a:ext uri="{FF2B5EF4-FFF2-40B4-BE49-F238E27FC236}">
                <a16:creationId xmlns:a16="http://schemas.microsoft.com/office/drawing/2014/main" id="{EF4A4F65-FACA-FEB3-4A9F-DB8551FACD95}"/>
              </a:ext>
            </a:extLst>
          </p:cNvPr>
          <p:cNvSpPr txBox="1"/>
          <p:nvPr/>
        </p:nvSpPr>
        <p:spPr>
          <a:xfrm>
            <a:off x="1344693" y="4627508"/>
            <a:ext cx="3058851"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関数は再利用したいが、この結果は</a:t>
            </a:r>
            <a:r>
              <a:rPr lang="ja-JP" altLang="en-US" sz="1400" b="1" dirty="0">
                <a:solidFill>
                  <a:srgbClr val="FF0000"/>
                </a:solidFill>
                <a:latin typeface="Meiryo UI" panose="020B0604030504040204" pitchFamily="50" charset="-128"/>
                <a:ea typeface="Meiryo UI" panose="020B0604030504040204" pitchFamily="50" charset="-128"/>
              </a:rPr>
              <a:t>不要</a:t>
            </a:r>
            <a:endParaRPr lang="en-US" altLang="ja-JP" sz="1400" b="1" dirty="0">
              <a:solidFill>
                <a:srgbClr val="FF0000"/>
              </a:solidFill>
              <a:latin typeface="Meiryo UI" panose="020B0604030504040204" pitchFamily="50" charset="-128"/>
              <a:ea typeface="Meiryo UI" panose="020B0604030504040204" pitchFamily="50" charset="-128"/>
            </a:endParaRPr>
          </a:p>
        </p:txBody>
      </p:sp>
      <p:sp>
        <p:nvSpPr>
          <p:cNvPr id="31" name="楕円 30">
            <a:extLst>
              <a:ext uri="{FF2B5EF4-FFF2-40B4-BE49-F238E27FC236}">
                <a16:creationId xmlns:a16="http://schemas.microsoft.com/office/drawing/2014/main" id="{91B99CB3-E14E-0607-C9BB-017E2BD876E0}"/>
              </a:ext>
            </a:extLst>
          </p:cNvPr>
          <p:cNvSpPr/>
          <p:nvPr/>
        </p:nvSpPr>
        <p:spPr>
          <a:xfrm>
            <a:off x="5576047" y="4595785"/>
            <a:ext cx="1041735" cy="55881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25AB7B64-53BF-41C0-3956-41B6E2A0CC2C}"/>
              </a:ext>
            </a:extLst>
          </p:cNvPr>
          <p:cNvSpPr txBox="1"/>
          <p:nvPr/>
        </p:nvSpPr>
        <p:spPr bwMode="auto">
          <a:xfrm>
            <a:off x="6724109" y="4705913"/>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lang="ja-JP" altLang="en-US" sz="1600" b="1" kern="0" dirty="0">
                <a:solidFill>
                  <a:srgbClr val="FF0000"/>
                </a:solidFill>
                <a:latin typeface="ＭＳ Ｐゴシック" panose="020B0600070205080204" pitchFamily="50" charset="-128"/>
              </a:rPr>
              <a:t>実行結果</a:t>
            </a:r>
            <a:endParaRPr kumimoji="1" lang="en-US" altLang="ja-JP" sz="1600" b="1" kern="0" dirty="0">
              <a:solidFill>
                <a:srgbClr val="FF0000"/>
              </a:solidFill>
              <a:latin typeface="ＭＳ Ｐゴシック" panose="020B0600070205080204" pitchFamily="50" charset="-128"/>
            </a:endParaRPr>
          </a:p>
        </p:txBody>
      </p:sp>
      <p:cxnSp>
        <p:nvCxnSpPr>
          <p:cNvPr id="34" name="直線矢印コネクタ 33">
            <a:extLst>
              <a:ext uri="{FF2B5EF4-FFF2-40B4-BE49-F238E27FC236}">
                <a16:creationId xmlns:a16="http://schemas.microsoft.com/office/drawing/2014/main" id="{64EC58D2-61F1-807E-F883-681B2401A30B}"/>
              </a:ext>
            </a:extLst>
          </p:cNvPr>
          <p:cNvCxnSpPr>
            <a:cxnSpLocks/>
            <a:stCxn id="30" idx="3"/>
          </p:cNvCxnSpPr>
          <p:nvPr/>
        </p:nvCxnSpPr>
        <p:spPr>
          <a:xfrm flipV="1">
            <a:off x="4403544" y="4781396"/>
            <a:ext cx="1392592"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6CAFCE95-4F47-2534-B997-22C72DFD7CC2}"/>
              </a:ext>
            </a:extLst>
          </p:cNvPr>
          <p:cNvSpPr txBox="1"/>
          <p:nvPr/>
        </p:nvSpPr>
        <p:spPr>
          <a:xfrm>
            <a:off x="966496" y="4373450"/>
            <a:ext cx="1082348"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問題？？？</a:t>
            </a:r>
            <a:endParaRPr lang="en-US" altLang="ja-JP" sz="1400" b="1" dirty="0">
              <a:solidFill>
                <a:srgbClr val="FF0000"/>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BD14267B-F9F1-B715-9AFB-BF1CF8032CB2}"/>
              </a:ext>
            </a:extLst>
          </p:cNvPr>
          <p:cNvSpPr txBox="1"/>
          <p:nvPr/>
        </p:nvSpPr>
        <p:spPr>
          <a:xfrm>
            <a:off x="1326570" y="4982079"/>
            <a:ext cx="4036823" cy="307777"/>
          </a:xfrm>
          <a:prstGeom prst="rect">
            <a:avLst/>
          </a:prstGeom>
          <a:noFill/>
        </p:spPr>
        <p:txBody>
          <a:bodyPr wrap="square" rtlCol="0">
            <a:spAutoFit/>
          </a:bodyPr>
          <a:lstStyle/>
          <a:p>
            <a:r>
              <a:rPr lang="en-US" altLang="ja-JP" sz="1400" dirty="0">
                <a:solidFill>
                  <a:srgbClr val="FF0000"/>
                </a:solidFill>
                <a:latin typeface="Meiryo UI" panose="020B0604030504040204" pitchFamily="50" charset="-128"/>
                <a:ea typeface="Meiryo UI" panose="020B0604030504040204" pitchFamily="50" charset="-128"/>
              </a:rPr>
              <a:t>ex3</a:t>
            </a:r>
            <a:r>
              <a:rPr lang="ja-JP" altLang="en-US" sz="1400" dirty="0">
                <a:solidFill>
                  <a:srgbClr val="FF0000"/>
                </a:solidFill>
                <a:latin typeface="Meiryo UI" panose="020B0604030504040204" pitchFamily="50" charset="-128"/>
                <a:ea typeface="Meiryo UI" panose="020B0604030504040204" pitchFamily="50" charset="-128"/>
              </a:rPr>
              <a:t>を実行すると</a:t>
            </a:r>
            <a:r>
              <a:rPr lang="en-US" altLang="ja-JP" sz="1400" dirty="0">
                <a:solidFill>
                  <a:srgbClr val="FF0000"/>
                </a:solidFill>
                <a:latin typeface="Meiryo UI" panose="020B0604030504040204" pitchFamily="50" charset="-128"/>
                <a:ea typeface="Meiryo UI" panose="020B0604030504040204" pitchFamily="50" charset="-128"/>
              </a:rPr>
              <a:t>ex2</a:t>
            </a:r>
            <a:r>
              <a:rPr lang="ja-JP" altLang="en-US" sz="1400" dirty="0">
                <a:solidFill>
                  <a:srgbClr val="FF0000"/>
                </a:solidFill>
                <a:latin typeface="Meiryo UI" panose="020B0604030504040204" pitchFamily="50" charset="-128"/>
                <a:ea typeface="Meiryo UI" panose="020B0604030504040204" pitchFamily="50" charset="-128"/>
              </a:rPr>
              <a:t>の結果も表示されてしまう</a:t>
            </a:r>
            <a:endParaRPr lang="en-US" altLang="ja-JP" sz="1400" dirty="0">
              <a:solidFill>
                <a:srgbClr val="FF0000"/>
              </a:solidFill>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591EFFAC-14F1-5749-C983-3F3B3141D732}"/>
              </a:ext>
            </a:extLst>
          </p:cNvPr>
          <p:cNvCxnSpPr>
            <a:cxnSpLocks/>
          </p:cNvCxnSpPr>
          <p:nvPr/>
        </p:nvCxnSpPr>
        <p:spPr>
          <a:xfrm flipH="1" flipV="1">
            <a:off x="6304463" y="5025300"/>
            <a:ext cx="492361" cy="3401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CFDF3484-A287-659D-1EDE-3533EDF0E357}"/>
              </a:ext>
            </a:extLst>
          </p:cNvPr>
          <p:cNvSpPr txBox="1"/>
          <p:nvPr/>
        </p:nvSpPr>
        <p:spPr bwMode="auto">
          <a:xfrm>
            <a:off x="6427457" y="5400490"/>
            <a:ext cx="18598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600" b="1" kern="0" dirty="0">
                <a:solidFill>
                  <a:srgbClr val="FF0000"/>
                </a:solidFill>
                <a:latin typeface="ＭＳ Ｐゴシック" panose="020B0600070205080204" pitchFamily="50" charset="-128"/>
              </a:rPr>
              <a:t>ここだけ表示したい</a:t>
            </a:r>
            <a:endParaRPr kumimoji="1" lang="en-US" altLang="ja-JP" sz="1600" b="1" kern="0" dirty="0">
              <a:solidFill>
                <a:srgbClr val="FF0000"/>
              </a:solidFill>
              <a:latin typeface="ＭＳ Ｐゴシック" panose="020B0600070205080204" pitchFamily="50" charset="-128"/>
            </a:endParaRPr>
          </a:p>
        </p:txBody>
      </p:sp>
      <p:sp>
        <p:nvSpPr>
          <p:cNvPr id="41" name="矢印: 下 40">
            <a:extLst>
              <a:ext uri="{FF2B5EF4-FFF2-40B4-BE49-F238E27FC236}">
                <a16:creationId xmlns:a16="http://schemas.microsoft.com/office/drawing/2014/main" id="{7943EC80-373B-1F71-A6D5-A04D44A75635}"/>
              </a:ext>
            </a:extLst>
          </p:cNvPr>
          <p:cNvSpPr/>
          <p:nvPr/>
        </p:nvSpPr>
        <p:spPr>
          <a:xfrm>
            <a:off x="4080164" y="5854699"/>
            <a:ext cx="695640" cy="338554"/>
          </a:xfrm>
          <a:prstGeom prst="down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4676E5BF-34D7-D99E-A5FD-4018710E7139}"/>
              </a:ext>
            </a:extLst>
          </p:cNvPr>
          <p:cNvSpPr txBox="1"/>
          <p:nvPr/>
        </p:nvSpPr>
        <p:spPr bwMode="auto">
          <a:xfrm>
            <a:off x="3064706" y="5863968"/>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600" b="1" kern="0" dirty="0">
                <a:solidFill>
                  <a:schemeClr val="accent6"/>
                </a:solidFill>
                <a:latin typeface="ＭＳ Ｐゴシック" panose="020B0600070205080204" pitchFamily="50" charset="-128"/>
              </a:rPr>
              <a:t>対応方法</a:t>
            </a:r>
            <a:endParaRPr kumimoji="1" lang="en-US" altLang="ja-JP" sz="1600" b="1" kern="0" dirty="0">
              <a:solidFill>
                <a:schemeClr val="accent6"/>
              </a:solidFill>
              <a:latin typeface="ＭＳ Ｐゴシック" panose="020B0600070205080204" pitchFamily="50" charset="-128"/>
            </a:endParaRPr>
          </a:p>
        </p:txBody>
      </p:sp>
      <p:sp>
        <p:nvSpPr>
          <p:cNvPr id="43" name="テキスト ボックス 42">
            <a:extLst>
              <a:ext uri="{FF2B5EF4-FFF2-40B4-BE49-F238E27FC236}">
                <a16:creationId xmlns:a16="http://schemas.microsoft.com/office/drawing/2014/main" id="{50C4B9E9-210F-F12B-39B6-8725A8E4A1A0}"/>
              </a:ext>
            </a:extLst>
          </p:cNvPr>
          <p:cNvSpPr txBox="1"/>
          <p:nvPr/>
        </p:nvSpPr>
        <p:spPr bwMode="auto">
          <a:xfrm>
            <a:off x="4784321" y="5861394"/>
            <a:ext cx="5982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600" b="1" kern="0" dirty="0">
                <a:solidFill>
                  <a:schemeClr val="accent6"/>
                </a:solidFill>
                <a:latin typeface="ＭＳ Ｐゴシック" panose="020B0600070205080204" pitchFamily="50" charset="-128"/>
              </a:rPr>
              <a:t>次頁</a:t>
            </a:r>
            <a:endParaRPr kumimoji="1" lang="en-US" altLang="ja-JP" sz="1600" b="1" kern="0" dirty="0">
              <a:solidFill>
                <a:schemeClr val="accent6"/>
              </a:solidFill>
              <a:latin typeface="ＭＳ Ｐゴシック" panose="020B0600070205080204" pitchFamily="50" charset="-128"/>
            </a:endParaRPr>
          </a:p>
        </p:txBody>
      </p:sp>
    </p:spTree>
    <p:extLst>
      <p:ext uri="{BB962C8B-B14F-4D97-AF65-F5344CB8AC3E}">
        <p14:creationId xmlns:p14="http://schemas.microsoft.com/office/powerpoint/2010/main" val="1770057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169921-8A26-5DE8-A4A4-20C9C96FD0FF}"/>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７　</a:t>
            </a:r>
            <a:r>
              <a:rPr lang="en-US" altLang="ja-JP" sz="2000" kern="0" dirty="0">
                <a:latin typeface="Meiryo UI" panose="020B0604030504040204" pitchFamily="50" charset="-128"/>
                <a:ea typeface="Meiryo UI" panose="020B0604030504040204" pitchFamily="50" charset="-128"/>
              </a:rPr>
              <a:t>Python</a:t>
            </a:r>
            <a:r>
              <a:rPr lang="ja-JP" altLang="en-US" sz="2000" kern="0" dirty="0">
                <a:latin typeface="Meiryo UI" panose="020B0604030504040204" pitchFamily="50" charset="-128"/>
                <a:ea typeface="Meiryo UI" panose="020B0604030504040204" pitchFamily="50" charset="-128"/>
              </a:rPr>
              <a:t>プログラミング</a:t>
            </a:r>
          </a:p>
        </p:txBody>
      </p:sp>
      <p:sp>
        <p:nvSpPr>
          <p:cNvPr id="3" name="テキスト ボックス 2">
            <a:extLst>
              <a:ext uri="{FF2B5EF4-FFF2-40B4-BE49-F238E27FC236}">
                <a16:creationId xmlns:a16="http://schemas.microsoft.com/office/drawing/2014/main" id="{92E9E464-548F-7FA6-034C-97E1FC12CC44}"/>
              </a:ext>
            </a:extLst>
          </p:cNvPr>
          <p:cNvSpPr txBox="1"/>
          <p:nvPr/>
        </p:nvSpPr>
        <p:spPr>
          <a:xfrm>
            <a:off x="611560" y="698983"/>
            <a:ext cx="4403128" cy="307777"/>
          </a:xfrm>
          <a:prstGeom prst="rect">
            <a:avLst/>
          </a:prstGeom>
          <a:noFill/>
        </p:spPr>
        <p:txBody>
          <a:bodyPr wrap="none" rtlCol="0">
            <a:spAutoFit/>
          </a:bodyPr>
          <a:lstStyle/>
          <a:p>
            <a:r>
              <a:rPr lang="en-US" altLang="ja-JP" sz="1400" b="1" dirty="0">
                <a:solidFill>
                  <a:srgbClr val="002060"/>
                </a:solidFill>
                <a:latin typeface="Meiryo UI" panose="020B0604030504040204" pitchFamily="50" charset="-128"/>
                <a:ea typeface="Meiryo UI" panose="020B0604030504040204" pitchFamily="50" charset="-128"/>
              </a:rPr>
              <a:t>7.3 </a:t>
            </a:r>
            <a:r>
              <a:rPr lang="ja-JP" altLang="en-US" sz="1400" b="1" dirty="0">
                <a:solidFill>
                  <a:srgbClr val="002060"/>
                </a:solidFill>
                <a:latin typeface="Meiryo UI" panose="020B0604030504040204" pitchFamily="50" charset="-128"/>
                <a:ea typeface="Meiryo UI" panose="020B0604030504040204" pitchFamily="50" charset="-128"/>
              </a:rPr>
              <a:t>他のファイルから関数を呼び出して実行（</a:t>
            </a:r>
            <a:r>
              <a:rPr lang="en-US" altLang="ja-JP" sz="1400" b="1" dirty="0">
                <a:solidFill>
                  <a:srgbClr val="002060"/>
                </a:solidFill>
                <a:latin typeface="Meiryo UI" panose="020B0604030504040204" pitchFamily="50" charset="-128"/>
                <a:ea typeface="Meiryo UI" panose="020B0604030504040204" pitchFamily="50" charset="-128"/>
              </a:rPr>
              <a:t>import</a:t>
            </a:r>
            <a:r>
              <a:rPr lang="ja-JP" altLang="en-US" sz="1400" b="1" dirty="0">
                <a:solidFill>
                  <a:srgbClr val="002060"/>
                </a:solidFill>
                <a:latin typeface="Meiryo UI" panose="020B0604030504040204" pitchFamily="50" charset="-128"/>
                <a:ea typeface="Meiryo UI" panose="020B0604030504040204" pitchFamily="50" charset="-128"/>
              </a:rPr>
              <a:t>）</a:t>
            </a:r>
            <a:endParaRPr lang="en-US" altLang="ja-JP" sz="1400" b="1" dirty="0">
              <a:solidFill>
                <a:srgbClr val="002060"/>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CAD46A16-3CBA-3F92-6842-5ED0E408186B}"/>
              </a:ext>
            </a:extLst>
          </p:cNvPr>
          <p:cNvSpPr txBox="1"/>
          <p:nvPr/>
        </p:nvSpPr>
        <p:spPr>
          <a:xfrm>
            <a:off x="971600" y="1124744"/>
            <a:ext cx="3234860" cy="307777"/>
          </a:xfrm>
          <a:prstGeom prst="rect">
            <a:avLst/>
          </a:prstGeom>
          <a:noFill/>
        </p:spPr>
        <p:txBody>
          <a:bodyPr wrap="non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関数のみ再利用したい為、</a:t>
            </a:r>
            <a:r>
              <a:rPr lang="en-US" altLang="ja-JP" sz="1400" b="1" dirty="0">
                <a:solidFill>
                  <a:srgbClr val="FF0000"/>
                </a:solidFill>
                <a:latin typeface="Meiryo UI" panose="020B0604030504040204" pitchFamily="50" charset="-128"/>
                <a:ea typeface="Meiryo UI" panose="020B0604030504040204" pitchFamily="50" charset="-128"/>
              </a:rPr>
              <a:t>ex2.py</a:t>
            </a:r>
            <a:r>
              <a:rPr lang="ja-JP" altLang="en-US" sz="1400" dirty="0">
                <a:solidFill>
                  <a:srgbClr val="002060"/>
                </a:solidFill>
                <a:latin typeface="Meiryo UI" panose="020B0604030504040204" pitchFamily="50" charset="-128"/>
                <a:ea typeface="Meiryo UI" panose="020B0604030504040204" pitchFamily="50" charset="-128"/>
              </a:rPr>
              <a:t>を修正</a:t>
            </a:r>
            <a:endParaRPr lang="en-US" altLang="ja-JP" sz="1400" dirty="0">
              <a:solidFill>
                <a:srgbClr val="002060"/>
              </a:solidFill>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3DA079A4-0948-CCB5-7D2B-AA7DDC6AB73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78731" y="1628800"/>
            <a:ext cx="4723723" cy="2952328"/>
          </a:xfrm>
          <a:prstGeom prst="rect">
            <a:avLst/>
          </a:prstGeom>
        </p:spPr>
      </p:pic>
      <p:sp>
        <p:nvSpPr>
          <p:cNvPr id="7" name="四角形: 角を丸くする 6">
            <a:extLst>
              <a:ext uri="{FF2B5EF4-FFF2-40B4-BE49-F238E27FC236}">
                <a16:creationId xmlns:a16="http://schemas.microsoft.com/office/drawing/2014/main" id="{E391C6B9-458A-4A50-2B99-627C0E94E7D2}"/>
              </a:ext>
            </a:extLst>
          </p:cNvPr>
          <p:cNvSpPr/>
          <p:nvPr/>
        </p:nvSpPr>
        <p:spPr>
          <a:xfrm>
            <a:off x="1436901" y="3140968"/>
            <a:ext cx="3351123" cy="4320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279FFF8-6E3B-1FA9-AE90-CE011E8FBE9B}"/>
              </a:ext>
            </a:extLst>
          </p:cNvPr>
          <p:cNvSpPr txBox="1"/>
          <p:nvPr/>
        </p:nvSpPr>
        <p:spPr>
          <a:xfrm>
            <a:off x="4788024" y="3049215"/>
            <a:ext cx="1141659" cy="307777"/>
          </a:xfrm>
          <a:prstGeom prst="rect">
            <a:avLst/>
          </a:prstGeom>
          <a:noFill/>
        </p:spPr>
        <p:txBody>
          <a:bodyPr wrap="none" rtlCol="0">
            <a:spAutoFit/>
          </a:bodyPr>
          <a:lstStyle/>
          <a:p>
            <a:r>
              <a:rPr lang="en-US" altLang="ja-JP" sz="1400" dirty="0">
                <a:solidFill>
                  <a:srgbClr val="FF0000"/>
                </a:solidFill>
                <a:latin typeface="Meiryo UI" panose="020B0604030504040204" pitchFamily="50" charset="-128"/>
                <a:ea typeface="Meiryo UI" panose="020B0604030504040204" pitchFamily="50" charset="-128"/>
              </a:rPr>
              <a:t>1</a:t>
            </a:r>
            <a:r>
              <a:rPr lang="ja-JP" altLang="en-US" sz="1400" dirty="0">
                <a:solidFill>
                  <a:srgbClr val="FF0000"/>
                </a:solidFill>
                <a:latin typeface="Meiryo UI" panose="020B0604030504040204" pitchFamily="50" charset="-128"/>
                <a:ea typeface="Meiryo UI" panose="020B0604030504040204" pitchFamily="50" charset="-128"/>
              </a:rPr>
              <a:t>行追加する</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9CFB84CD-7DA6-EAB2-3D85-8BC782ED6110}"/>
              </a:ext>
            </a:extLst>
          </p:cNvPr>
          <p:cNvSpPr txBox="1"/>
          <p:nvPr/>
        </p:nvSpPr>
        <p:spPr>
          <a:xfrm>
            <a:off x="5011198" y="3677298"/>
            <a:ext cx="3223959" cy="338554"/>
          </a:xfrm>
          <a:prstGeom prst="rect">
            <a:avLst/>
          </a:prstGeom>
          <a:noFill/>
        </p:spPr>
        <p:txBody>
          <a:bodyPr wrap="none" rtlCol="0">
            <a:spAutoFit/>
          </a:bodyPr>
          <a:lstStyle/>
          <a:p>
            <a:r>
              <a:rPr lang="en-US" altLang="ja-JP" sz="1600" b="1" dirty="0">
                <a:solidFill>
                  <a:srgbClr val="7030A0"/>
                </a:solidFill>
                <a:latin typeface="Meiryo UI" panose="020B0604030504040204" pitchFamily="50" charset="-128"/>
                <a:ea typeface="Meiryo UI" panose="020B0604030504040204" pitchFamily="50" charset="-128"/>
              </a:rPr>
              <a:t>if </a:t>
            </a:r>
            <a:r>
              <a:rPr lang="en-US" altLang="ja-JP" sz="1600" dirty="0">
                <a:latin typeface="Meiryo UI" panose="020B0604030504040204" pitchFamily="50" charset="-128"/>
                <a:ea typeface="Meiryo UI" panose="020B0604030504040204" pitchFamily="50" charset="-128"/>
              </a:rPr>
              <a:t>__name__ == </a:t>
            </a:r>
            <a:r>
              <a:rPr lang="en-US" altLang="ja-JP" sz="1600" dirty="0">
                <a:solidFill>
                  <a:srgbClr val="008000"/>
                </a:solidFill>
                <a:latin typeface="Meiryo UI" panose="020B0604030504040204" pitchFamily="50" charset="-128"/>
                <a:ea typeface="Meiryo UI" panose="020B0604030504040204" pitchFamily="50" charset="-128"/>
              </a:rPr>
              <a:t>“__main__”</a:t>
            </a:r>
            <a:r>
              <a:rPr lang="en-US" altLang="ja-JP" sz="1600" dirty="0">
                <a:solidFill>
                  <a:srgbClr val="002060"/>
                </a:solidFill>
                <a:latin typeface="Meiryo UI" panose="020B0604030504040204" pitchFamily="50" charset="-128"/>
                <a:ea typeface="Meiryo UI" panose="020B0604030504040204" pitchFamily="50" charset="-128"/>
              </a:rPr>
              <a:t>:</a:t>
            </a:r>
          </a:p>
        </p:txBody>
      </p:sp>
      <p:sp>
        <p:nvSpPr>
          <p:cNvPr id="10" name="テキスト ボックス 9">
            <a:extLst>
              <a:ext uri="{FF2B5EF4-FFF2-40B4-BE49-F238E27FC236}">
                <a16:creationId xmlns:a16="http://schemas.microsoft.com/office/drawing/2014/main" id="{BACEF168-E2B5-E092-D5A9-4AA4928FE3EE}"/>
              </a:ext>
            </a:extLst>
          </p:cNvPr>
          <p:cNvSpPr txBox="1"/>
          <p:nvPr/>
        </p:nvSpPr>
        <p:spPr>
          <a:xfrm>
            <a:off x="5305149" y="4026414"/>
            <a:ext cx="2709396" cy="523220"/>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関数として再利用する時に、</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実行されたくない部分を以下に記述</a:t>
            </a:r>
            <a:endParaRPr lang="en-US" altLang="ja-JP" sz="14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D6BDEEC0-6F6B-77DE-0980-0BB9E777F0A0}"/>
              </a:ext>
            </a:extLst>
          </p:cNvPr>
          <p:cNvSpPr txBox="1"/>
          <p:nvPr/>
        </p:nvSpPr>
        <p:spPr>
          <a:xfrm>
            <a:off x="3899355" y="5440781"/>
            <a:ext cx="4335802"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モジュールを</a:t>
            </a:r>
            <a:r>
              <a:rPr lang="en-US" altLang="ja-JP" sz="1400" dirty="0">
                <a:solidFill>
                  <a:srgbClr val="FF0000"/>
                </a:solidFill>
                <a:latin typeface="Meiryo UI" panose="020B0604030504040204" pitchFamily="50" charset="-128"/>
                <a:ea typeface="Meiryo UI" panose="020B0604030504040204" pitchFamily="50" charset="-128"/>
              </a:rPr>
              <a:t>import</a:t>
            </a:r>
            <a:r>
              <a:rPr lang="ja-JP" altLang="en-US" sz="1400" dirty="0">
                <a:solidFill>
                  <a:srgbClr val="FF0000"/>
                </a:solidFill>
                <a:latin typeface="Meiryo UI" panose="020B0604030504040204" pitchFamily="50" charset="-128"/>
                <a:ea typeface="Meiryo UI" panose="020B0604030504040204" pitchFamily="50" charset="-128"/>
              </a:rPr>
              <a:t>して使うとき、</a:t>
            </a:r>
            <a:r>
              <a:rPr lang="en-US" altLang="ja-JP" sz="1400" dirty="0">
                <a:solidFill>
                  <a:srgbClr val="FF0000"/>
                </a:solidFill>
                <a:latin typeface="Meiryo UI" panose="020B0604030504040204" pitchFamily="50" charset="-128"/>
                <a:ea typeface="Meiryo UI" panose="020B0604030504040204" pitchFamily="50" charset="-128"/>
              </a:rPr>
              <a:t>if</a:t>
            </a:r>
            <a:r>
              <a:rPr lang="ja-JP" altLang="en-US" sz="1400" dirty="0">
                <a:solidFill>
                  <a:srgbClr val="FF0000"/>
                </a:solidFill>
                <a:latin typeface="Meiryo UI" panose="020B0604030504040204" pitchFamily="50" charset="-128"/>
                <a:ea typeface="Meiryo UI" panose="020B0604030504040204" pitchFamily="50" charset="-128"/>
              </a:rPr>
              <a:t>ブロックは実行されない</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DE989D5-0DA2-C054-C062-D66A338F5285}"/>
              </a:ext>
            </a:extLst>
          </p:cNvPr>
          <p:cNvSpPr txBox="1"/>
          <p:nvPr/>
        </p:nvSpPr>
        <p:spPr>
          <a:xfrm>
            <a:off x="3952316" y="5085184"/>
            <a:ext cx="4488729" cy="338554"/>
          </a:xfrm>
          <a:prstGeom prst="rect">
            <a:avLst/>
          </a:prstGeom>
          <a:noFill/>
        </p:spPr>
        <p:txBody>
          <a:bodyPr wrap="none" rtlCol="0">
            <a:spAutoFit/>
          </a:bodyPr>
          <a:lstStyle/>
          <a:p>
            <a:r>
              <a:rPr lang="ja-JP" altLang="en-US" sz="1600" dirty="0">
                <a:solidFill>
                  <a:srgbClr val="FF0000"/>
                </a:solidFill>
                <a:latin typeface="Meiryo UI" panose="020B0604030504040204" pitchFamily="50" charset="-128"/>
                <a:ea typeface="Meiryo UI" panose="020B0604030504040204" pitchFamily="50" charset="-128"/>
              </a:rPr>
              <a:t>この</a:t>
            </a:r>
            <a:r>
              <a:rPr lang="en-US" altLang="ja-JP" sz="1600" dirty="0">
                <a:solidFill>
                  <a:srgbClr val="FF0000"/>
                </a:solidFill>
                <a:latin typeface="Meiryo UI" panose="020B0604030504040204" pitchFamily="50" charset="-128"/>
                <a:ea typeface="Meiryo UI" panose="020B0604030504040204" pitchFamily="50" charset="-128"/>
              </a:rPr>
              <a:t>if</a:t>
            </a:r>
            <a:r>
              <a:rPr lang="ja-JP" altLang="en-US" sz="1600" dirty="0">
                <a:solidFill>
                  <a:srgbClr val="FF0000"/>
                </a:solidFill>
                <a:latin typeface="Meiryo UI" panose="020B0604030504040204" pitchFamily="50" charset="-128"/>
                <a:ea typeface="Meiryo UI" panose="020B0604030504040204" pitchFamily="50" charset="-128"/>
              </a:rPr>
              <a:t>ブロックは、ファイル実行時にだけ実行するブロック</a:t>
            </a:r>
            <a:endParaRPr lang="en-US" altLang="ja-JP" sz="1600" dirty="0">
              <a:solidFill>
                <a:srgbClr val="FF0000"/>
              </a:solidFill>
              <a:latin typeface="Meiryo UI" panose="020B0604030504040204" pitchFamily="50" charset="-128"/>
              <a:ea typeface="Meiryo UI" panose="020B0604030504040204" pitchFamily="50" charset="-128"/>
            </a:endParaRPr>
          </a:p>
        </p:txBody>
      </p:sp>
      <p:cxnSp>
        <p:nvCxnSpPr>
          <p:cNvPr id="13" name="直線矢印コネクタ 12">
            <a:extLst>
              <a:ext uri="{FF2B5EF4-FFF2-40B4-BE49-F238E27FC236}">
                <a16:creationId xmlns:a16="http://schemas.microsoft.com/office/drawing/2014/main" id="{983881BE-C488-F775-73B3-D7D3CF519815}"/>
              </a:ext>
            </a:extLst>
          </p:cNvPr>
          <p:cNvCxnSpPr>
            <a:cxnSpLocks/>
          </p:cNvCxnSpPr>
          <p:nvPr/>
        </p:nvCxnSpPr>
        <p:spPr>
          <a:xfrm>
            <a:off x="6444208" y="4653136"/>
            <a:ext cx="0" cy="3331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31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92FE1EED-6C49-2309-F409-97241D08DE9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90904" y="1700808"/>
            <a:ext cx="4711883" cy="3960440"/>
          </a:xfrm>
          <a:prstGeom prst="rect">
            <a:avLst/>
          </a:prstGeom>
        </p:spPr>
      </p:pic>
      <p:sp>
        <p:nvSpPr>
          <p:cNvPr id="2" name="タイトル 1">
            <a:extLst>
              <a:ext uri="{FF2B5EF4-FFF2-40B4-BE49-F238E27FC236}">
                <a16:creationId xmlns:a16="http://schemas.microsoft.com/office/drawing/2014/main" id="{2C7C72B5-36D8-0DB1-B708-314E3195E387}"/>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　はじめに</a:t>
            </a:r>
          </a:p>
        </p:txBody>
      </p:sp>
      <p:sp>
        <p:nvSpPr>
          <p:cNvPr id="4" name="テキスト ボックス 3">
            <a:extLst>
              <a:ext uri="{FF2B5EF4-FFF2-40B4-BE49-F238E27FC236}">
                <a16:creationId xmlns:a16="http://schemas.microsoft.com/office/drawing/2014/main" id="{1DF1EAA2-AB7C-8437-8D6B-C36F57646DFA}"/>
              </a:ext>
            </a:extLst>
          </p:cNvPr>
          <p:cNvSpPr txBox="1"/>
          <p:nvPr/>
        </p:nvSpPr>
        <p:spPr bwMode="auto">
          <a:xfrm>
            <a:off x="339231" y="647008"/>
            <a:ext cx="3440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0" i="0" dirty="0">
                <a:solidFill>
                  <a:srgbClr val="212529"/>
                </a:solidFill>
                <a:effectLst/>
                <a:latin typeface="メイリオ" panose="020B0604030504040204" pitchFamily="50" charset="-128"/>
                <a:ea typeface="メイリオ" panose="020B0604030504040204" pitchFamily="50" charset="-128"/>
              </a:rPr>
              <a:t>演習用ボート</a:t>
            </a:r>
            <a:r>
              <a:rPr lang="en-US" altLang="ja-JP" sz="1600" b="0" i="0" dirty="0">
                <a:solidFill>
                  <a:srgbClr val="212529"/>
                </a:solidFill>
                <a:effectLst/>
                <a:latin typeface="メイリオ" panose="020B0604030504040204" pitchFamily="50" charset="-128"/>
                <a:ea typeface="メイリオ" panose="020B0604030504040204" pitchFamily="50" charset="-128"/>
              </a:rPr>
              <a:t>(Rev1.4)</a:t>
            </a:r>
            <a:r>
              <a:rPr lang="ja-JP" altLang="en-US" sz="1600" b="0" i="0" dirty="0">
                <a:solidFill>
                  <a:srgbClr val="212529"/>
                </a:solidFill>
                <a:effectLst/>
                <a:latin typeface="メイリオ" panose="020B0604030504040204" pitchFamily="50" charset="-128"/>
                <a:ea typeface="メイリオ" panose="020B0604030504040204" pitchFamily="50" charset="-128"/>
              </a:rPr>
              <a:t> </a:t>
            </a:r>
            <a:r>
              <a:rPr lang="ja-JP" altLang="en-US" sz="1600" dirty="0">
                <a:solidFill>
                  <a:srgbClr val="212529"/>
                </a:solidFill>
                <a:latin typeface="メイリオ" panose="020B0604030504040204" pitchFamily="50" charset="-128"/>
                <a:ea typeface="メイリオ" panose="020B0604030504040204" pitchFamily="50" charset="-128"/>
              </a:rPr>
              <a:t>主な機能</a:t>
            </a:r>
            <a:endParaRPr lang="en-US" altLang="ja-JP" sz="1600" b="0" i="0" dirty="0">
              <a:solidFill>
                <a:srgbClr val="212529"/>
              </a:solidFill>
              <a:effectLst/>
              <a:latin typeface="メイリオ" panose="020B0604030504040204" pitchFamily="50" charset="-128"/>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41F55161-4FE2-C64E-C6CD-65DDAE37FF84}"/>
              </a:ext>
            </a:extLst>
          </p:cNvPr>
          <p:cNvSpPr/>
          <p:nvPr/>
        </p:nvSpPr>
        <p:spPr>
          <a:xfrm>
            <a:off x="3596173" y="763337"/>
            <a:ext cx="2369101" cy="503927"/>
          </a:xfrm>
          <a:prstGeom prst="wedgeRoundRectCallout">
            <a:avLst>
              <a:gd name="adj1" fmla="val -11867"/>
              <a:gd name="adj2" fmla="val 186028"/>
              <a:gd name="adj3" fmla="val 16667"/>
            </a:avLst>
          </a:prstGeom>
          <a:solidFill>
            <a:schemeClr val="bg1">
              <a:lumMod val="8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rgbClr val="FF0000"/>
                </a:solidFill>
                <a:latin typeface="メイリオ" panose="020B0604030504040204" pitchFamily="50" charset="-128"/>
                <a:ea typeface="メイリオ" panose="020B0604030504040204" pitchFamily="50" charset="-128"/>
              </a:rPr>
              <a:t>RaspberryPi</a:t>
            </a:r>
            <a:r>
              <a:rPr kumimoji="1" lang="en-US" altLang="ja-JP" sz="1600" dirty="0">
                <a:solidFill>
                  <a:srgbClr val="FF0000"/>
                </a:solidFill>
                <a:latin typeface="メイリオ" panose="020B0604030504040204" pitchFamily="50" charset="-128"/>
                <a:ea typeface="メイリオ" panose="020B0604030504040204" pitchFamily="50" charset="-128"/>
              </a:rPr>
              <a:t> Pico</a:t>
            </a:r>
            <a:r>
              <a:rPr kumimoji="1" lang="ja-JP" altLang="en-US" sz="1600" dirty="0">
                <a:solidFill>
                  <a:srgbClr val="FF0000"/>
                </a:solidFill>
                <a:latin typeface="メイリオ" panose="020B0604030504040204" pitchFamily="50" charset="-128"/>
                <a:ea typeface="メイリオ" panose="020B0604030504040204" pitchFamily="50" charset="-128"/>
              </a:rPr>
              <a:t>本体</a:t>
            </a:r>
          </a:p>
        </p:txBody>
      </p:sp>
      <p:sp>
        <p:nvSpPr>
          <p:cNvPr id="6" name="吹き出し: 角を丸めた四角形 5">
            <a:extLst>
              <a:ext uri="{FF2B5EF4-FFF2-40B4-BE49-F238E27FC236}">
                <a16:creationId xmlns:a16="http://schemas.microsoft.com/office/drawing/2014/main" id="{512EF827-A6C6-A7B4-5308-B1CA8A1CE437}"/>
              </a:ext>
            </a:extLst>
          </p:cNvPr>
          <p:cNvSpPr/>
          <p:nvPr/>
        </p:nvSpPr>
        <p:spPr>
          <a:xfrm>
            <a:off x="1680585" y="1349172"/>
            <a:ext cx="1498142" cy="746555"/>
          </a:xfrm>
          <a:prstGeom prst="wedgeRoundRectCallout">
            <a:avLst>
              <a:gd name="adj1" fmla="val 55153"/>
              <a:gd name="adj2" fmla="val 69670"/>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ja-JP" sz="1200" b="0" i="0" dirty="0">
                <a:solidFill>
                  <a:srgbClr val="0F1111"/>
                </a:solidFill>
                <a:effectLst/>
                <a:latin typeface="メイリオ" panose="020B0604030504040204" pitchFamily="50" charset="-128"/>
                <a:ea typeface="メイリオ" panose="020B0604030504040204" pitchFamily="50" charset="-128"/>
              </a:rPr>
              <a:t>LCD</a:t>
            </a:r>
            <a:r>
              <a:rPr lang="ja-JP" altLang="en-US" sz="1200" b="0" i="0" dirty="0">
                <a:solidFill>
                  <a:srgbClr val="0F1111"/>
                </a:solidFill>
                <a:effectLst/>
                <a:latin typeface="メイリオ" panose="020B0604030504040204" pitchFamily="50" charset="-128"/>
                <a:ea typeface="メイリオ" panose="020B0604030504040204" pitchFamily="50" charset="-128"/>
              </a:rPr>
              <a:t>ディスプレイ</a:t>
            </a:r>
            <a:r>
              <a:rPr lang="en-US" altLang="ja-JP" sz="1200" b="0" i="0" dirty="0">
                <a:solidFill>
                  <a:srgbClr val="0F1111"/>
                </a:solidFill>
                <a:effectLst/>
                <a:latin typeface="メイリオ" panose="020B0604030504040204" pitchFamily="50" charset="-128"/>
                <a:ea typeface="メイリオ" panose="020B0604030504040204" pitchFamily="50" charset="-128"/>
              </a:rPr>
              <a:t>128X64 OLED</a:t>
            </a:r>
          </a:p>
          <a:p>
            <a:r>
              <a:rPr lang="en-US" altLang="ja-JP" sz="1200" b="0" i="0" dirty="0">
                <a:solidFill>
                  <a:srgbClr val="0F1111"/>
                </a:solidFill>
                <a:effectLst/>
                <a:latin typeface="メイリオ" panose="020B0604030504040204" pitchFamily="50" charset="-128"/>
                <a:ea typeface="メイリオ" panose="020B0604030504040204" pitchFamily="50" charset="-128"/>
              </a:rPr>
              <a:t>SSD1306 I2C</a:t>
            </a:r>
          </a:p>
        </p:txBody>
      </p:sp>
      <p:sp>
        <p:nvSpPr>
          <p:cNvPr id="8" name="吹き出し: 角を丸めた四角形 7">
            <a:extLst>
              <a:ext uri="{FF2B5EF4-FFF2-40B4-BE49-F238E27FC236}">
                <a16:creationId xmlns:a16="http://schemas.microsoft.com/office/drawing/2014/main" id="{03349A91-3A24-65CF-4A45-99EAEEB9C045}"/>
              </a:ext>
            </a:extLst>
          </p:cNvPr>
          <p:cNvSpPr/>
          <p:nvPr/>
        </p:nvSpPr>
        <p:spPr>
          <a:xfrm>
            <a:off x="5001219" y="1321961"/>
            <a:ext cx="1928111" cy="324150"/>
          </a:xfrm>
          <a:prstGeom prst="wedgeRoundRectCallout">
            <a:avLst>
              <a:gd name="adj1" fmla="val -55701"/>
              <a:gd name="adj2" fmla="val 119467"/>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サーミスタ</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温度計</a:t>
            </a:r>
            <a:r>
              <a:rPr kumimoji="1" lang="en-US" altLang="ja-JP" sz="1200" dirty="0">
                <a:solidFill>
                  <a:schemeClr val="tx1"/>
                </a:solidFill>
                <a:latin typeface="メイリオ" panose="020B0604030504040204" pitchFamily="50" charset="-128"/>
                <a:ea typeface="メイリオ" panose="020B0604030504040204" pitchFamily="50" charset="-128"/>
              </a:rPr>
              <a:t>)</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9" name="吹き出し: 角を丸めた四角形 8">
            <a:extLst>
              <a:ext uri="{FF2B5EF4-FFF2-40B4-BE49-F238E27FC236}">
                <a16:creationId xmlns:a16="http://schemas.microsoft.com/office/drawing/2014/main" id="{D1725606-D0D5-867D-2D4D-8CFA2BA61369}"/>
              </a:ext>
            </a:extLst>
          </p:cNvPr>
          <p:cNvSpPr/>
          <p:nvPr/>
        </p:nvSpPr>
        <p:spPr>
          <a:xfrm>
            <a:off x="5598897" y="1770197"/>
            <a:ext cx="2116165" cy="324150"/>
          </a:xfrm>
          <a:prstGeom prst="wedgeRoundRectCallout">
            <a:avLst>
              <a:gd name="adj1" fmla="val -57598"/>
              <a:gd name="adj2" fmla="val 81855"/>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圧電スピーカー</a:t>
            </a:r>
          </a:p>
        </p:txBody>
      </p:sp>
      <p:sp>
        <p:nvSpPr>
          <p:cNvPr id="10" name="吹き出し: 角を丸めた四角形 9">
            <a:extLst>
              <a:ext uri="{FF2B5EF4-FFF2-40B4-BE49-F238E27FC236}">
                <a16:creationId xmlns:a16="http://schemas.microsoft.com/office/drawing/2014/main" id="{852EC995-DE5F-0C19-19FA-88EFB484E634}"/>
              </a:ext>
            </a:extLst>
          </p:cNvPr>
          <p:cNvSpPr/>
          <p:nvPr/>
        </p:nvSpPr>
        <p:spPr>
          <a:xfrm>
            <a:off x="5555023" y="2665487"/>
            <a:ext cx="2116165" cy="324150"/>
          </a:xfrm>
          <a:prstGeom prst="wedgeRoundRectCallout">
            <a:avLst>
              <a:gd name="adj1" fmla="val -53965"/>
              <a:gd name="adj2" fmla="val 112073"/>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可変抵抗</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アナログ入力</a:t>
            </a:r>
            <a:r>
              <a:rPr kumimoji="1" lang="en-US" altLang="ja-JP" sz="1200" dirty="0">
                <a:solidFill>
                  <a:schemeClr val="tx1"/>
                </a:solidFill>
                <a:latin typeface="メイリオ" panose="020B0604030504040204" pitchFamily="50" charset="-128"/>
                <a:ea typeface="メイリオ" panose="020B0604030504040204" pitchFamily="50" charset="-128"/>
              </a:rPr>
              <a:t>)</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11" name="吹き出し: 角を丸めた四角形 10">
            <a:extLst>
              <a:ext uri="{FF2B5EF4-FFF2-40B4-BE49-F238E27FC236}">
                <a16:creationId xmlns:a16="http://schemas.microsoft.com/office/drawing/2014/main" id="{F11FB24F-545C-1510-F1F4-3953217752B7}"/>
              </a:ext>
            </a:extLst>
          </p:cNvPr>
          <p:cNvSpPr/>
          <p:nvPr/>
        </p:nvSpPr>
        <p:spPr>
          <a:xfrm>
            <a:off x="6372200" y="3808680"/>
            <a:ext cx="1676891" cy="400665"/>
          </a:xfrm>
          <a:prstGeom prst="wedgeRoundRectCallout">
            <a:avLst>
              <a:gd name="adj1" fmla="val -43945"/>
              <a:gd name="adj2" fmla="val 101801"/>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サーボモーター</a:t>
            </a:r>
            <a:r>
              <a:rPr kumimoji="1" lang="en-US" altLang="ja-JP" sz="1200" dirty="0">
                <a:solidFill>
                  <a:schemeClr val="tx1"/>
                </a:solidFill>
                <a:latin typeface="メイリオ" panose="020B0604030504040204" pitchFamily="50" charset="-128"/>
                <a:ea typeface="メイリオ" panose="020B0604030504040204" pitchFamily="50" charset="-128"/>
              </a:rPr>
              <a:t>(SG90)</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12" name="吹き出し: 角を丸めた四角形 11">
            <a:extLst>
              <a:ext uri="{FF2B5EF4-FFF2-40B4-BE49-F238E27FC236}">
                <a16:creationId xmlns:a16="http://schemas.microsoft.com/office/drawing/2014/main" id="{132C514F-54C0-B4AB-D340-70BDFA8A5562}"/>
              </a:ext>
            </a:extLst>
          </p:cNvPr>
          <p:cNvSpPr/>
          <p:nvPr/>
        </p:nvSpPr>
        <p:spPr>
          <a:xfrm>
            <a:off x="5181186" y="5040296"/>
            <a:ext cx="1761033" cy="324150"/>
          </a:xfrm>
          <a:prstGeom prst="wedgeRoundRectCallout">
            <a:avLst>
              <a:gd name="adj1" fmla="val -52791"/>
              <a:gd name="adj2" fmla="val -157646"/>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単色</a:t>
            </a:r>
            <a:r>
              <a:rPr kumimoji="1" lang="en-US" altLang="ja-JP" sz="1200" b="1" dirty="0">
                <a:solidFill>
                  <a:schemeClr val="tx1"/>
                </a:solidFill>
              </a:rPr>
              <a:t>LED(</a:t>
            </a:r>
            <a:r>
              <a:rPr kumimoji="1" lang="ja-JP" altLang="en-US" sz="1200" b="1" dirty="0">
                <a:solidFill>
                  <a:schemeClr val="tx1"/>
                </a:solidFill>
              </a:rPr>
              <a:t>青</a:t>
            </a:r>
            <a:r>
              <a:rPr lang="ja-JP" altLang="en-US" sz="1200" b="1" dirty="0">
                <a:solidFill>
                  <a:schemeClr val="tx1"/>
                </a:solidFill>
              </a:rPr>
              <a:t>・緑・赤</a:t>
            </a:r>
            <a:r>
              <a:rPr kumimoji="1" lang="en-US" altLang="ja-JP" sz="1200" b="1" dirty="0">
                <a:solidFill>
                  <a:schemeClr val="tx1"/>
                </a:solidFill>
              </a:rPr>
              <a:t>)</a:t>
            </a:r>
            <a:endParaRPr kumimoji="1" lang="ja-JP" altLang="en-US" sz="1200" b="1" dirty="0">
              <a:solidFill>
                <a:schemeClr val="tx1"/>
              </a:solidFill>
            </a:endParaRPr>
          </a:p>
        </p:txBody>
      </p:sp>
      <p:sp>
        <p:nvSpPr>
          <p:cNvPr id="13" name="吹き出し: 角を丸めた四角形 12">
            <a:extLst>
              <a:ext uri="{FF2B5EF4-FFF2-40B4-BE49-F238E27FC236}">
                <a16:creationId xmlns:a16="http://schemas.microsoft.com/office/drawing/2014/main" id="{F4E026D3-8278-AF20-E7AB-D3A47311C414}"/>
              </a:ext>
            </a:extLst>
          </p:cNvPr>
          <p:cNvSpPr/>
          <p:nvPr/>
        </p:nvSpPr>
        <p:spPr>
          <a:xfrm>
            <a:off x="4234339" y="5458490"/>
            <a:ext cx="2694991" cy="324150"/>
          </a:xfrm>
          <a:prstGeom prst="wedgeRoundRectCallout">
            <a:avLst>
              <a:gd name="adj1" fmla="val -42415"/>
              <a:gd name="adj2" fmla="val -293332"/>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スイッチ</a:t>
            </a:r>
            <a:r>
              <a:rPr kumimoji="1" lang="en-US" altLang="ja-JP" sz="1200" b="1" dirty="0">
                <a:solidFill>
                  <a:schemeClr val="tx1"/>
                </a:solidFill>
              </a:rPr>
              <a:t>(</a:t>
            </a:r>
            <a:r>
              <a:rPr kumimoji="1" lang="ja-JP" altLang="en-US" sz="1200" b="1" dirty="0">
                <a:solidFill>
                  <a:schemeClr val="tx1"/>
                </a:solidFill>
              </a:rPr>
              <a:t>チャタリング防止なし</a:t>
            </a:r>
            <a:r>
              <a:rPr kumimoji="1" lang="en-US" altLang="ja-JP" sz="1200" b="1" dirty="0">
                <a:solidFill>
                  <a:schemeClr val="tx1"/>
                </a:solidFill>
              </a:rPr>
              <a:t>)</a:t>
            </a:r>
            <a:endParaRPr kumimoji="1" lang="ja-JP" altLang="en-US" sz="1200" b="1" dirty="0">
              <a:solidFill>
                <a:schemeClr val="tx1"/>
              </a:solidFill>
            </a:endParaRPr>
          </a:p>
        </p:txBody>
      </p:sp>
      <p:sp>
        <p:nvSpPr>
          <p:cNvPr id="14" name="吹き出し: 角を丸めた四角形 13">
            <a:extLst>
              <a:ext uri="{FF2B5EF4-FFF2-40B4-BE49-F238E27FC236}">
                <a16:creationId xmlns:a16="http://schemas.microsoft.com/office/drawing/2014/main" id="{BC0F1CB8-5F11-A5D4-C740-4CC3138D657E}"/>
              </a:ext>
            </a:extLst>
          </p:cNvPr>
          <p:cNvSpPr/>
          <p:nvPr/>
        </p:nvSpPr>
        <p:spPr>
          <a:xfrm>
            <a:off x="2991486" y="5846660"/>
            <a:ext cx="2694991" cy="324150"/>
          </a:xfrm>
          <a:prstGeom prst="wedgeRoundRectCallout">
            <a:avLst>
              <a:gd name="adj1" fmla="val -17018"/>
              <a:gd name="adj2" fmla="val -394722"/>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スイッチ</a:t>
            </a:r>
            <a:r>
              <a:rPr kumimoji="1" lang="en-US" altLang="ja-JP" sz="1200" b="1" dirty="0">
                <a:solidFill>
                  <a:schemeClr val="tx1"/>
                </a:solidFill>
              </a:rPr>
              <a:t>(</a:t>
            </a:r>
            <a:r>
              <a:rPr kumimoji="1" lang="ja-JP" altLang="en-US" sz="1200" b="1" dirty="0">
                <a:solidFill>
                  <a:schemeClr val="tx1"/>
                </a:solidFill>
              </a:rPr>
              <a:t>チャタリング防止あり</a:t>
            </a:r>
            <a:r>
              <a:rPr kumimoji="1" lang="en-US" altLang="ja-JP" sz="1200" b="1" dirty="0">
                <a:solidFill>
                  <a:schemeClr val="tx1"/>
                </a:solidFill>
              </a:rPr>
              <a:t>)</a:t>
            </a:r>
            <a:endParaRPr kumimoji="1" lang="ja-JP" altLang="en-US" sz="1200" b="1" dirty="0">
              <a:solidFill>
                <a:schemeClr val="tx1"/>
              </a:solidFill>
            </a:endParaRPr>
          </a:p>
        </p:txBody>
      </p:sp>
      <p:sp>
        <p:nvSpPr>
          <p:cNvPr id="15" name="吹き出し: 角を丸めた四角形 14">
            <a:extLst>
              <a:ext uri="{FF2B5EF4-FFF2-40B4-BE49-F238E27FC236}">
                <a16:creationId xmlns:a16="http://schemas.microsoft.com/office/drawing/2014/main" id="{3274100F-723F-E7CA-AE66-3E91FFAD0D3F}"/>
              </a:ext>
            </a:extLst>
          </p:cNvPr>
          <p:cNvSpPr/>
          <p:nvPr/>
        </p:nvSpPr>
        <p:spPr>
          <a:xfrm>
            <a:off x="206113" y="2449986"/>
            <a:ext cx="2694991" cy="324150"/>
          </a:xfrm>
          <a:prstGeom prst="wedgeRoundRectCallout">
            <a:avLst>
              <a:gd name="adj1" fmla="val 41324"/>
              <a:gd name="adj2" fmla="val 190528"/>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メイリオ" panose="020B0604030504040204" pitchFamily="50" charset="-128"/>
                <a:ea typeface="メイリオ" panose="020B0604030504040204" pitchFamily="50" charset="-128"/>
              </a:rPr>
              <a:t>超音波距離センサー</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B4E23900-4C85-1729-8C35-9E63A2F86BC5}"/>
              </a:ext>
            </a:extLst>
          </p:cNvPr>
          <p:cNvSpPr/>
          <p:nvPr/>
        </p:nvSpPr>
        <p:spPr>
          <a:xfrm>
            <a:off x="3275588" y="1789664"/>
            <a:ext cx="875819" cy="875823"/>
          </a:xfrm>
          <a:prstGeom prst="roundRect">
            <a:avLst/>
          </a:prstGeom>
          <a:solidFill>
            <a:srgbClr val="FF99FF">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角を丸めた四角形 16">
            <a:extLst>
              <a:ext uri="{FF2B5EF4-FFF2-40B4-BE49-F238E27FC236}">
                <a16:creationId xmlns:a16="http://schemas.microsoft.com/office/drawing/2014/main" id="{68057E5C-CB7A-6395-32C5-00BEEEF10898}"/>
              </a:ext>
            </a:extLst>
          </p:cNvPr>
          <p:cNvSpPr/>
          <p:nvPr/>
        </p:nvSpPr>
        <p:spPr>
          <a:xfrm>
            <a:off x="649750" y="5770641"/>
            <a:ext cx="2099765" cy="324150"/>
          </a:xfrm>
          <a:prstGeom prst="wedgeRoundRectCallout">
            <a:avLst>
              <a:gd name="adj1" fmla="val 26277"/>
              <a:gd name="adj2" fmla="val -96470"/>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メイリオ" panose="020B0604030504040204" pitchFamily="50" charset="-128"/>
                <a:ea typeface="メイリオ" panose="020B0604030504040204" pitchFamily="50" charset="-128"/>
              </a:rPr>
              <a:t>Grove BMP280</a:t>
            </a: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(I2C)</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E2394BB-0836-2FF5-8C3E-0B1673E3E018}"/>
              </a:ext>
            </a:extLst>
          </p:cNvPr>
          <p:cNvSpPr/>
          <p:nvPr/>
        </p:nvSpPr>
        <p:spPr>
          <a:xfrm>
            <a:off x="4209146" y="4353082"/>
            <a:ext cx="340785" cy="324150"/>
          </a:xfrm>
          <a:prstGeom prst="roundRect">
            <a:avLst/>
          </a:prstGeom>
          <a:solidFill>
            <a:srgbClr val="FF99FF">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4F1368BE-2BD6-C5B6-0CF7-BD1241A11618}"/>
              </a:ext>
            </a:extLst>
          </p:cNvPr>
          <p:cNvSpPr/>
          <p:nvPr/>
        </p:nvSpPr>
        <p:spPr>
          <a:xfrm>
            <a:off x="3527576" y="4361887"/>
            <a:ext cx="681570" cy="324150"/>
          </a:xfrm>
          <a:prstGeom prst="roundRect">
            <a:avLst/>
          </a:prstGeom>
          <a:solidFill>
            <a:srgbClr val="FF99FF">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F3EF5A1B-6D49-B4FA-A4DF-29E685B69332}"/>
              </a:ext>
            </a:extLst>
          </p:cNvPr>
          <p:cNvSpPr/>
          <p:nvPr/>
        </p:nvSpPr>
        <p:spPr>
          <a:xfrm>
            <a:off x="4970308" y="3074221"/>
            <a:ext cx="465788" cy="345652"/>
          </a:xfrm>
          <a:prstGeom prst="roundRect">
            <a:avLst/>
          </a:prstGeom>
          <a:solidFill>
            <a:srgbClr val="FF99FF">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EDD4230B-70B7-78DD-AF55-32748A56EEDF}"/>
              </a:ext>
            </a:extLst>
          </p:cNvPr>
          <p:cNvSpPr/>
          <p:nvPr/>
        </p:nvSpPr>
        <p:spPr>
          <a:xfrm>
            <a:off x="4151407" y="1962491"/>
            <a:ext cx="818901" cy="1944350"/>
          </a:xfrm>
          <a:prstGeom prst="roundRect">
            <a:avLst/>
          </a:prstGeom>
          <a:solidFill>
            <a:srgbClr val="FF99FF">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993D6641-3982-4BDE-77E3-0835DABB6D13}"/>
              </a:ext>
            </a:extLst>
          </p:cNvPr>
          <p:cNvSpPr/>
          <p:nvPr/>
        </p:nvSpPr>
        <p:spPr>
          <a:xfrm>
            <a:off x="4361546" y="4505482"/>
            <a:ext cx="340785" cy="324150"/>
          </a:xfrm>
          <a:prstGeom prst="roundRect">
            <a:avLst/>
          </a:prstGeom>
          <a:solidFill>
            <a:srgbClr val="FF99FF">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21C7B8F3-54A5-21BE-A307-418E7DD11862}"/>
              </a:ext>
            </a:extLst>
          </p:cNvPr>
          <p:cNvSpPr/>
          <p:nvPr/>
        </p:nvSpPr>
        <p:spPr>
          <a:xfrm>
            <a:off x="2749515" y="2836573"/>
            <a:ext cx="674489" cy="1597467"/>
          </a:xfrm>
          <a:prstGeom prst="roundRect">
            <a:avLst/>
          </a:prstGeom>
          <a:solidFill>
            <a:srgbClr val="FF99FF">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4DDB7CA3-AC78-6512-A8F0-0DE2D7386A94}"/>
              </a:ext>
            </a:extLst>
          </p:cNvPr>
          <p:cNvSpPr/>
          <p:nvPr/>
        </p:nvSpPr>
        <p:spPr>
          <a:xfrm>
            <a:off x="1834300" y="4155646"/>
            <a:ext cx="811643" cy="1433593"/>
          </a:xfrm>
          <a:prstGeom prst="roundRect">
            <a:avLst/>
          </a:prstGeom>
          <a:solidFill>
            <a:srgbClr val="FF99FF">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2332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43AA7D3-00B0-B719-815C-89A3E14E6FD6}"/>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　はじめに</a:t>
            </a:r>
          </a:p>
        </p:txBody>
      </p:sp>
      <p:sp>
        <p:nvSpPr>
          <p:cNvPr id="6" name="テキスト ボックス 5">
            <a:extLst>
              <a:ext uri="{FF2B5EF4-FFF2-40B4-BE49-F238E27FC236}">
                <a16:creationId xmlns:a16="http://schemas.microsoft.com/office/drawing/2014/main" id="{B643941D-DBE0-5462-B692-4C0A70F04D26}"/>
              </a:ext>
            </a:extLst>
          </p:cNvPr>
          <p:cNvSpPr txBox="1"/>
          <p:nvPr/>
        </p:nvSpPr>
        <p:spPr bwMode="auto">
          <a:xfrm>
            <a:off x="567766" y="737797"/>
            <a:ext cx="24022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0" i="0" dirty="0">
                <a:solidFill>
                  <a:srgbClr val="212529"/>
                </a:solidFill>
                <a:effectLst/>
                <a:latin typeface="メイリオ" panose="020B0604030504040204" pitchFamily="50" charset="-128"/>
                <a:ea typeface="メイリオ" panose="020B0604030504040204" pitchFamily="50" charset="-128"/>
              </a:rPr>
              <a:t>演習用ボート </a:t>
            </a:r>
            <a:r>
              <a:rPr lang="ja-JP" altLang="en-US" sz="1600" dirty="0">
                <a:solidFill>
                  <a:srgbClr val="212529"/>
                </a:solidFill>
                <a:latin typeface="メイリオ" panose="020B0604030504040204" pitchFamily="50" charset="-128"/>
                <a:ea typeface="メイリオ" panose="020B0604030504040204" pitchFamily="50" charset="-128"/>
              </a:rPr>
              <a:t>ピン配置</a:t>
            </a:r>
            <a:endParaRPr lang="en-US" altLang="ja-JP" sz="1600" b="0" i="0" dirty="0">
              <a:solidFill>
                <a:srgbClr val="212529"/>
              </a:solidFill>
              <a:effectLst/>
              <a:latin typeface="メイリオ" panose="020B0604030504040204" pitchFamily="50" charset="-128"/>
              <a:ea typeface="メイリオ" panose="020B0604030504040204" pitchFamily="50" charset="-128"/>
            </a:endParaRPr>
          </a:p>
        </p:txBody>
      </p:sp>
      <p:graphicFrame>
        <p:nvGraphicFramePr>
          <p:cNvPr id="2" name="表 2">
            <a:extLst>
              <a:ext uri="{FF2B5EF4-FFF2-40B4-BE49-F238E27FC236}">
                <a16:creationId xmlns:a16="http://schemas.microsoft.com/office/drawing/2014/main" id="{EF72E2B4-3DEA-E36C-6163-0375927CC56D}"/>
              </a:ext>
            </a:extLst>
          </p:cNvPr>
          <p:cNvGraphicFramePr>
            <a:graphicFrameLocks noGrp="1"/>
          </p:cNvGraphicFramePr>
          <p:nvPr>
            <p:extLst>
              <p:ext uri="{D42A27DB-BD31-4B8C-83A1-F6EECF244321}">
                <p14:modId xmlns:p14="http://schemas.microsoft.com/office/powerpoint/2010/main" val="1183648192"/>
              </p:ext>
            </p:extLst>
          </p:nvPr>
        </p:nvGraphicFramePr>
        <p:xfrm>
          <a:off x="1115616" y="1103251"/>
          <a:ext cx="7200800" cy="4876800"/>
        </p:xfrm>
        <a:graphic>
          <a:graphicData uri="http://schemas.openxmlformats.org/drawingml/2006/table">
            <a:tbl>
              <a:tblPr firstRow="1" bandRow="1">
                <a:tableStyleId>{8EC20E35-A176-4012-BC5E-935CFFF8708E}</a:tableStyleId>
              </a:tblPr>
              <a:tblGrid>
                <a:gridCol w="1008112">
                  <a:extLst>
                    <a:ext uri="{9D8B030D-6E8A-4147-A177-3AD203B41FA5}">
                      <a16:colId xmlns:a16="http://schemas.microsoft.com/office/drawing/2014/main" val="1705096661"/>
                    </a:ext>
                  </a:extLst>
                </a:gridCol>
                <a:gridCol w="2628292">
                  <a:extLst>
                    <a:ext uri="{9D8B030D-6E8A-4147-A177-3AD203B41FA5}">
                      <a16:colId xmlns:a16="http://schemas.microsoft.com/office/drawing/2014/main" val="1908634463"/>
                    </a:ext>
                  </a:extLst>
                </a:gridCol>
                <a:gridCol w="1188132">
                  <a:extLst>
                    <a:ext uri="{9D8B030D-6E8A-4147-A177-3AD203B41FA5}">
                      <a16:colId xmlns:a16="http://schemas.microsoft.com/office/drawing/2014/main" val="4045701252"/>
                    </a:ext>
                  </a:extLst>
                </a:gridCol>
                <a:gridCol w="2376264">
                  <a:extLst>
                    <a:ext uri="{9D8B030D-6E8A-4147-A177-3AD203B41FA5}">
                      <a16:colId xmlns:a16="http://schemas.microsoft.com/office/drawing/2014/main" val="2275106420"/>
                    </a:ext>
                  </a:extLst>
                </a:gridCol>
              </a:tblGrid>
              <a:tr h="243840">
                <a:tc>
                  <a:txBody>
                    <a:bodyPr/>
                    <a:lstStyle/>
                    <a:p>
                      <a:pPr algn="ctr"/>
                      <a:r>
                        <a:rPr kumimoji="1" lang="en-US" altLang="ja-JP" sz="1000" b="1" dirty="0">
                          <a:solidFill>
                            <a:schemeClr val="bg1">
                              <a:lumMod val="50000"/>
                            </a:schemeClr>
                          </a:solidFill>
                        </a:rPr>
                        <a:t>GP00</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en-US" altLang="ja-JP" sz="1000" b="0" dirty="0">
                          <a:ln>
                            <a:noFill/>
                          </a:ln>
                          <a:solidFill>
                            <a:schemeClr val="tx1"/>
                          </a:solidFill>
                        </a:rPr>
                        <a:t>SSD1306 </a:t>
                      </a:r>
                      <a:r>
                        <a:rPr kumimoji="1" lang="en-US" altLang="ja-JP" sz="1000" b="1" dirty="0">
                          <a:ln>
                            <a:noFill/>
                          </a:ln>
                          <a:solidFill>
                            <a:schemeClr val="tx1"/>
                          </a:solidFill>
                        </a:rPr>
                        <a:t>SDA</a:t>
                      </a:r>
                      <a:r>
                        <a:rPr kumimoji="1" lang="en-US" altLang="ja-JP" sz="1000" b="0" dirty="0">
                          <a:ln>
                            <a:noFill/>
                          </a:ln>
                          <a:solidFill>
                            <a:schemeClr val="tx1"/>
                          </a:solidFill>
                        </a:rPr>
                        <a:t>  </a:t>
                      </a:r>
                      <a:endParaRPr kumimoji="1" lang="ja-JP" altLang="en-US" sz="1000" b="0"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VBUS</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5926021"/>
                  </a:ext>
                </a:extLst>
              </a:tr>
              <a:tr h="243840">
                <a:tc>
                  <a:txBody>
                    <a:bodyPr/>
                    <a:lstStyle/>
                    <a:p>
                      <a:pPr algn="ctr"/>
                      <a:r>
                        <a:rPr kumimoji="1" lang="en-US" altLang="ja-JP" sz="1000" b="1" dirty="0">
                          <a:solidFill>
                            <a:schemeClr val="bg1">
                              <a:lumMod val="50000"/>
                            </a:schemeClr>
                          </a:solidFill>
                        </a:rPr>
                        <a:t>GP01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en-US" altLang="ja-JP" sz="1000" b="0" dirty="0">
                          <a:solidFill>
                            <a:schemeClr val="tx1"/>
                          </a:solidFill>
                        </a:rPr>
                        <a:t>SSD1306 </a:t>
                      </a:r>
                      <a:r>
                        <a:rPr kumimoji="1" lang="en-US" altLang="ja-JP" sz="1000" b="1" dirty="0">
                          <a:solidFill>
                            <a:schemeClr val="tx1"/>
                          </a:solidFill>
                        </a:rPr>
                        <a:t>SCL  </a:t>
                      </a:r>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VSYS</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6674067"/>
                  </a:ext>
                </a:extLst>
              </a:tr>
              <a:tr h="243840">
                <a:tc>
                  <a:txBody>
                    <a:bodyPr/>
                    <a:lstStyle/>
                    <a:p>
                      <a:pPr algn="ctr"/>
                      <a:r>
                        <a:rPr kumimoji="1" lang="en-US" altLang="ja-JP" sz="1000" b="1" dirty="0">
                          <a:solidFill>
                            <a:schemeClr val="bg1">
                              <a:lumMod val="50000"/>
                            </a:schemeClr>
                          </a:solidFill>
                        </a:rPr>
                        <a:t>GND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GND</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5206431"/>
                  </a:ext>
                </a:extLst>
              </a:tr>
              <a:tr h="243840">
                <a:tc>
                  <a:txBody>
                    <a:bodyPr/>
                    <a:lstStyle/>
                    <a:p>
                      <a:pPr algn="ctr"/>
                      <a:r>
                        <a:rPr kumimoji="1" lang="en-US" altLang="ja-JP" sz="1000" b="1" dirty="0">
                          <a:solidFill>
                            <a:schemeClr val="bg1">
                              <a:lumMod val="50000"/>
                            </a:schemeClr>
                          </a:solidFill>
                        </a:rPr>
                        <a:t>GP01</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3V3_EN</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3421365"/>
                  </a:ext>
                </a:extLst>
              </a:tr>
              <a:tr h="243840">
                <a:tc>
                  <a:txBody>
                    <a:bodyPr/>
                    <a:lstStyle/>
                    <a:p>
                      <a:pPr algn="ctr"/>
                      <a:r>
                        <a:rPr kumimoji="1" lang="en-US" altLang="ja-JP" sz="1000" b="1" dirty="0">
                          <a:solidFill>
                            <a:schemeClr val="bg1">
                              <a:lumMod val="50000"/>
                            </a:schemeClr>
                          </a:solidFill>
                        </a:rPr>
                        <a:t>GP03</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3V3</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2529726"/>
                  </a:ext>
                </a:extLst>
              </a:tr>
              <a:tr h="243840">
                <a:tc>
                  <a:txBody>
                    <a:bodyPr/>
                    <a:lstStyle/>
                    <a:p>
                      <a:pPr algn="ctr"/>
                      <a:r>
                        <a:rPr kumimoji="1" lang="en-US" altLang="ja-JP" sz="1000" b="1" dirty="0">
                          <a:solidFill>
                            <a:schemeClr val="bg1">
                              <a:lumMod val="50000"/>
                            </a:schemeClr>
                          </a:solidFill>
                        </a:rPr>
                        <a:t>GP04</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ADC_VREF</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3744402"/>
                  </a:ext>
                </a:extLst>
              </a:tr>
              <a:tr h="243840">
                <a:tc>
                  <a:txBody>
                    <a:bodyPr/>
                    <a:lstStyle/>
                    <a:p>
                      <a:pPr algn="ctr"/>
                      <a:r>
                        <a:rPr kumimoji="1" lang="en-US" altLang="ja-JP" sz="1000" b="1" dirty="0">
                          <a:solidFill>
                            <a:schemeClr val="bg1">
                              <a:lumMod val="50000"/>
                            </a:schemeClr>
                          </a:solidFill>
                        </a:rPr>
                        <a:t>GP05</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GP28</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7946009"/>
                  </a:ext>
                </a:extLst>
              </a:tr>
              <a:tr h="243840">
                <a:tc>
                  <a:txBody>
                    <a:bodyPr/>
                    <a:lstStyle/>
                    <a:p>
                      <a:pPr algn="ctr"/>
                      <a:r>
                        <a:rPr kumimoji="1" lang="en-US" altLang="ja-JP" sz="1000" b="1" dirty="0">
                          <a:solidFill>
                            <a:schemeClr val="bg1">
                              <a:lumMod val="50000"/>
                            </a:schemeClr>
                          </a:solidFill>
                        </a:rPr>
                        <a:t>GND</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AGND</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8795608"/>
                  </a:ext>
                </a:extLst>
              </a:tr>
              <a:tr h="243840">
                <a:tc>
                  <a:txBody>
                    <a:bodyPr/>
                    <a:lstStyle/>
                    <a:p>
                      <a:pPr algn="ctr"/>
                      <a:r>
                        <a:rPr kumimoji="1" lang="en-US" altLang="ja-JP" sz="1000" b="1" dirty="0">
                          <a:solidFill>
                            <a:schemeClr val="bg1">
                              <a:lumMod val="50000"/>
                            </a:schemeClr>
                          </a:solidFill>
                        </a:rPr>
                        <a:t>GP06</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000" b="0" dirty="0">
                          <a:solidFill>
                            <a:schemeClr val="tx1"/>
                          </a:solidFill>
                        </a:rPr>
                        <a:t>拡張</a:t>
                      </a:r>
                      <a:r>
                        <a:rPr kumimoji="1" lang="en-US" altLang="ja-JP" sz="1000" b="0" dirty="0">
                          <a:solidFill>
                            <a:schemeClr val="tx1"/>
                          </a:solidFill>
                        </a:rPr>
                        <a:t>Pin</a:t>
                      </a:r>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GP27</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ja-JP" altLang="en-US" sz="1000" dirty="0">
                          <a:solidFill>
                            <a:schemeClr val="tx1"/>
                          </a:solidFill>
                        </a:rPr>
                        <a:t>サーミスタ（温度計）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360311241"/>
                  </a:ext>
                </a:extLst>
              </a:tr>
              <a:tr h="243840">
                <a:tc>
                  <a:txBody>
                    <a:bodyPr/>
                    <a:lstStyle/>
                    <a:p>
                      <a:pPr algn="ctr"/>
                      <a:r>
                        <a:rPr kumimoji="1" lang="en-US" altLang="ja-JP" sz="1000" b="1" dirty="0">
                          <a:solidFill>
                            <a:schemeClr val="bg1">
                              <a:lumMod val="50000"/>
                            </a:schemeClr>
                          </a:solidFill>
                        </a:rPr>
                        <a:t>GP07</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000" b="0" dirty="0">
                          <a:solidFill>
                            <a:schemeClr val="tx1"/>
                          </a:solidFill>
                        </a:rPr>
                        <a:t>拡張</a:t>
                      </a:r>
                      <a:r>
                        <a:rPr kumimoji="1" lang="en-US" altLang="ja-JP" sz="1000" b="0" dirty="0">
                          <a:solidFill>
                            <a:schemeClr val="tx1"/>
                          </a:solidFill>
                        </a:rPr>
                        <a:t>Pin</a:t>
                      </a:r>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GP26</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ja-JP" altLang="en-US" sz="1000" dirty="0">
                          <a:solidFill>
                            <a:schemeClr val="tx1"/>
                          </a:solidFill>
                        </a:rPr>
                        <a:t>可変抵抗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2552121165"/>
                  </a:ext>
                </a:extLst>
              </a:tr>
              <a:tr h="243840">
                <a:tc>
                  <a:txBody>
                    <a:bodyPr/>
                    <a:lstStyle/>
                    <a:p>
                      <a:pPr algn="ctr"/>
                      <a:r>
                        <a:rPr kumimoji="1" lang="en-US" altLang="ja-JP" sz="1000" b="1" dirty="0">
                          <a:solidFill>
                            <a:schemeClr val="bg1">
                              <a:lumMod val="50000"/>
                            </a:schemeClr>
                          </a:solidFill>
                        </a:rPr>
                        <a:t>GP08</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dirty="0">
                          <a:solidFill>
                            <a:schemeClr val="tx1"/>
                          </a:solidFill>
                        </a:rPr>
                        <a:t>拡張</a:t>
                      </a:r>
                      <a:r>
                        <a:rPr kumimoji="1" lang="en-US" altLang="ja-JP" sz="1000" b="0" dirty="0">
                          <a:solidFill>
                            <a:schemeClr val="tx1"/>
                          </a:solidFill>
                        </a:rPr>
                        <a:t>Pin</a:t>
                      </a:r>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RUN</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ja-JP" altLang="en-US" sz="1000" dirty="0">
                          <a:solidFill>
                            <a:schemeClr val="tx1"/>
                          </a:solidFill>
                        </a:rPr>
                        <a:t>リセット</a:t>
                      </a:r>
                      <a:r>
                        <a:rPr kumimoji="1" lang="en-US" altLang="ja-JP" sz="1000" dirty="0">
                          <a:solidFill>
                            <a:schemeClr val="tx1"/>
                          </a:solidFill>
                        </a:rPr>
                        <a:t>SW</a:t>
                      </a:r>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3431011984"/>
                  </a:ext>
                </a:extLst>
              </a:tr>
              <a:tr h="243840">
                <a:tc>
                  <a:txBody>
                    <a:bodyPr/>
                    <a:lstStyle/>
                    <a:p>
                      <a:pPr algn="ctr"/>
                      <a:r>
                        <a:rPr kumimoji="1" lang="en-US" altLang="ja-JP" sz="1000" b="1" dirty="0">
                          <a:solidFill>
                            <a:schemeClr val="bg1">
                              <a:lumMod val="50000"/>
                            </a:schemeClr>
                          </a:solidFill>
                        </a:rPr>
                        <a:t>GP09</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dirty="0">
                          <a:solidFill>
                            <a:schemeClr val="tx1"/>
                          </a:solidFill>
                        </a:rPr>
                        <a:t>拡張</a:t>
                      </a:r>
                      <a:r>
                        <a:rPr kumimoji="1" lang="en-US" altLang="ja-JP" sz="1000" b="0" dirty="0">
                          <a:solidFill>
                            <a:schemeClr val="tx1"/>
                          </a:solidFill>
                        </a:rPr>
                        <a:t>Pin</a:t>
                      </a:r>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GP22</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512413"/>
                  </a:ext>
                </a:extLst>
              </a:tr>
              <a:tr h="243840">
                <a:tc>
                  <a:txBody>
                    <a:bodyPr/>
                    <a:lstStyle/>
                    <a:p>
                      <a:pPr algn="ctr"/>
                      <a:r>
                        <a:rPr kumimoji="1" lang="en-US" altLang="ja-JP" sz="1000" b="1" dirty="0">
                          <a:solidFill>
                            <a:schemeClr val="bg1">
                              <a:lumMod val="50000"/>
                            </a:schemeClr>
                          </a:solidFill>
                        </a:rPr>
                        <a:t>GND</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GND</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7446501"/>
                  </a:ext>
                </a:extLst>
              </a:tr>
              <a:tr h="243840">
                <a:tc>
                  <a:txBody>
                    <a:bodyPr/>
                    <a:lstStyle/>
                    <a:p>
                      <a:pPr algn="ctr"/>
                      <a:r>
                        <a:rPr kumimoji="1" lang="en-US" altLang="ja-JP" sz="1000" b="1" dirty="0">
                          <a:solidFill>
                            <a:schemeClr val="bg1">
                              <a:lumMod val="50000"/>
                            </a:schemeClr>
                          </a:solidFill>
                        </a:rPr>
                        <a:t>GP10</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GP21</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9137445"/>
                  </a:ext>
                </a:extLst>
              </a:tr>
              <a:tr h="243840">
                <a:tc>
                  <a:txBody>
                    <a:bodyPr/>
                    <a:lstStyle/>
                    <a:p>
                      <a:pPr algn="ctr"/>
                      <a:r>
                        <a:rPr kumimoji="1" lang="en-US" altLang="ja-JP" sz="1000" b="1" dirty="0">
                          <a:solidFill>
                            <a:schemeClr val="bg1">
                              <a:lumMod val="50000"/>
                            </a:schemeClr>
                          </a:solidFill>
                        </a:rPr>
                        <a:t>GP11</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ja-JP" altLang="en-US" sz="1000" b="0" dirty="0">
                          <a:solidFill>
                            <a:schemeClr val="tx1"/>
                          </a:solidFill>
                        </a:rPr>
                        <a:t>超音波センサー　</a:t>
                      </a:r>
                      <a:r>
                        <a:rPr kumimoji="1" lang="en-US" altLang="ja-JP" sz="1000" b="0" dirty="0">
                          <a:solidFill>
                            <a:schemeClr val="tx1"/>
                          </a:solidFill>
                        </a:rPr>
                        <a:t>Trig</a:t>
                      </a:r>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GP20</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ja-JP" altLang="en-US" sz="1000" dirty="0">
                          <a:solidFill>
                            <a:schemeClr val="tx1"/>
                          </a:solidFill>
                        </a:rPr>
                        <a:t>ブザー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980191464"/>
                  </a:ext>
                </a:extLst>
              </a:tr>
              <a:tr h="243840">
                <a:tc>
                  <a:txBody>
                    <a:bodyPr/>
                    <a:lstStyle/>
                    <a:p>
                      <a:pPr algn="ctr"/>
                      <a:r>
                        <a:rPr kumimoji="1" lang="en-US" altLang="ja-JP" sz="1000" b="1" dirty="0">
                          <a:solidFill>
                            <a:schemeClr val="bg1">
                              <a:lumMod val="50000"/>
                            </a:schemeClr>
                          </a:solidFill>
                        </a:rPr>
                        <a:t>GP12</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ja-JP" altLang="en-US" sz="1000" b="0" dirty="0">
                          <a:solidFill>
                            <a:schemeClr val="tx1"/>
                          </a:solidFill>
                        </a:rPr>
                        <a:t>超音波センサー  </a:t>
                      </a:r>
                      <a:r>
                        <a:rPr kumimoji="1" lang="en-US" altLang="ja-JP" sz="1000" b="0" dirty="0">
                          <a:solidFill>
                            <a:schemeClr val="tx1"/>
                          </a:solidFill>
                        </a:rPr>
                        <a:t>echo</a:t>
                      </a:r>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GP19</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ja-JP" altLang="en-US" sz="1000" dirty="0">
                          <a:solidFill>
                            <a:schemeClr val="tx1"/>
                          </a:solidFill>
                        </a:rPr>
                        <a:t>サーボモータ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3862412963"/>
                  </a:ext>
                </a:extLst>
              </a:tr>
              <a:tr h="243840">
                <a:tc>
                  <a:txBody>
                    <a:bodyPr/>
                    <a:lstStyle/>
                    <a:p>
                      <a:pPr algn="ctr"/>
                      <a:r>
                        <a:rPr kumimoji="1" lang="en-US" altLang="ja-JP" sz="1000" b="1" dirty="0">
                          <a:solidFill>
                            <a:schemeClr val="bg1">
                              <a:lumMod val="50000"/>
                            </a:schemeClr>
                          </a:solidFill>
                        </a:rPr>
                        <a:t>GP13</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ja-JP" altLang="en-US" sz="1000" b="0" dirty="0">
                          <a:solidFill>
                            <a:schemeClr val="tx1"/>
                          </a:solidFill>
                        </a:rPr>
                        <a:t>スイッチ　チャタリング防止あり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GP18</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en-US" altLang="ja-JP" sz="1000" dirty="0">
                          <a:solidFill>
                            <a:schemeClr val="tx1"/>
                          </a:solidFill>
                        </a:rPr>
                        <a:t>LED</a:t>
                      </a:r>
                      <a:r>
                        <a:rPr kumimoji="1" lang="ja-JP" altLang="en-US" sz="1000" dirty="0">
                          <a:solidFill>
                            <a:schemeClr val="tx1"/>
                          </a:solidFill>
                        </a:rPr>
                        <a:t>　赤</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2139012675"/>
                  </a:ext>
                </a:extLst>
              </a:tr>
              <a:tr h="243840">
                <a:tc>
                  <a:txBody>
                    <a:bodyPr/>
                    <a:lstStyle/>
                    <a:p>
                      <a:pPr algn="ctr"/>
                      <a:r>
                        <a:rPr kumimoji="1" lang="en-US" altLang="ja-JP" sz="1000" b="1" dirty="0">
                          <a:solidFill>
                            <a:schemeClr val="bg1">
                              <a:lumMod val="50000"/>
                            </a:schemeClr>
                          </a:solidFill>
                        </a:rPr>
                        <a:t>GND</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GND</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6214643"/>
                  </a:ext>
                </a:extLst>
              </a:tr>
              <a:tr h="243840">
                <a:tc>
                  <a:txBody>
                    <a:bodyPr/>
                    <a:lstStyle/>
                    <a:p>
                      <a:pPr algn="ctr"/>
                      <a:r>
                        <a:rPr kumimoji="1" lang="en-US" altLang="ja-JP" sz="1000" b="1" dirty="0">
                          <a:solidFill>
                            <a:schemeClr val="bg1">
                              <a:lumMod val="50000"/>
                            </a:schemeClr>
                          </a:solidFill>
                        </a:rPr>
                        <a:t>GP14</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ja-JP" altLang="en-US" sz="1000" b="0" dirty="0">
                          <a:solidFill>
                            <a:schemeClr val="tx1"/>
                          </a:solidFill>
                        </a:rPr>
                        <a:t>スイッチ　チャタリング防止あり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GP17</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en-US" altLang="ja-JP" sz="1000" dirty="0">
                          <a:solidFill>
                            <a:schemeClr val="tx1"/>
                          </a:solidFill>
                        </a:rPr>
                        <a:t>LED</a:t>
                      </a:r>
                      <a:r>
                        <a:rPr kumimoji="1" lang="ja-JP" altLang="en-US" sz="1000" dirty="0">
                          <a:solidFill>
                            <a:schemeClr val="tx1"/>
                          </a:solidFill>
                        </a:rPr>
                        <a:t>　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2413929151"/>
                  </a:ext>
                </a:extLst>
              </a:tr>
              <a:tr h="243840">
                <a:tc>
                  <a:txBody>
                    <a:bodyPr/>
                    <a:lstStyle/>
                    <a:p>
                      <a:pPr algn="ctr"/>
                      <a:r>
                        <a:rPr kumimoji="1" lang="en-US" altLang="ja-JP" sz="1000" b="1" dirty="0">
                          <a:solidFill>
                            <a:schemeClr val="bg1">
                              <a:lumMod val="50000"/>
                            </a:schemeClr>
                          </a:solidFill>
                        </a:rPr>
                        <a:t>GP15</a:t>
                      </a:r>
                      <a:endParaRPr kumimoji="1" lang="ja-JP" altLang="en-US" sz="1000" b="1"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ja-JP" altLang="en-US" sz="1000" b="0" dirty="0">
                          <a:solidFill>
                            <a:schemeClr val="tx1"/>
                          </a:solidFill>
                        </a:rPr>
                        <a:t>スイッチ　チャタリング防止なし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0" algn="ctr" defTabSz="914400" rtl="0" eaLnBrk="1" latinLnBrk="0" hangingPunct="1"/>
                      <a:r>
                        <a:rPr kumimoji="1" lang="en-US" altLang="ja-JP" sz="1000" b="1" kern="1200" dirty="0">
                          <a:solidFill>
                            <a:schemeClr val="bg1">
                              <a:lumMod val="50000"/>
                            </a:schemeClr>
                          </a:solidFill>
                          <a:latin typeface="+mn-lt"/>
                          <a:ea typeface="+mn-ea"/>
                          <a:cs typeface="+mn-cs"/>
                        </a:rPr>
                        <a:t>GP16</a:t>
                      </a:r>
                      <a:endParaRPr kumimoji="1" lang="ja-JP" altLang="en-US" sz="1000" b="1" kern="1200" dirty="0">
                        <a:solidFill>
                          <a:schemeClr val="bg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r>
                        <a:rPr kumimoji="1" lang="en-US" altLang="ja-JP" sz="1000" dirty="0">
                          <a:solidFill>
                            <a:schemeClr val="tx1"/>
                          </a:solidFill>
                        </a:rPr>
                        <a:t>LED</a:t>
                      </a:r>
                      <a:r>
                        <a:rPr kumimoji="1" lang="ja-JP" altLang="en-US" sz="1000" dirty="0">
                          <a:solidFill>
                            <a:schemeClr val="tx1"/>
                          </a:solidFill>
                        </a:rPr>
                        <a:t>　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1033169334"/>
                  </a:ext>
                </a:extLst>
              </a:tr>
            </a:tbl>
          </a:graphicData>
        </a:graphic>
      </p:graphicFrame>
      <p:sp>
        <p:nvSpPr>
          <p:cNvPr id="7" name="正方形/長方形 6">
            <a:extLst>
              <a:ext uri="{FF2B5EF4-FFF2-40B4-BE49-F238E27FC236}">
                <a16:creationId xmlns:a16="http://schemas.microsoft.com/office/drawing/2014/main" id="{E9682D5A-E9B1-652B-81D0-C0EFEDB8006E}"/>
              </a:ext>
            </a:extLst>
          </p:cNvPr>
          <p:cNvSpPr/>
          <p:nvPr/>
        </p:nvSpPr>
        <p:spPr>
          <a:xfrm>
            <a:off x="7047279" y="6093296"/>
            <a:ext cx="432048" cy="216024"/>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0CABB30-ABF4-8F6F-78F6-5634676025AF}"/>
              </a:ext>
            </a:extLst>
          </p:cNvPr>
          <p:cNvSpPr txBox="1"/>
          <p:nvPr/>
        </p:nvSpPr>
        <p:spPr bwMode="auto">
          <a:xfrm>
            <a:off x="7479327" y="6047710"/>
            <a:ext cx="83708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100" kern="0" dirty="0">
                <a:latin typeface="ＭＳ Ｐゴシック" panose="020B0600070205080204" pitchFamily="50" charset="-128"/>
              </a:rPr>
              <a:t>ボード使用</a:t>
            </a:r>
          </a:p>
        </p:txBody>
      </p:sp>
      <p:sp>
        <p:nvSpPr>
          <p:cNvPr id="9" name="右中かっこ 8">
            <a:extLst>
              <a:ext uri="{FF2B5EF4-FFF2-40B4-BE49-F238E27FC236}">
                <a16:creationId xmlns:a16="http://schemas.microsoft.com/office/drawing/2014/main" id="{535C4FE3-A256-0B92-287A-B6E8B484E210}"/>
              </a:ext>
            </a:extLst>
          </p:cNvPr>
          <p:cNvSpPr/>
          <p:nvPr/>
        </p:nvSpPr>
        <p:spPr>
          <a:xfrm>
            <a:off x="6084168" y="1268761"/>
            <a:ext cx="216024" cy="1224136"/>
          </a:xfrm>
          <a:prstGeom prst="rightBrace">
            <a:avLst>
              <a:gd name="adj1" fmla="val 8333"/>
              <a:gd name="adj2" fmla="val 5396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D21EE38-7BA0-7062-CD6F-70FFE005524C}"/>
              </a:ext>
            </a:extLst>
          </p:cNvPr>
          <p:cNvSpPr txBox="1"/>
          <p:nvPr/>
        </p:nvSpPr>
        <p:spPr bwMode="auto">
          <a:xfrm>
            <a:off x="6352217" y="1772816"/>
            <a:ext cx="13901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400" kern="0" dirty="0">
                <a:solidFill>
                  <a:schemeClr val="accent6">
                    <a:lumMod val="75000"/>
                  </a:schemeClr>
                </a:solidFill>
                <a:latin typeface="ＭＳ Ｐゴシック" panose="020B0600070205080204" pitchFamily="50" charset="-128"/>
              </a:rPr>
              <a:t>次ページで説明</a:t>
            </a:r>
          </a:p>
        </p:txBody>
      </p:sp>
    </p:spTree>
    <p:extLst>
      <p:ext uri="{BB962C8B-B14F-4D97-AF65-F5344CB8AC3E}">
        <p14:creationId xmlns:p14="http://schemas.microsoft.com/office/powerpoint/2010/main" val="2401864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76B212-F26A-986C-6A13-978EA7DAC849}"/>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　はじめに</a:t>
            </a:r>
          </a:p>
        </p:txBody>
      </p:sp>
      <p:sp>
        <p:nvSpPr>
          <p:cNvPr id="3" name="テキスト ボックス 2">
            <a:extLst>
              <a:ext uri="{FF2B5EF4-FFF2-40B4-BE49-F238E27FC236}">
                <a16:creationId xmlns:a16="http://schemas.microsoft.com/office/drawing/2014/main" id="{48D55AA2-7D57-3B1D-3972-83E3667056BE}"/>
              </a:ext>
            </a:extLst>
          </p:cNvPr>
          <p:cNvSpPr txBox="1"/>
          <p:nvPr/>
        </p:nvSpPr>
        <p:spPr bwMode="auto">
          <a:xfrm>
            <a:off x="567766" y="737797"/>
            <a:ext cx="24022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0" i="0" dirty="0">
                <a:solidFill>
                  <a:srgbClr val="212529"/>
                </a:solidFill>
                <a:effectLst/>
                <a:latin typeface="メイリオ" panose="020B0604030504040204" pitchFamily="50" charset="-128"/>
                <a:ea typeface="メイリオ" panose="020B0604030504040204" pitchFamily="50" charset="-128"/>
              </a:rPr>
              <a:t>演習用ボート </a:t>
            </a:r>
            <a:r>
              <a:rPr lang="ja-JP" altLang="en-US" sz="1600" dirty="0">
                <a:solidFill>
                  <a:srgbClr val="212529"/>
                </a:solidFill>
                <a:latin typeface="メイリオ" panose="020B0604030504040204" pitchFamily="50" charset="-128"/>
                <a:ea typeface="メイリオ" panose="020B0604030504040204" pitchFamily="50" charset="-128"/>
              </a:rPr>
              <a:t>ピン説明</a:t>
            </a:r>
            <a:endParaRPr lang="en-US" altLang="ja-JP" sz="1600" b="0" i="0" dirty="0">
              <a:solidFill>
                <a:srgbClr val="212529"/>
              </a:solidFill>
              <a:effectLs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2A2A3FC1-00B9-9FF8-2FF2-8DDBC0B276E7}"/>
              </a:ext>
            </a:extLst>
          </p:cNvPr>
          <p:cNvSpPr txBox="1"/>
          <p:nvPr/>
        </p:nvSpPr>
        <p:spPr bwMode="auto">
          <a:xfrm>
            <a:off x="683568" y="1340768"/>
            <a:ext cx="6480720"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ja-JP" sz="1400" b="1" i="0" dirty="0">
                <a:solidFill>
                  <a:srgbClr val="454545"/>
                </a:solidFill>
                <a:effectLst/>
                <a:latin typeface="Trebuchet MS" panose="020B0603020202020204" pitchFamily="34" charset="0"/>
              </a:rPr>
              <a:t>VBUS:</a:t>
            </a:r>
          </a:p>
          <a:p>
            <a:pPr algn="l"/>
            <a:r>
              <a:rPr lang="ja-JP" altLang="en-US" sz="1400" b="0" i="0" dirty="0">
                <a:solidFill>
                  <a:srgbClr val="454545"/>
                </a:solidFill>
                <a:effectLst/>
                <a:latin typeface="Trebuchet MS" panose="020B0603020202020204" pitchFamily="34" charset="0"/>
              </a:rPr>
              <a:t>　</a:t>
            </a:r>
            <a:r>
              <a:rPr lang="en-US" altLang="ja-JP" sz="1400" b="0" i="0" dirty="0">
                <a:solidFill>
                  <a:srgbClr val="454545"/>
                </a:solidFill>
                <a:effectLst/>
                <a:latin typeface="Trebuchet MS" panose="020B0603020202020204" pitchFamily="34" charset="0"/>
              </a:rPr>
              <a:t>USB</a:t>
            </a:r>
            <a:r>
              <a:rPr lang="ja-JP" altLang="en-US" sz="1400" b="0" i="0" dirty="0">
                <a:solidFill>
                  <a:srgbClr val="454545"/>
                </a:solidFill>
                <a:effectLst/>
                <a:latin typeface="Trebuchet MS" panose="020B0603020202020204" pitchFamily="34" charset="0"/>
              </a:rPr>
              <a:t>から</a:t>
            </a:r>
            <a:r>
              <a:rPr lang="ja-JP" altLang="en-US" sz="1400" b="0" i="0" dirty="0">
                <a:solidFill>
                  <a:srgbClr val="454545"/>
                </a:solidFill>
                <a:effectLst/>
                <a:latin typeface="メイリオ" panose="020B0604030504040204" pitchFamily="50" charset="-128"/>
                <a:ea typeface="メイリオ" panose="020B0604030504040204" pitchFamily="50" charset="-128"/>
              </a:rPr>
              <a:t>供給</a:t>
            </a:r>
            <a:r>
              <a:rPr lang="ja-JP" altLang="en-US" sz="1400" b="0" i="0" dirty="0">
                <a:solidFill>
                  <a:srgbClr val="454545"/>
                </a:solidFill>
                <a:effectLst/>
                <a:latin typeface="Trebuchet MS" panose="020B0603020202020204" pitchFamily="34" charset="0"/>
              </a:rPr>
              <a:t>される電圧を出力する端子。</a:t>
            </a:r>
            <a:r>
              <a:rPr lang="en-US" altLang="ja-JP" sz="1400" b="0" i="0" dirty="0">
                <a:solidFill>
                  <a:srgbClr val="454545"/>
                </a:solidFill>
                <a:effectLst/>
                <a:latin typeface="Trebuchet MS" panose="020B0603020202020204" pitchFamily="34" charset="0"/>
              </a:rPr>
              <a:t>USB</a:t>
            </a:r>
            <a:r>
              <a:rPr lang="ja-JP" altLang="en-US" sz="1400" b="0" i="0" dirty="0">
                <a:solidFill>
                  <a:srgbClr val="454545"/>
                </a:solidFill>
                <a:effectLst/>
                <a:latin typeface="Trebuchet MS" panose="020B0603020202020204" pitchFamily="34" charset="0"/>
              </a:rPr>
              <a:t>が接続されていると５ </a:t>
            </a:r>
            <a:r>
              <a:rPr lang="en-US" altLang="ja-JP" sz="1400" b="0" i="0" dirty="0">
                <a:solidFill>
                  <a:srgbClr val="454545"/>
                </a:solidFill>
                <a:effectLst/>
                <a:latin typeface="Trebuchet MS" panose="020B0603020202020204" pitchFamily="34" charset="0"/>
              </a:rPr>
              <a:t>V</a:t>
            </a:r>
            <a:r>
              <a:rPr lang="ja-JP" altLang="en-US" sz="1400" b="0" i="0" dirty="0">
                <a:solidFill>
                  <a:srgbClr val="454545"/>
                </a:solidFill>
                <a:effectLst/>
                <a:latin typeface="Trebuchet MS" panose="020B0603020202020204" pitchFamily="34" charset="0"/>
              </a:rPr>
              <a:t>が供給</a:t>
            </a:r>
          </a:p>
          <a:p>
            <a:pPr algn="l"/>
            <a:r>
              <a:rPr lang="en-US" altLang="ja-JP" sz="1400" b="1" i="0" dirty="0">
                <a:solidFill>
                  <a:srgbClr val="454545"/>
                </a:solidFill>
                <a:effectLst/>
                <a:latin typeface="Trebuchet MS" panose="020B0603020202020204" pitchFamily="34" charset="0"/>
              </a:rPr>
              <a:t>VSYS:</a:t>
            </a:r>
          </a:p>
          <a:p>
            <a:pPr algn="l"/>
            <a:r>
              <a:rPr lang="ja-JP" altLang="en-US" sz="1400" b="0" i="0" dirty="0">
                <a:solidFill>
                  <a:srgbClr val="454545"/>
                </a:solidFill>
                <a:effectLst/>
                <a:latin typeface="Trebuchet MS" panose="020B0603020202020204" pitchFamily="34" charset="0"/>
              </a:rPr>
              <a:t>　メインシステム用の電源供給する端子。</a:t>
            </a:r>
            <a:r>
              <a:rPr lang="en-US" altLang="ja-JP" sz="1400" b="0" i="0" dirty="0">
                <a:solidFill>
                  <a:srgbClr val="454545"/>
                </a:solidFill>
                <a:effectLst/>
                <a:latin typeface="Trebuchet MS" panose="020B0603020202020204" pitchFamily="34" charset="0"/>
              </a:rPr>
              <a:t>1.8~5.5V</a:t>
            </a:r>
            <a:r>
              <a:rPr lang="ja-JP" altLang="en-US" sz="1400" b="0" i="0" dirty="0">
                <a:solidFill>
                  <a:srgbClr val="454545"/>
                </a:solidFill>
                <a:effectLst/>
                <a:latin typeface="Trebuchet MS" panose="020B0603020202020204" pitchFamily="34" charset="0"/>
              </a:rPr>
              <a:t>の範囲で供給</a:t>
            </a:r>
            <a:endParaRPr lang="en-US" altLang="ja-JP" sz="1400" b="0" i="0" dirty="0">
              <a:solidFill>
                <a:srgbClr val="454545"/>
              </a:solidFill>
              <a:effectLst/>
              <a:latin typeface="Trebuchet MS" panose="020B0603020202020204" pitchFamily="34" charset="0"/>
            </a:endParaRPr>
          </a:p>
          <a:p>
            <a:pPr algn="l"/>
            <a:r>
              <a:rPr lang="en-US" altLang="ja-JP" sz="1400" b="1" i="0" dirty="0">
                <a:solidFill>
                  <a:srgbClr val="454545"/>
                </a:solidFill>
                <a:effectLst/>
                <a:latin typeface="Trebuchet MS" panose="020B0603020202020204" pitchFamily="34" charset="0"/>
              </a:rPr>
              <a:t>3V3_EN:</a:t>
            </a:r>
          </a:p>
          <a:p>
            <a:pPr algn="l"/>
            <a:r>
              <a:rPr lang="ja-JP" altLang="en-US" sz="1400" b="0" i="0" dirty="0">
                <a:solidFill>
                  <a:srgbClr val="454545"/>
                </a:solidFill>
                <a:effectLst/>
                <a:latin typeface="Trebuchet MS" panose="020B0603020202020204" pitchFamily="34" charset="0"/>
              </a:rPr>
              <a:t>　</a:t>
            </a:r>
            <a:r>
              <a:rPr lang="en-US" altLang="ja-JP" sz="1400" b="0" i="0" dirty="0">
                <a:solidFill>
                  <a:srgbClr val="454545"/>
                </a:solidFill>
                <a:effectLst/>
                <a:latin typeface="Trebuchet MS" panose="020B0603020202020204" pitchFamily="34" charset="0"/>
              </a:rPr>
              <a:t>3.3V</a:t>
            </a:r>
            <a:r>
              <a:rPr lang="ja-JP" altLang="en-US" sz="1400" b="0" i="0" dirty="0">
                <a:solidFill>
                  <a:srgbClr val="454545"/>
                </a:solidFill>
                <a:effectLst/>
                <a:latin typeface="Trebuchet MS" panose="020B0603020202020204" pitchFamily="34" charset="0"/>
              </a:rPr>
              <a:t>レギュレータの</a:t>
            </a:r>
            <a:r>
              <a:rPr lang="en-US" altLang="ja-JP" sz="1400" b="0" i="0" dirty="0">
                <a:solidFill>
                  <a:srgbClr val="454545"/>
                </a:solidFill>
                <a:effectLst/>
                <a:latin typeface="Trebuchet MS" panose="020B0603020202020204" pitchFamily="34" charset="0"/>
              </a:rPr>
              <a:t>Enable</a:t>
            </a:r>
            <a:r>
              <a:rPr lang="ja-JP" altLang="en-US" sz="1400" b="0" i="0" dirty="0">
                <a:solidFill>
                  <a:srgbClr val="454545"/>
                </a:solidFill>
                <a:effectLst/>
                <a:latin typeface="Trebuchet MS" panose="020B0603020202020204" pitchFamily="34" charset="0"/>
              </a:rPr>
              <a:t>端子に接続されている端子</a:t>
            </a:r>
            <a:endParaRPr lang="en-US" altLang="ja-JP" sz="1400" b="0" i="0" dirty="0">
              <a:solidFill>
                <a:srgbClr val="454545"/>
              </a:solidFill>
              <a:effectLst/>
              <a:latin typeface="Trebuchet MS" panose="020B0603020202020204" pitchFamily="34" charset="0"/>
            </a:endParaRPr>
          </a:p>
          <a:p>
            <a:pPr algn="l"/>
            <a:r>
              <a:rPr lang="ja-JP" altLang="en-US" sz="1400" dirty="0">
                <a:solidFill>
                  <a:srgbClr val="454545"/>
                </a:solidFill>
                <a:latin typeface="Trebuchet MS" panose="020B0603020202020204" pitchFamily="34" charset="0"/>
              </a:rPr>
              <a:t>　</a:t>
            </a:r>
            <a:r>
              <a:rPr lang="ja-JP" altLang="en-US" sz="1400" b="0" i="0" dirty="0">
                <a:solidFill>
                  <a:srgbClr val="454545"/>
                </a:solidFill>
                <a:effectLst/>
                <a:latin typeface="Trebuchet MS" panose="020B0603020202020204" pitchFamily="34" charset="0"/>
              </a:rPr>
              <a:t>基板上で</a:t>
            </a:r>
            <a:r>
              <a:rPr lang="en-US" altLang="ja-JP" sz="1400" b="0" i="0" dirty="0">
                <a:solidFill>
                  <a:srgbClr val="454545"/>
                </a:solidFill>
                <a:effectLst/>
                <a:latin typeface="Trebuchet MS" panose="020B0603020202020204" pitchFamily="34" charset="0"/>
              </a:rPr>
              <a:t>VSYS</a:t>
            </a:r>
            <a:r>
              <a:rPr lang="ja-JP" altLang="en-US" sz="1400" b="0" i="0" dirty="0">
                <a:solidFill>
                  <a:srgbClr val="454545"/>
                </a:solidFill>
                <a:effectLst/>
                <a:latin typeface="Trebuchet MS" panose="020B0603020202020204" pitchFamily="34" charset="0"/>
              </a:rPr>
              <a:t>にプルアップされているので、通常動作させる際は端子を開放</a:t>
            </a:r>
            <a:endParaRPr lang="en-US" altLang="ja-JP" sz="1400" b="0" i="0" dirty="0">
              <a:solidFill>
                <a:srgbClr val="454545"/>
              </a:solidFill>
              <a:effectLst/>
              <a:latin typeface="Trebuchet MS" panose="020B0603020202020204" pitchFamily="34" charset="0"/>
            </a:endParaRPr>
          </a:p>
          <a:p>
            <a:pPr algn="l"/>
            <a:r>
              <a:rPr lang="en-US" altLang="ja-JP" sz="1400" b="1" i="0" dirty="0">
                <a:solidFill>
                  <a:srgbClr val="454545"/>
                </a:solidFill>
                <a:effectLst/>
                <a:latin typeface="Trebuchet MS" panose="020B0603020202020204" pitchFamily="34" charset="0"/>
              </a:rPr>
              <a:t>ADC_VREF:</a:t>
            </a:r>
          </a:p>
          <a:p>
            <a:pPr algn="l"/>
            <a:r>
              <a:rPr lang="ja-JP" altLang="en-US" sz="1400" b="0" i="0" dirty="0">
                <a:solidFill>
                  <a:srgbClr val="454545"/>
                </a:solidFill>
                <a:effectLst/>
                <a:latin typeface="Trebuchet MS" panose="020B0603020202020204" pitchFamily="34" charset="0"/>
              </a:rPr>
              <a:t>　</a:t>
            </a:r>
            <a:r>
              <a:rPr lang="en-US" altLang="ja-JP" sz="1400" b="0" i="0" dirty="0">
                <a:solidFill>
                  <a:srgbClr val="454545"/>
                </a:solidFill>
                <a:effectLst/>
                <a:latin typeface="Trebuchet MS" panose="020B0603020202020204" pitchFamily="34" charset="0"/>
              </a:rPr>
              <a:t>ADC</a:t>
            </a:r>
            <a:r>
              <a:rPr lang="ja-JP" altLang="en-US" sz="1400" b="0" i="0" dirty="0">
                <a:solidFill>
                  <a:srgbClr val="454545"/>
                </a:solidFill>
                <a:effectLst/>
                <a:latin typeface="Trebuchet MS" panose="020B0603020202020204" pitchFamily="34" charset="0"/>
              </a:rPr>
              <a:t>のリファレンス電圧供給用端子</a:t>
            </a:r>
            <a:endParaRPr lang="en-US" altLang="ja-JP" sz="1400" b="0" i="0" dirty="0">
              <a:solidFill>
                <a:srgbClr val="454545"/>
              </a:solidFill>
              <a:effectLst/>
              <a:latin typeface="Trebuchet MS" panose="020B0603020202020204" pitchFamily="34" charset="0"/>
            </a:endParaRPr>
          </a:p>
          <a:p>
            <a:pPr algn="l"/>
            <a:r>
              <a:rPr lang="ja-JP" altLang="en-US" sz="1400" dirty="0">
                <a:solidFill>
                  <a:srgbClr val="454545"/>
                </a:solidFill>
                <a:latin typeface="Trebuchet MS" panose="020B0603020202020204" pitchFamily="34" charset="0"/>
              </a:rPr>
              <a:t>　</a:t>
            </a:r>
            <a:r>
              <a:rPr lang="ja-JP" altLang="en-US" sz="1400" b="0" i="0" dirty="0">
                <a:solidFill>
                  <a:srgbClr val="454545"/>
                </a:solidFill>
                <a:effectLst/>
                <a:latin typeface="Trebuchet MS" panose="020B0603020202020204" pitchFamily="34" charset="0"/>
              </a:rPr>
              <a:t>正確な</a:t>
            </a:r>
            <a:r>
              <a:rPr lang="en-US" altLang="ja-JP" sz="1400" b="0" i="0" dirty="0">
                <a:solidFill>
                  <a:srgbClr val="454545"/>
                </a:solidFill>
                <a:effectLst/>
                <a:latin typeface="Trebuchet MS" panose="020B0603020202020204" pitchFamily="34" charset="0"/>
              </a:rPr>
              <a:t>ADC</a:t>
            </a:r>
            <a:r>
              <a:rPr lang="ja-JP" altLang="en-US" sz="1400" b="0" i="0" dirty="0">
                <a:solidFill>
                  <a:srgbClr val="454545"/>
                </a:solidFill>
                <a:effectLst/>
                <a:latin typeface="Trebuchet MS" panose="020B0603020202020204" pitchFamily="34" charset="0"/>
              </a:rPr>
              <a:t>値が欲しいときはこの端子に</a:t>
            </a:r>
            <a:r>
              <a:rPr lang="en-US" altLang="ja-JP" sz="1400" b="0" i="0" dirty="0">
                <a:solidFill>
                  <a:srgbClr val="454545"/>
                </a:solidFill>
                <a:effectLst/>
                <a:latin typeface="Trebuchet MS" panose="020B0603020202020204" pitchFamily="34" charset="0"/>
              </a:rPr>
              <a:t>ADC</a:t>
            </a:r>
            <a:r>
              <a:rPr lang="ja-JP" altLang="en-US" sz="1400" b="0" i="0" dirty="0">
                <a:solidFill>
                  <a:srgbClr val="454545"/>
                </a:solidFill>
                <a:effectLst/>
                <a:latin typeface="Trebuchet MS" panose="020B0603020202020204" pitchFamily="34" charset="0"/>
              </a:rPr>
              <a:t>用の正確な</a:t>
            </a:r>
            <a:r>
              <a:rPr lang="en-US" altLang="ja-JP" sz="1400" b="0" i="0" dirty="0">
                <a:solidFill>
                  <a:srgbClr val="454545"/>
                </a:solidFill>
                <a:effectLst/>
                <a:latin typeface="Trebuchet MS" panose="020B0603020202020204" pitchFamily="34" charset="0"/>
              </a:rPr>
              <a:t>3.3V</a:t>
            </a:r>
            <a:r>
              <a:rPr lang="ja-JP" altLang="en-US" sz="1400" b="0" i="0" dirty="0">
                <a:solidFill>
                  <a:srgbClr val="454545"/>
                </a:solidFill>
                <a:effectLst/>
                <a:latin typeface="Trebuchet MS" panose="020B0603020202020204" pitchFamily="34" charset="0"/>
              </a:rPr>
              <a:t>を供給する</a:t>
            </a:r>
          </a:p>
          <a:p>
            <a:pPr algn="l"/>
            <a:r>
              <a:rPr lang="en-US" altLang="ja-JP" sz="1400" b="1" i="0" dirty="0">
                <a:solidFill>
                  <a:srgbClr val="454545"/>
                </a:solidFill>
                <a:effectLst/>
                <a:latin typeface="Trebuchet MS" panose="020B0603020202020204" pitchFamily="34" charset="0"/>
              </a:rPr>
              <a:t>AGND:</a:t>
            </a:r>
          </a:p>
          <a:p>
            <a:pPr algn="l"/>
            <a:r>
              <a:rPr lang="ja-JP" altLang="en-US" sz="1400" b="0" i="0" dirty="0">
                <a:solidFill>
                  <a:srgbClr val="454545"/>
                </a:solidFill>
                <a:effectLst/>
                <a:latin typeface="Trebuchet MS" panose="020B0603020202020204" pitchFamily="34" charset="0"/>
              </a:rPr>
              <a:t>　</a:t>
            </a:r>
            <a:r>
              <a:rPr lang="en-US" altLang="ja-JP" sz="1400" b="0" i="0" dirty="0">
                <a:solidFill>
                  <a:srgbClr val="454545"/>
                </a:solidFill>
                <a:effectLst/>
                <a:latin typeface="Trebuchet MS" panose="020B0603020202020204" pitchFamily="34" charset="0"/>
              </a:rPr>
              <a:t>ADC</a:t>
            </a:r>
            <a:r>
              <a:rPr lang="ja-JP" altLang="en-US" sz="1400" b="0" i="0" dirty="0">
                <a:solidFill>
                  <a:srgbClr val="454545"/>
                </a:solidFill>
                <a:effectLst/>
                <a:latin typeface="Trebuchet MS" panose="020B0603020202020204" pitchFamily="34" charset="0"/>
              </a:rPr>
              <a:t>用グランド端子</a:t>
            </a:r>
            <a:endParaRPr lang="en-US" altLang="ja-JP" sz="1400" b="0" i="0" dirty="0">
              <a:solidFill>
                <a:srgbClr val="454545"/>
              </a:solidFill>
              <a:effectLst/>
              <a:latin typeface="Trebuchet MS" panose="020B0603020202020204" pitchFamily="34" charset="0"/>
            </a:endParaRPr>
          </a:p>
          <a:p>
            <a:pPr algn="l"/>
            <a:r>
              <a:rPr lang="ja-JP" altLang="en-US" sz="1400" dirty="0">
                <a:solidFill>
                  <a:srgbClr val="454545"/>
                </a:solidFill>
                <a:latin typeface="Trebuchet MS" panose="020B0603020202020204" pitchFamily="34" charset="0"/>
              </a:rPr>
              <a:t>　</a:t>
            </a:r>
            <a:r>
              <a:rPr lang="ja-JP" altLang="en-US" sz="1400" b="0" i="0" dirty="0">
                <a:solidFill>
                  <a:srgbClr val="454545"/>
                </a:solidFill>
                <a:effectLst/>
                <a:latin typeface="Trebuchet MS" panose="020B0603020202020204" pitchFamily="34" charset="0"/>
              </a:rPr>
              <a:t>他の</a:t>
            </a:r>
            <a:r>
              <a:rPr lang="en-US" altLang="ja-JP" sz="1400" b="0" i="0" dirty="0">
                <a:solidFill>
                  <a:srgbClr val="454545"/>
                </a:solidFill>
                <a:effectLst/>
                <a:latin typeface="Trebuchet MS" panose="020B0603020202020204" pitchFamily="34" charset="0"/>
              </a:rPr>
              <a:t>GND</a:t>
            </a:r>
            <a:r>
              <a:rPr lang="ja-JP" altLang="en-US" sz="1400" b="0" i="0" dirty="0">
                <a:solidFill>
                  <a:srgbClr val="454545"/>
                </a:solidFill>
                <a:effectLst/>
                <a:latin typeface="Trebuchet MS" panose="020B0603020202020204" pitchFamily="34" charset="0"/>
              </a:rPr>
              <a:t>端子と回路図上区別はされていない</a:t>
            </a:r>
            <a:endParaRPr lang="en-US" altLang="ja-JP" sz="1400" b="0" i="0" dirty="0">
              <a:solidFill>
                <a:srgbClr val="454545"/>
              </a:solidFill>
              <a:effectLst/>
              <a:latin typeface="Trebuchet MS" panose="020B0603020202020204" pitchFamily="34" charset="0"/>
            </a:endParaRPr>
          </a:p>
          <a:p>
            <a:pPr algn="l"/>
            <a:r>
              <a:rPr lang="ja-JP" altLang="en-US" sz="1400" dirty="0">
                <a:solidFill>
                  <a:srgbClr val="454545"/>
                </a:solidFill>
                <a:latin typeface="Trebuchet MS" panose="020B0603020202020204" pitchFamily="34" charset="0"/>
              </a:rPr>
              <a:t>　</a:t>
            </a:r>
            <a:r>
              <a:rPr lang="en-US" altLang="ja-JP" sz="1400" b="0" i="0" dirty="0">
                <a:solidFill>
                  <a:srgbClr val="454545"/>
                </a:solidFill>
                <a:effectLst/>
                <a:latin typeface="Trebuchet MS" panose="020B0603020202020204" pitchFamily="34" charset="0"/>
              </a:rPr>
              <a:t>ADC</a:t>
            </a:r>
            <a:r>
              <a:rPr lang="ja-JP" altLang="en-US" sz="1400" b="0" i="0" dirty="0">
                <a:solidFill>
                  <a:srgbClr val="454545"/>
                </a:solidFill>
                <a:effectLst/>
                <a:latin typeface="Trebuchet MS" panose="020B0603020202020204" pitchFamily="34" charset="0"/>
              </a:rPr>
              <a:t>＿</a:t>
            </a:r>
            <a:r>
              <a:rPr lang="en-US" altLang="ja-JP" sz="1400" b="0" i="0" dirty="0">
                <a:solidFill>
                  <a:srgbClr val="454545"/>
                </a:solidFill>
                <a:effectLst/>
                <a:latin typeface="Trebuchet MS" panose="020B0603020202020204" pitchFamily="34" charset="0"/>
              </a:rPr>
              <a:t>VREF</a:t>
            </a:r>
            <a:r>
              <a:rPr lang="ja-JP" altLang="en-US" sz="1400" b="0" i="0" dirty="0">
                <a:solidFill>
                  <a:srgbClr val="454545"/>
                </a:solidFill>
                <a:effectLst/>
                <a:latin typeface="Trebuchet MS" panose="020B0603020202020204" pitchFamily="34" charset="0"/>
              </a:rPr>
              <a:t>を供給する際にこの端子を使用</a:t>
            </a:r>
          </a:p>
          <a:p>
            <a:pPr algn="l"/>
            <a:r>
              <a:rPr lang="en-US" altLang="ja-JP" sz="1400" b="1" i="0" dirty="0">
                <a:solidFill>
                  <a:srgbClr val="454545"/>
                </a:solidFill>
                <a:effectLst/>
                <a:latin typeface="Trebuchet MS" panose="020B0603020202020204" pitchFamily="34" charset="0"/>
              </a:rPr>
              <a:t>RUN:</a:t>
            </a:r>
          </a:p>
          <a:p>
            <a:pPr algn="l"/>
            <a:r>
              <a:rPr lang="ja-JP" altLang="en-US" sz="1400" b="0" i="0" dirty="0">
                <a:solidFill>
                  <a:srgbClr val="454545"/>
                </a:solidFill>
                <a:effectLst/>
                <a:latin typeface="Trebuchet MS" panose="020B0603020202020204" pitchFamily="34" charset="0"/>
              </a:rPr>
              <a:t>　</a:t>
            </a:r>
            <a:r>
              <a:rPr lang="en-US" altLang="ja-JP" sz="1400" b="0" i="0" dirty="0">
                <a:solidFill>
                  <a:srgbClr val="454545"/>
                </a:solidFill>
                <a:effectLst/>
                <a:latin typeface="Trebuchet MS" panose="020B0603020202020204" pitchFamily="34" charset="0"/>
              </a:rPr>
              <a:t>RP2040</a:t>
            </a:r>
            <a:r>
              <a:rPr lang="ja-JP" altLang="en-US" sz="1400" b="0" i="0" dirty="0">
                <a:solidFill>
                  <a:srgbClr val="454545"/>
                </a:solidFill>
                <a:effectLst/>
                <a:latin typeface="Trebuchet MS" panose="020B0603020202020204" pitchFamily="34" charset="0"/>
              </a:rPr>
              <a:t>の</a:t>
            </a:r>
            <a:r>
              <a:rPr lang="en-US" altLang="ja-JP" sz="1400" b="0" i="0" dirty="0">
                <a:solidFill>
                  <a:srgbClr val="454545"/>
                </a:solidFill>
                <a:effectLst/>
                <a:latin typeface="Trebuchet MS" panose="020B0603020202020204" pitchFamily="34" charset="0"/>
              </a:rPr>
              <a:t>Enable</a:t>
            </a:r>
            <a:r>
              <a:rPr lang="ja-JP" altLang="en-US" sz="1400" b="0" i="0" dirty="0">
                <a:solidFill>
                  <a:srgbClr val="454545"/>
                </a:solidFill>
                <a:effectLst/>
                <a:latin typeface="Trebuchet MS" panose="020B0603020202020204" pitchFamily="34" charset="0"/>
              </a:rPr>
              <a:t>端子に接続されている端子（リセット端子）</a:t>
            </a:r>
            <a:endParaRPr lang="en-US" altLang="ja-JP" sz="1400" b="0" i="0" dirty="0">
              <a:solidFill>
                <a:srgbClr val="454545"/>
              </a:solidFill>
              <a:effectLst/>
              <a:latin typeface="Trebuchet MS" panose="020B0603020202020204" pitchFamily="34" charset="0"/>
            </a:endParaRPr>
          </a:p>
          <a:p>
            <a:pPr algn="l"/>
            <a:r>
              <a:rPr lang="ja-JP" altLang="en-US" sz="1400" dirty="0">
                <a:solidFill>
                  <a:srgbClr val="454545"/>
                </a:solidFill>
                <a:latin typeface="Trebuchet MS" panose="020B0603020202020204" pitchFamily="34" charset="0"/>
              </a:rPr>
              <a:t>　</a:t>
            </a:r>
            <a:r>
              <a:rPr lang="en-US" altLang="ja-JP" sz="1400" b="0" i="0" dirty="0">
                <a:solidFill>
                  <a:srgbClr val="454545"/>
                </a:solidFill>
                <a:effectLst/>
                <a:latin typeface="Trebuchet MS" panose="020B0603020202020204" pitchFamily="34" charset="0"/>
              </a:rPr>
              <a:t>RP2040</a:t>
            </a:r>
            <a:r>
              <a:rPr lang="ja-JP" altLang="en-US" sz="1400" b="0" i="0" dirty="0">
                <a:solidFill>
                  <a:srgbClr val="454545"/>
                </a:solidFill>
                <a:effectLst/>
                <a:latin typeface="Trebuchet MS" panose="020B0603020202020204" pitchFamily="34" charset="0"/>
              </a:rPr>
              <a:t>の内部でプルアップされているので、</a:t>
            </a:r>
            <a:r>
              <a:rPr lang="ja-JP" altLang="en-US" sz="1400" dirty="0">
                <a:solidFill>
                  <a:srgbClr val="454545"/>
                </a:solidFill>
                <a:latin typeface="Trebuchet MS" panose="020B0603020202020204" pitchFamily="34" charset="0"/>
              </a:rPr>
              <a:t>　</a:t>
            </a:r>
            <a:r>
              <a:rPr lang="ja-JP" altLang="en-US" sz="1400" b="0" i="0" dirty="0">
                <a:solidFill>
                  <a:srgbClr val="454545"/>
                </a:solidFill>
                <a:effectLst/>
                <a:latin typeface="Trebuchet MS" panose="020B0603020202020204" pitchFamily="34" charset="0"/>
              </a:rPr>
              <a:t>リセットする際は</a:t>
            </a:r>
            <a:r>
              <a:rPr lang="en-US" altLang="ja-JP" sz="1400" b="0" i="0" dirty="0">
                <a:solidFill>
                  <a:srgbClr val="454545"/>
                </a:solidFill>
                <a:effectLst/>
                <a:latin typeface="Trebuchet MS" panose="020B0603020202020204" pitchFamily="34" charset="0"/>
              </a:rPr>
              <a:t>GND</a:t>
            </a:r>
            <a:r>
              <a:rPr lang="ja-JP" altLang="en-US" sz="1400" dirty="0">
                <a:solidFill>
                  <a:srgbClr val="454545"/>
                </a:solidFill>
                <a:latin typeface="Trebuchet MS" panose="020B0603020202020204" pitchFamily="34" charset="0"/>
              </a:rPr>
              <a:t>に</a:t>
            </a:r>
            <a:endParaRPr lang="ja-JP" altLang="en-US" sz="1400" b="0" i="0" dirty="0">
              <a:solidFill>
                <a:srgbClr val="454545"/>
              </a:solidFill>
              <a:effectLst/>
              <a:latin typeface="Trebuchet MS" panose="020B0603020202020204" pitchFamily="34" charset="0"/>
            </a:endParaRPr>
          </a:p>
        </p:txBody>
      </p:sp>
    </p:spTree>
    <p:extLst>
      <p:ext uri="{BB962C8B-B14F-4D97-AF65-F5344CB8AC3E}">
        <p14:creationId xmlns:p14="http://schemas.microsoft.com/office/powerpoint/2010/main" val="3465634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78B024-95A1-3BD9-7556-1A20B82AB7E4}"/>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4" name="テキスト ボックス 3">
            <a:extLst>
              <a:ext uri="{FF2B5EF4-FFF2-40B4-BE49-F238E27FC236}">
                <a16:creationId xmlns:a16="http://schemas.microsoft.com/office/drawing/2014/main" id="{9C2E225F-E5D0-BE57-A7A8-5C852AD7D825}"/>
              </a:ext>
            </a:extLst>
          </p:cNvPr>
          <p:cNvSpPr txBox="1"/>
          <p:nvPr/>
        </p:nvSpPr>
        <p:spPr bwMode="auto">
          <a:xfrm>
            <a:off x="539551" y="681432"/>
            <a:ext cx="72008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8.0 Pico</a:t>
            </a:r>
            <a:r>
              <a:rPr lang="ja-JP" altLang="en-US" b="0" i="0" dirty="0">
                <a:solidFill>
                  <a:srgbClr val="212529"/>
                </a:solidFill>
                <a:effectLst/>
                <a:latin typeface="メイリオ" panose="020B0604030504040204" pitchFamily="50" charset="-128"/>
                <a:ea typeface="メイリオ" panose="020B0604030504040204" pitchFamily="50" charset="-128"/>
              </a:rPr>
              <a:t>のオンボード</a:t>
            </a:r>
            <a:r>
              <a:rPr lang="en-US" altLang="ja-JP" b="0" i="0" dirty="0">
                <a:solidFill>
                  <a:srgbClr val="212529"/>
                </a:solidFill>
                <a:effectLst/>
                <a:latin typeface="メイリオ" panose="020B0604030504040204" pitchFamily="50" charset="-128"/>
                <a:ea typeface="メイリオ" panose="020B0604030504040204" pitchFamily="50" charset="-128"/>
              </a:rPr>
              <a:t>LED</a:t>
            </a:r>
            <a:r>
              <a:rPr lang="ja-JP" altLang="en-US" b="0" i="0" dirty="0">
                <a:solidFill>
                  <a:srgbClr val="212529"/>
                </a:solidFill>
                <a:effectLst/>
                <a:latin typeface="メイリオ" panose="020B0604030504040204" pitchFamily="50" charset="-128"/>
                <a:ea typeface="メイリオ" panose="020B0604030504040204" pitchFamily="50" charset="-128"/>
              </a:rPr>
              <a:t>を用いて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ja-JP" altLang="en-US" dirty="0">
                <a:solidFill>
                  <a:srgbClr val="212529"/>
                </a:solidFill>
                <a:latin typeface="メイリオ" panose="020B0604030504040204" pitchFamily="50" charset="-128"/>
                <a:ea typeface="メイリオ" panose="020B0604030504040204" pitchFamily="50" charset="-128"/>
              </a:rPr>
              <a:t>チカ（点灯</a:t>
            </a:r>
            <a:r>
              <a:rPr lang="en-US" altLang="ja-JP" dirty="0">
                <a:solidFill>
                  <a:srgbClr val="212529"/>
                </a:solidFill>
                <a:latin typeface="メイリオ" panose="020B0604030504040204" pitchFamily="50" charset="-128"/>
                <a:ea typeface="メイリオ" panose="020B0604030504040204" pitchFamily="50" charset="-128"/>
              </a:rPr>
              <a:t>/</a:t>
            </a:r>
            <a:r>
              <a:rPr lang="ja-JP" altLang="en-US" dirty="0">
                <a:solidFill>
                  <a:srgbClr val="212529"/>
                </a:solidFill>
                <a:latin typeface="メイリオ" panose="020B0604030504040204" pitchFamily="50" charset="-128"/>
                <a:ea typeface="メイリオ" panose="020B0604030504040204" pitchFamily="50" charset="-128"/>
              </a:rPr>
              <a:t>消灯）しよう</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pic>
        <p:nvPicPr>
          <p:cNvPr id="1027" name="Picture 3">
            <a:extLst>
              <a:ext uri="{FF2B5EF4-FFF2-40B4-BE49-F238E27FC236}">
                <a16:creationId xmlns:a16="http://schemas.microsoft.com/office/drawing/2014/main" id="{AF0BEB25-78D8-8CCB-7482-60C55015A4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78419" y="1593073"/>
            <a:ext cx="3347938" cy="137351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69CC0E6-D83C-4084-7766-72BFE6E958E9}"/>
              </a:ext>
            </a:extLst>
          </p:cNvPr>
          <p:cNvSpPr txBox="1"/>
          <p:nvPr/>
        </p:nvSpPr>
        <p:spPr>
          <a:xfrm>
            <a:off x="2123728" y="1069851"/>
            <a:ext cx="1322798"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LED  GPIO25</a:t>
            </a:r>
          </a:p>
        </p:txBody>
      </p:sp>
      <p:sp>
        <p:nvSpPr>
          <p:cNvPr id="6" name="楕円 5">
            <a:extLst>
              <a:ext uri="{FF2B5EF4-FFF2-40B4-BE49-F238E27FC236}">
                <a16:creationId xmlns:a16="http://schemas.microsoft.com/office/drawing/2014/main" id="{D956DE25-6F39-4771-9586-84B25623AB16}"/>
              </a:ext>
            </a:extLst>
          </p:cNvPr>
          <p:cNvSpPr/>
          <p:nvPr/>
        </p:nvSpPr>
        <p:spPr>
          <a:xfrm>
            <a:off x="3491880" y="1755712"/>
            <a:ext cx="324470" cy="305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吹き出し: 角を丸めた四角形 7">
            <a:extLst>
              <a:ext uri="{FF2B5EF4-FFF2-40B4-BE49-F238E27FC236}">
                <a16:creationId xmlns:a16="http://schemas.microsoft.com/office/drawing/2014/main" id="{1179907F-5054-6C43-72F8-84C6C2B32FD7}"/>
              </a:ext>
            </a:extLst>
          </p:cNvPr>
          <p:cNvSpPr/>
          <p:nvPr/>
        </p:nvSpPr>
        <p:spPr>
          <a:xfrm>
            <a:off x="1907704" y="1039074"/>
            <a:ext cx="1908646" cy="369332"/>
          </a:xfrm>
          <a:prstGeom prst="wedgeRoundRectCallout">
            <a:avLst>
              <a:gd name="adj1" fmla="val 40798"/>
              <a:gd name="adj2" fmla="val 139462"/>
              <a:gd name="adj3" fmla="val 1666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0663D4B-6D88-777C-B919-BB211EA509BD}"/>
              </a:ext>
            </a:extLst>
          </p:cNvPr>
          <p:cNvSpPr txBox="1"/>
          <p:nvPr/>
        </p:nvSpPr>
        <p:spPr>
          <a:xfrm>
            <a:off x="4774954" y="1364404"/>
            <a:ext cx="2262158"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0.5</a:t>
            </a:r>
            <a:r>
              <a:rPr lang="ja-JP" altLang="en-US" sz="1400" dirty="0">
                <a:solidFill>
                  <a:srgbClr val="002060"/>
                </a:solidFill>
                <a:latin typeface="Meiryo UI" panose="020B0604030504040204" pitchFamily="50" charset="-128"/>
                <a:ea typeface="Meiryo UI" panose="020B0604030504040204" pitchFamily="50" charset="-128"/>
              </a:rPr>
              <a:t>秒ごとに点灯・消灯させる</a:t>
            </a:r>
            <a:endParaRPr lang="en-US" altLang="ja-JP" sz="1400" dirty="0">
              <a:solidFill>
                <a:srgbClr val="002060"/>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140C7E7D-D4E0-D212-C635-D94EAF41FA59}"/>
              </a:ext>
            </a:extLst>
          </p:cNvPr>
          <p:cNvGrpSpPr/>
          <p:nvPr/>
        </p:nvGrpSpPr>
        <p:grpSpPr>
          <a:xfrm>
            <a:off x="4716016" y="2023502"/>
            <a:ext cx="2364232" cy="739077"/>
            <a:chOff x="4572000" y="1995736"/>
            <a:chExt cx="3600400" cy="717004"/>
          </a:xfrm>
        </p:grpSpPr>
        <p:cxnSp>
          <p:nvCxnSpPr>
            <p:cNvPr id="11" name="直線コネクタ 10">
              <a:extLst>
                <a:ext uri="{FF2B5EF4-FFF2-40B4-BE49-F238E27FC236}">
                  <a16:creationId xmlns:a16="http://schemas.microsoft.com/office/drawing/2014/main" id="{0B2977A1-87EE-A3FE-724C-6A6DABF6AF9A}"/>
                </a:ext>
              </a:extLst>
            </p:cNvPr>
            <p:cNvCxnSpPr/>
            <p:nvPr/>
          </p:nvCxnSpPr>
          <p:spPr>
            <a:xfrm>
              <a:off x="4572000" y="2708920"/>
              <a:ext cx="72008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31CC5F8A-841C-2A67-7D71-F2D037E9DEA0}"/>
                </a:ext>
              </a:extLst>
            </p:cNvPr>
            <p:cNvCxnSpPr/>
            <p:nvPr/>
          </p:nvCxnSpPr>
          <p:spPr>
            <a:xfrm>
              <a:off x="5304112" y="2007518"/>
              <a:ext cx="72008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4B69F5FF-9990-61DE-0C99-8DE6094CA30E}"/>
                </a:ext>
              </a:extLst>
            </p:cNvPr>
            <p:cNvCxnSpPr/>
            <p:nvPr/>
          </p:nvCxnSpPr>
          <p:spPr>
            <a:xfrm>
              <a:off x="6024192" y="2712740"/>
              <a:ext cx="72008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id="{532950FE-17DE-B038-5257-E5D6DAA025DF}"/>
                </a:ext>
              </a:extLst>
            </p:cNvPr>
            <p:cNvCxnSpPr>
              <a:cxnSpLocks/>
            </p:cNvCxnSpPr>
            <p:nvPr/>
          </p:nvCxnSpPr>
          <p:spPr>
            <a:xfrm>
              <a:off x="5296101" y="2007518"/>
              <a:ext cx="0" cy="701402"/>
            </a:xfrm>
            <a:prstGeom prst="line">
              <a:avLst/>
            </a:prstGeom>
            <a:ln w="25400"/>
          </p:spPr>
          <p:style>
            <a:lnRef idx="1">
              <a:schemeClr val="dk1"/>
            </a:lnRef>
            <a:fillRef idx="0">
              <a:schemeClr val="dk1"/>
            </a:fillRef>
            <a:effectRef idx="0">
              <a:schemeClr val="dk1"/>
            </a:effectRef>
            <a:fontRef idx="minor">
              <a:schemeClr val="tx1"/>
            </a:fontRef>
          </p:style>
        </p:cxnSp>
        <p:cxnSp>
          <p:nvCxnSpPr>
            <p:cNvPr id="23" name="直線コネクタ 22">
              <a:extLst>
                <a:ext uri="{FF2B5EF4-FFF2-40B4-BE49-F238E27FC236}">
                  <a16:creationId xmlns:a16="http://schemas.microsoft.com/office/drawing/2014/main" id="{F33C8280-9CE9-E77A-34A8-21C614347E07}"/>
                </a:ext>
              </a:extLst>
            </p:cNvPr>
            <p:cNvCxnSpPr>
              <a:cxnSpLocks/>
            </p:cNvCxnSpPr>
            <p:nvPr/>
          </p:nvCxnSpPr>
          <p:spPr>
            <a:xfrm>
              <a:off x="6012160" y="2007518"/>
              <a:ext cx="0" cy="701402"/>
            </a:xfrm>
            <a:prstGeom prst="line">
              <a:avLst/>
            </a:prstGeom>
            <a:ln w="25400"/>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66EFEB29-D400-F59A-82FF-210510C40ADD}"/>
                </a:ext>
              </a:extLst>
            </p:cNvPr>
            <p:cNvCxnSpPr>
              <a:cxnSpLocks/>
            </p:cNvCxnSpPr>
            <p:nvPr/>
          </p:nvCxnSpPr>
          <p:spPr>
            <a:xfrm>
              <a:off x="6743776" y="2007518"/>
              <a:ext cx="0" cy="701402"/>
            </a:xfrm>
            <a:prstGeom prst="line">
              <a:avLst/>
            </a:prstGeom>
            <a:ln w="25400"/>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6DAF412C-2D95-4706-5FFA-0BE8659FCD0A}"/>
                </a:ext>
              </a:extLst>
            </p:cNvPr>
            <p:cNvCxnSpPr/>
            <p:nvPr/>
          </p:nvCxnSpPr>
          <p:spPr>
            <a:xfrm>
              <a:off x="6743776" y="1995736"/>
              <a:ext cx="72008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2FC6854F-D0A6-389C-8048-ACDA7D63A9C6}"/>
                </a:ext>
              </a:extLst>
            </p:cNvPr>
            <p:cNvCxnSpPr>
              <a:cxnSpLocks/>
            </p:cNvCxnSpPr>
            <p:nvPr/>
          </p:nvCxnSpPr>
          <p:spPr>
            <a:xfrm>
              <a:off x="7452320" y="1995736"/>
              <a:ext cx="0" cy="701402"/>
            </a:xfrm>
            <a:prstGeom prst="line">
              <a:avLst/>
            </a:prstGeom>
            <a:ln w="25400"/>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C1F3838D-E3AF-C5F1-473E-7532CD2CA31D}"/>
                </a:ext>
              </a:extLst>
            </p:cNvPr>
            <p:cNvCxnSpPr/>
            <p:nvPr/>
          </p:nvCxnSpPr>
          <p:spPr>
            <a:xfrm>
              <a:off x="7452320" y="2697138"/>
              <a:ext cx="720080" cy="0"/>
            </a:xfrm>
            <a:prstGeom prst="line">
              <a:avLst/>
            </a:prstGeom>
            <a:ln w="25400"/>
          </p:spPr>
          <p:style>
            <a:lnRef idx="1">
              <a:schemeClr val="dk1"/>
            </a:lnRef>
            <a:fillRef idx="0">
              <a:schemeClr val="dk1"/>
            </a:fillRef>
            <a:effectRef idx="0">
              <a:schemeClr val="dk1"/>
            </a:effectRef>
            <a:fontRef idx="minor">
              <a:schemeClr val="tx1"/>
            </a:fontRef>
          </p:style>
        </p:cxnSp>
      </p:grpSp>
      <p:cxnSp>
        <p:nvCxnSpPr>
          <p:cNvPr id="29" name="直線コネクタ 28">
            <a:extLst>
              <a:ext uri="{FF2B5EF4-FFF2-40B4-BE49-F238E27FC236}">
                <a16:creationId xmlns:a16="http://schemas.microsoft.com/office/drawing/2014/main" id="{BACBAE93-E68B-442A-A371-F96F5B6F2652}"/>
              </a:ext>
            </a:extLst>
          </p:cNvPr>
          <p:cNvCxnSpPr>
            <a:cxnSpLocks/>
          </p:cNvCxnSpPr>
          <p:nvPr/>
        </p:nvCxnSpPr>
        <p:spPr>
          <a:xfrm>
            <a:off x="5188862" y="2852936"/>
            <a:ext cx="480747" cy="0"/>
          </a:xfrm>
          <a:prstGeom prst="line">
            <a:avLst/>
          </a:prstGeom>
          <a:ln w="158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E5BD151-D3E5-6141-DB8B-B81F6B6FF7C4}"/>
              </a:ext>
            </a:extLst>
          </p:cNvPr>
          <p:cNvCxnSpPr>
            <a:cxnSpLocks/>
          </p:cNvCxnSpPr>
          <p:nvPr/>
        </p:nvCxnSpPr>
        <p:spPr>
          <a:xfrm>
            <a:off x="5652120" y="2957732"/>
            <a:ext cx="504056" cy="0"/>
          </a:xfrm>
          <a:prstGeom prst="line">
            <a:avLst/>
          </a:prstGeom>
          <a:ln w="158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A20252F-6FAD-76F8-3449-391504607596}"/>
              </a:ext>
            </a:extLst>
          </p:cNvPr>
          <p:cNvSpPr txBox="1"/>
          <p:nvPr/>
        </p:nvSpPr>
        <p:spPr>
          <a:xfrm>
            <a:off x="5188862" y="2499649"/>
            <a:ext cx="675185" cy="276999"/>
          </a:xfrm>
          <a:prstGeom prst="rect">
            <a:avLst/>
          </a:prstGeom>
          <a:noFill/>
        </p:spPr>
        <p:txBody>
          <a:bodyPr wrap="none" rtlCol="0">
            <a:spAutoFit/>
          </a:bodyPr>
          <a:lstStyle/>
          <a:p>
            <a:r>
              <a:rPr lang="en-US" altLang="ja-JP" sz="1200" dirty="0">
                <a:solidFill>
                  <a:srgbClr val="008000"/>
                </a:solidFill>
                <a:latin typeface="Meiryo UI" panose="020B0604030504040204" pitchFamily="50" charset="-128"/>
                <a:ea typeface="Meiryo UI" panose="020B0604030504040204" pitchFamily="50" charset="-128"/>
              </a:rPr>
              <a:t>0.5sec</a:t>
            </a:r>
          </a:p>
        </p:txBody>
      </p:sp>
      <p:sp>
        <p:nvSpPr>
          <p:cNvPr id="36" name="テキスト ボックス 35">
            <a:extLst>
              <a:ext uri="{FF2B5EF4-FFF2-40B4-BE49-F238E27FC236}">
                <a16:creationId xmlns:a16="http://schemas.microsoft.com/office/drawing/2014/main" id="{33191BED-5866-8621-7C9C-E40EF2BCDBE1}"/>
              </a:ext>
            </a:extLst>
          </p:cNvPr>
          <p:cNvSpPr txBox="1"/>
          <p:nvPr/>
        </p:nvSpPr>
        <p:spPr>
          <a:xfrm>
            <a:off x="5580112" y="2950311"/>
            <a:ext cx="675185" cy="276999"/>
          </a:xfrm>
          <a:prstGeom prst="rect">
            <a:avLst/>
          </a:prstGeom>
          <a:noFill/>
        </p:spPr>
        <p:txBody>
          <a:bodyPr wrap="none" rtlCol="0">
            <a:spAutoFit/>
          </a:bodyPr>
          <a:lstStyle/>
          <a:p>
            <a:r>
              <a:rPr lang="en-US" altLang="ja-JP" sz="1200" dirty="0">
                <a:solidFill>
                  <a:srgbClr val="008000"/>
                </a:solidFill>
                <a:latin typeface="Meiryo UI" panose="020B0604030504040204" pitchFamily="50" charset="-128"/>
                <a:ea typeface="Meiryo UI" panose="020B0604030504040204" pitchFamily="50" charset="-128"/>
              </a:rPr>
              <a:t>0.5sec</a:t>
            </a:r>
          </a:p>
        </p:txBody>
      </p:sp>
      <p:sp>
        <p:nvSpPr>
          <p:cNvPr id="37" name="テキスト ボックス 36">
            <a:extLst>
              <a:ext uri="{FF2B5EF4-FFF2-40B4-BE49-F238E27FC236}">
                <a16:creationId xmlns:a16="http://schemas.microsoft.com/office/drawing/2014/main" id="{D361972E-885F-AC4B-3640-C6A0A2726BE5}"/>
              </a:ext>
            </a:extLst>
          </p:cNvPr>
          <p:cNvSpPr txBox="1"/>
          <p:nvPr/>
        </p:nvSpPr>
        <p:spPr>
          <a:xfrm>
            <a:off x="5161542" y="1754252"/>
            <a:ext cx="492443" cy="276999"/>
          </a:xfrm>
          <a:prstGeom prst="rect">
            <a:avLst/>
          </a:prstGeom>
          <a:noFill/>
        </p:spPr>
        <p:txBody>
          <a:bodyPr wrap="none" rtlCol="0">
            <a:spAutoFit/>
          </a:bodyPr>
          <a:lstStyle/>
          <a:p>
            <a:r>
              <a:rPr lang="ja-JP" altLang="en-US" sz="1200" dirty="0">
                <a:solidFill>
                  <a:srgbClr val="008000"/>
                </a:solidFill>
                <a:latin typeface="Meiryo UI" panose="020B0604030504040204" pitchFamily="50" charset="-128"/>
                <a:ea typeface="Meiryo UI" panose="020B0604030504040204" pitchFamily="50" charset="-128"/>
              </a:rPr>
              <a:t>点灯</a:t>
            </a:r>
            <a:endParaRPr lang="en-US" altLang="ja-JP" sz="1200" dirty="0">
              <a:solidFill>
                <a:srgbClr val="008000"/>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755AE65E-48A8-D675-5262-5A6778C53CBD}"/>
              </a:ext>
            </a:extLst>
          </p:cNvPr>
          <p:cNvSpPr txBox="1"/>
          <p:nvPr/>
        </p:nvSpPr>
        <p:spPr>
          <a:xfrm>
            <a:off x="5641962" y="1989849"/>
            <a:ext cx="492443" cy="276999"/>
          </a:xfrm>
          <a:prstGeom prst="rect">
            <a:avLst/>
          </a:prstGeom>
          <a:noFill/>
        </p:spPr>
        <p:txBody>
          <a:bodyPr wrap="none" rtlCol="0">
            <a:spAutoFit/>
          </a:bodyPr>
          <a:lstStyle/>
          <a:p>
            <a:r>
              <a:rPr lang="ja-JP" altLang="en-US" sz="1200" dirty="0">
                <a:solidFill>
                  <a:srgbClr val="008000"/>
                </a:solidFill>
                <a:latin typeface="Meiryo UI" panose="020B0604030504040204" pitchFamily="50" charset="-128"/>
                <a:ea typeface="Meiryo UI" panose="020B0604030504040204" pitchFamily="50" charset="-128"/>
              </a:rPr>
              <a:t>消灯</a:t>
            </a:r>
            <a:endParaRPr lang="en-US" altLang="ja-JP" sz="1200" dirty="0">
              <a:solidFill>
                <a:srgbClr val="008000"/>
              </a:solidFill>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C63310A1-4BBC-D5D4-3168-D207FC1E1503}"/>
              </a:ext>
            </a:extLst>
          </p:cNvPr>
          <p:cNvSpPr txBox="1"/>
          <p:nvPr/>
        </p:nvSpPr>
        <p:spPr bwMode="auto">
          <a:xfrm>
            <a:off x="1691680" y="3123704"/>
            <a:ext cx="324036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dirty="0">
                <a:solidFill>
                  <a:srgbClr val="7030A0"/>
                </a:solidFill>
                <a:latin typeface="Source Code Pro" panose="020B0509030403020204" pitchFamily="49" charset="0"/>
                <a:ea typeface="Source Code Pro" panose="020B0509030403020204" pitchFamily="49" charset="0"/>
                <a:cs typeface="Urdu Typesetting" panose="020B0604020202020204" pitchFamily="66" charset="-78"/>
              </a:rPr>
              <a:t>from</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 machine </a:t>
            </a:r>
            <a:r>
              <a:rPr lang="en-US" altLang="ja-JP" sz="1400" b="1" dirty="0">
                <a:solidFill>
                  <a:srgbClr val="7030A0"/>
                </a:solidFill>
                <a:latin typeface="Source Code Pro" panose="020B0509030403020204" pitchFamily="49" charset="0"/>
                <a:ea typeface="Source Code Pro" panose="020B0509030403020204" pitchFamily="49" charset="0"/>
                <a:cs typeface="Urdu Typesetting" panose="020B0604020202020204" pitchFamily="66" charset="-78"/>
              </a:rPr>
              <a:t>import</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 Pin</a:t>
            </a:r>
          </a:p>
          <a:p>
            <a:r>
              <a:rPr lang="en-US" altLang="ja-JP" sz="1400" b="1" dirty="0">
                <a:solidFill>
                  <a:srgbClr val="7030A0"/>
                </a:solidFill>
                <a:latin typeface="Source Code Pro" panose="020B0509030403020204" pitchFamily="49" charset="0"/>
                <a:ea typeface="Source Code Pro" panose="020B0509030403020204" pitchFamily="49" charset="0"/>
                <a:cs typeface="Urdu Typesetting" panose="020B0604020202020204" pitchFamily="66" charset="-78"/>
              </a:rPr>
              <a:t>import</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 time</a:t>
            </a:r>
          </a:p>
          <a:p>
            <a:endPar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endParaRPr>
          </a:p>
          <a:p>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led = Pin(</a:t>
            </a:r>
            <a:r>
              <a:rPr lang="en-US" altLang="ja-JP" sz="1400" b="1" dirty="0">
                <a:solidFill>
                  <a:srgbClr val="CC6600"/>
                </a:solidFill>
                <a:latin typeface="Source Code Pro" panose="020B0509030403020204" pitchFamily="49" charset="0"/>
                <a:ea typeface="Source Code Pro" panose="020B0509030403020204" pitchFamily="49" charset="0"/>
                <a:cs typeface="Urdu Typesetting" panose="020B0604020202020204" pitchFamily="66" charset="-78"/>
              </a:rPr>
              <a:t>25</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 </a:t>
            </a:r>
            <a:r>
              <a:rPr lang="en-US" altLang="ja-JP" sz="1400" dirty="0" err="1">
                <a:latin typeface="Source Code Pro" panose="020B0509030403020204" pitchFamily="49" charset="0"/>
                <a:ea typeface="Source Code Pro" panose="020B0509030403020204" pitchFamily="49" charset="0"/>
                <a:cs typeface="Urdu Typesetting" panose="020B0604020202020204" pitchFamily="66" charset="-78"/>
              </a:rPr>
              <a:t>Pin.OUT</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a:t>
            </a:r>
          </a:p>
          <a:p>
            <a:endPar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endParaRPr>
          </a:p>
          <a:p>
            <a:r>
              <a:rPr lang="en-US" altLang="ja-JP" sz="1400" b="1" dirty="0">
                <a:solidFill>
                  <a:srgbClr val="7030A0"/>
                </a:solidFill>
                <a:latin typeface="Source Code Pro" panose="020B0509030403020204" pitchFamily="49" charset="0"/>
                <a:ea typeface="Source Code Pro" panose="020B0509030403020204" pitchFamily="49" charset="0"/>
                <a:cs typeface="Urdu Typesetting" panose="020B0604020202020204" pitchFamily="66" charset="-78"/>
              </a:rPr>
              <a:t>try:</a:t>
            </a:r>
          </a:p>
          <a:p>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    </a:t>
            </a:r>
            <a:r>
              <a:rPr lang="en-US" altLang="ja-JP" sz="1400" b="1" dirty="0">
                <a:solidFill>
                  <a:srgbClr val="7030A0"/>
                </a:solidFill>
                <a:latin typeface="Source Code Pro" panose="020B0509030403020204" pitchFamily="49" charset="0"/>
                <a:ea typeface="Source Code Pro" panose="020B0509030403020204" pitchFamily="49" charset="0"/>
                <a:cs typeface="Urdu Typesetting" panose="020B0604020202020204" pitchFamily="66" charset="-78"/>
              </a:rPr>
              <a:t>while</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 True:</a:t>
            </a:r>
          </a:p>
          <a:p>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        </a:t>
            </a:r>
            <a:r>
              <a:rPr lang="en-US" altLang="ja-JP" sz="1400" dirty="0" err="1">
                <a:latin typeface="Source Code Pro" panose="020B0509030403020204" pitchFamily="49" charset="0"/>
                <a:ea typeface="Source Code Pro" panose="020B0509030403020204" pitchFamily="49" charset="0"/>
                <a:cs typeface="Urdu Typesetting" panose="020B0604020202020204" pitchFamily="66" charset="-78"/>
              </a:rPr>
              <a:t>led.value</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a:t>
            </a:r>
            <a:r>
              <a:rPr lang="en-US" altLang="ja-JP" sz="1400" b="1" dirty="0">
                <a:solidFill>
                  <a:srgbClr val="CC6600"/>
                </a:solidFill>
                <a:latin typeface="Source Code Pro" panose="020B0509030403020204" pitchFamily="49" charset="0"/>
                <a:ea typeface="Source Code Pro" panose="020B0509030403020204" pitchFamily="49" charset="0"/>
                <a:cs typeface="Urdu Typesetting" panose="020B0604020202020204" pitchFamily="66" charset="-78"/>
              </a:rPr>
              <a:t>1</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a:t>
            </a:r>
          </a:p>
          <a:p>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        </a:t>
            </a:r>
            <a:r>
              <a:rPr lang="en-US" altLang="ja-JP" sz="1400" dirty="0" err="1">
                <a:latin typeface="Source Code Pro" panose="020B0509030403020204" pitchFamily="49" charset="0"/>
                <a:ea typeface="Source Code Pro" panose="020B0509030403020204" pitchFamily="49" charset="0"/>
                <a:cs typeface="Urdu Typesetting" panose="020B0604020202020204" pitchFamily="66" charset="-78"/>
              </a:rPr>
              <a:t>time.sleep</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a:t>
            </a:r>
            <a:r>
              <a:rPr lang="en-US" altLang="ja-JP" sz="1400" b="1" dirty="0">
                <a:solidFill>
                  <a:srgbClr val="CC6600"/>
                </a:solidFill>
                <a:latin typeface="Source Code Pro" panose="020B0509030403020204" pitchFamily="49" charset="0"/>
                <a:ea typeface="Source Code Pro" panose="020B0509030403020204" pitchFamily="49" charset="0"/>
                <a:cs typeface="Urdu Typesetting" panose="020B0604020202020204" pitchFamily="66" charset="-78"/>
              </a:rPr>
              <a:t>0.5</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a:t>
            </a:r>
          </a:p>
          <a:p>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        </a:t>
            </a:r>
            <a:r>
              <a:rPr lang="en-US" altLang="ja-JP" sz="1400" dirty="0" err="1">
                <a:latin typeface="Source Code Pro" panose="020B0509030403020204" pitchFamily="49" charset="0"/>
                <a:ea typeface="Source Code Pro" panose="020B0509030403020204" pitchFamily="49" charset="0"/>
                <a:cs typeface="Urdu Typesetting" panose="020B0604020202020204" pitchFamily="66" charset="-78"/>
              </a:rPr>
              <a:t>led.value</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a:t>
            </a:r>
            <a:r>
              <a:rPr lang="en-US" altLang="ja-JP" sz="1400" b="1" dirty="0">
                <a:solidFill>
                  <a:srgbClr val="CC6600"/>
                </a:solidFill>
                <a:latin typeface="Source Code Pro" panose="020B0509030403020204" pitchFamily="49" charset="0"/>
                <a:ea typeface="Source Code Pro" panose="020B0509030403020204" pitchFamily="49" charset="0"/>
                <a:cs typeface="Urdu Typesetting" panose="020B0604020202020204" pitchFamily="66" charset="-78"/>
              </a:rPr>
              <a:t>0</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a:t>
            </a:r>
          </a:p>
          <a:p>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        </a:t>
            </a:r>
            <a:r>
              <a:rPr lang="en-US" altLang="ja-JP" sz="1400" dirty="0" err="1">
                <a:latin typeface="Source Code Pro" panose="020B0509030403020204" pitchFamily="49" charset="0"/>
                <a:ea typeface="Source Code Pro" panose="020B0509030403020204" pitchFamily="49" charset="0"/>
                <a:cs typeface="Urdu Typesetting" panose="020B0604020202020204" pitchFamily="66" charset="-78"/>
              </a:rPr>
              <a:t>time.sleep</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a:t>
            </a:r>
            <a:r>
              <a:rPr lang="en-US" altLang="ja-JP" sz="1400" b="1" dirty="0">
                <a:solidFill>
                  <a:srgbClr val="CC6600"/>
                </a:solidFill>
                <a:latin typeface="Source Code Pro" panose="020B0509030403020204" pitchFamily="49" charset="0"/>
                <a:ea typeface="Source Code Pro" panose="020B0509030403020204" pitchFamily="49" charset="0"/>
                <a:cs typeface="Urdu Typesetting" panose="020B0604020202020204" pitchFamily="66" charset="-78"/>
              </a:rPr>
              <a:t>0.5</a:t>
            </a:r>
            <a:r>
              <a:rPr lang="en-US" altLang="ja-JP" sz="1400" dirty="0">
                <a:latin typeface="Source Code Pro" panose="020B0509030403020204" pitchFamily="49" charset="0"/>
                <a:ea typeface="Source Code Pro" panose="020B0509030403020204" pitchFamily="49" charset="0"/>
                <a:cs typeface="Urdu Typesetting" panose="020B0604020202020204" pitchFamily="66" charset="-78"/>
              </a:rPr>
              <a:t>)</a:t>
            </a:r>
          </a:p>
          <a:p>
            <a:r>
              <a:rPr lang="en-US" altLang="ja-JP" sz="1400" b="1" dirty="0">
                <a:solidFill>
                  <a:srgbClr val="7030A0"/>
                </a:solidFill>
                <a:latin typeface="Source Code Pro" panose="020B0509030403020204" pitchFamily="49" charset="0"/>
                <a:ea typeface="Source Code Pro" panose="020B0509030403020204" pitchFamily="49" charset="0"/>
                <a:cs typeface="Urdu Typesetting" panose="020B0604020202020204" pitchFamily="66" charset="-78"/>
              </a:rPr>
              <a:t>except:</a:t>
            </a:r>
          </a:p>
          <a:p>
            <a:r>
              <a:rPr lang="en-US" altLang="ja-JP" sz="1400" b="1" dirty="0">
                <a:solidFill>
                  <a:srgbClr val="7030A0"/>
                </a:solidFill>
                <a:latin typeface="Source Code Pro" panose="020B0509030403020204" pitchFamily="49" charset="0"/>
                <a:ea typeface="Source Code Pro" panose="020B0509030403020204" pitchFamily="49" charset="0"/>
                <a:cs typeface="Urdu Typesetting" panose="020B0604020202020204" pitchFamily="66" charset="-78"/>
              </a:rPr>
              <a:t>    pass</a:t>
            </a:r>
          </a:p>
        </p:txBody>
      </p:sp>
      <p:sp>
        <p:nvSpPr>
          <p:cNvPr id="28" name="テキスト ボックス 27">
            <a:extLst>
              <a:ext uri="{FF2B5EF4-FFF2-40B4-BE49-F238E27FC236}">
                <a16:creationId xmlns:a16="http://schemas.microsoft.com/office/drawing/2014/main" id="{ED0838F4-58CD-BC3C-7E1B-619C0613DEE9}"/>
              </a:ext>
            </a:extLst>
          </p:cNvPr>
          <p:cNvSpPr txBox="1"/>
          <p:nvPr/>
        </p:nvSpPr>
        <p:spPr>
          <a:xfrm>
            <a:off x="494106" y="3293934"/>
            <a:ext cx="967894" cy="307777"/>
          </a:xfrm>
          <a:prstGeom prst="rect">
            <a:avLst/>
          </a:prstGeom>
          <a:noFill/>
        </p:spPr>
        <p:txBody>
          <a:bodyPr wrap="none" rtlCol="0">
            <a:spAutoFit/>
          </a:bodyPr>
          <a:lstStyle/>
          <a:p>
            <a:r>
              <a:rPr lang="en-US" altLang="ja-JP" sz="1400" dirty="0">
                <a:solidFill>
                  <a:srgbClr val="FF0000"/>
                </a:solidFill>
                <a:latin typeface="Meiryo UI" panose="020B0604030504040204" pitchFamily="50" charset="-128"/>
                <a:ea typeface="Meiryo UI" panose="020B0604030504040204" pitchFamily="50" charset="-128"/>
              </a:rPr>
              <a:t>Import</a:t>
            </a:r>
            <a:r>
              <a:rPr lang="ja-JP" altLang="en-US" sz="1400" dirty="0">
                <a:solidFill>
                  <a:srgbClr val="FF0000"/>
                </a:solidFill>
                <a:latin typeface="Meiryo UI" panose="020B0604030504040204" pitchFamily="50" charset="-128"/>
                <a:ea typeface="Meiryo UI" panose="020B0604030504040204" pitchFamily="50" charset="-128"/>
              </a:rPr>
              <a:t>部</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AEDF33BA-C7B0-9B19-5A82-D9B7757E521C}"/>
              </a:ext>
            </a:extLst>
          </p:cNvPr>
          <p:cNvSpPr txBox="1"/>
          <p:nvPr/>
        </p:nvSpPr>
        <p:spPr>
          <a:xfrm>
            <a:off x="539551" y="3748556"/>
            <a:ext cx="902811"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初期設定</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FE585E4F-FF77-D000-639E-C3AE99BB7CED}"/>
              </a:ext>
            </a:extLst>
          </p:cNvPr>
          <p:cNvSpPr txBox="1"/>
          <p:nvPr/>
        </p:nvSpPr>
        <p:spPr>
          <a:xfrm>
            <a:off x="493851" y="4796525"/>
            <a:ext cx="931665"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メイン処理</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E694CB9C-54BB-1CA7-1021-5D36DA72396F}"/>
              </a:ext>
            </a:extLst>
          </p:cNvPr>
          <p:cNvSpPr txBox="1"/>
          <p:nvPr/>
        </p:nvSpPr>
        <p:spPr>
          <a:xfrm>
            <a:off x="504205" y="5584089"/>
            <a:ext cx="947695"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エラー処理</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1A58F3C6-1348-FF64-2EE4-3DAB0B8488CF}"/>
              </a:ext>
            </a:extLst>
          </p:cNvPr>
          <p:cNvSpPr txBox="1"/>
          <p:nvPr/>
        </p:nvSpPr>
        <p:spPr>
          <a:xfrm>
            <a:off x="3971633" y="3402301"/>
            <a:ext cx="2162772" cy="307777"/>
          </a:xfrm>
          <a:prstGeom prst="rect">
            <a:avLst/>
          </a:prstGeom>
          <a:noFill/>
        </p:spPr>
        <p:txBody>
          <a:bodyPr wrap="non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必要な関数を利用するため</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3" name="左中かっこ 2">
            <a:extLst>
              <a:ext uri="{FF2B5EF4-FFF2-40B4-BE49-F238E27FC236}">
                <a16:creationId xmlns:a16="http://schemas.microsoft.com/office/drawing/2014/main" id="{A74E1B06-A6E7-4AF6-F244-B8BC0C58EE34}"/>
              </a:ext>
            </a:extLst>
          </p:cNvPr>
          <p:cNvSpPr/>
          <p:nvPr/>
        </p:nvSpPr>
        <p:spPr>
          <a:xfrm>
            <a:off x="1542752" y="3166958"/>
            <a:ext cx="148928" cy="420099"/>
          </a:xfrm>
          <a:prstGeom prst="leftBrace">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0" name="左中かっこ 39">
            <a:extLst>
              <a:ext uri="{FF2B5EF4-FFF2-40B4-BE49-F238E27FC236}">
                <a16:creationId xmlns:a16="http://schemas.microsoft.com/office/drawing/2014/main" id="{A649587A-DD07-D4B5-5AA2-1904519A0BB4}"/>
              </a:ext>
            </a:extLst>
          </p:cNvPr>
          <p:cNvSpPr/>
          <p:nvPr/>
        </p:nvSpPr>
        <p:spPr>
          <a:xfrm>
            <a:off x="1530175" y="3749744"/>
            <a:ext cx="169243" cy="323038"/>
          </a:xfrm>
          <a:prstGeom prst="leftBrace">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1" name="左中かっこ 40">
            <a:extLst>
              <a:ext uri="{FF2B5EF4-FFF2-40B4-BE49-F238E27FC236}">
                <a16:creationId xmlns:a16="http://schemas.microsoft.com/office/drawing/2014/main" id="{932FB90E-654E-C2A1-C9BA-E8959C2F01F0}"/>
              </a:ext>
            </a:extLst>
          </p:cNvPr>
          <p:cNvSpPr/>
          <p:nvPr/>
        </p:nvSpPr>
        <p:spPr>
          <a:xfrm>
            <a:off x="1548582" y="4370214"/>
            <a:ext cx="132427" cy="1091027"/>
          </a:xfrm>
          <a:prstGeom prst="leftBrace">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2" name="左中かっこ 41">
            <a:extLst>
              <a:ext uri="{FF2B5EF4-FFF2-40B4-BE49-F238E27FC236}">
                <a16:creationId xmlns:a16="http://schemas.microsoft.com/office/drawing/2014/main" id="{69D0D871-5110-F835-2933-27EEE37C654E}"/>
              </a:ext>
            </a:extLst>
          </p:cNvPr>
          <p:cNvSpPr/>
          <p:nvPr/>
        </p:nvSpPr>
        <p:spPr>
          <a:xfrm>
            <a:off x="1521901" y="5597154"/>
            <a:ext cx="169243" cy="323038"/>
          </a:xfrm>
          <a:prstGeom prst="leftBrace">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9D853237-6ABB-FF65-136A-E1671FD1A92C}"/>
              </a:ext>
            </a:extLst>
          </p:cNvPr>
          <p:cNvSpPr txBox="1"/>
          <p:nvPr/>
        </p:nvSpPr>
        <p:spPr>
          <a:xfrm>
            <a:off x="4559201" y="3902445"/>
            <a:ext cx="3855543"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GIPO25 </a:t>
            </a:r>
            <a:r>
              <a:rPr lang="ja-JP" altLang="en-US" sz="1400" dirty="0">
                <a:solidFill>
                  <a:srgbClr val="002060"/>
                </a:solidFill>
                <a:latin typeface="Meiryo UI" panose="020B0604030504040204" pitchFamily="50" charset="-128"/>
                <a:ea typeface="Meiryo UI" panose="020B0604030504040204" pitchFamily="50" charset="-128"/>
              </a:rPr>
              <a:t>を</a:t>
            </a:r>
            <a:r>
              <a:rPr lang="ja-JP" altLang="en-US" sz="1400" b="1" dirty="0">
                <a:solidFill>
                  <a:srgbClr val="002060"/>
                </a:solidFill>
                <a:latin typeface="Meiryo UI" panose="020B0604030504040204" pitchFamily="50" charset="-128"/>
                <a:ea typeface="Meiryo UI" panose="020B0604030504040204" pitchFamily="50" charset="-128"/>
              </a:rPr>
              <a:t>出力</a:t>
            </a:r>
            <a:r>
              <a:rPr lang="ja-JP" altLang="en-US" sz="1400" dirty="0">
                <a:solidFill>
                  <a:srgbClr val="002060"/>
                </a:solidFill>
                <a:latin typeface="Meiryo UI" panose="020B0604030504040204" pitchFamily="50" charset="-128"/>
                <a:ea typeface="Meiryo UI" panose="020B0604030504040204" pitchFamily="50" charset="-128"/>
              </a:rPr>
              <a:t>として利用　</a:t>
            </a:r>
            <a:r>
              <a:rPr lang="en-US" altLang="ja-JP" sz="1400" dirty="0">
                <a:solidFill>
                  <a:srgbClr val="002060"/>
                </a:solidFill>
                <a:latin typeface="Meiryo UI" panose="020B0604030504040204" pitchFamily="50" charset="-128"/>
                <a:ea typeface="Meiryo UI" panose="020B0604030504040204" pitchFamily="50" charset="-128"/>
              </a:rPr>
              <a:t>GPIO25</a:t>
            </a:r>
            <a:r>
              <a:rPr lang="ja-JP" altLang="en-US" sz="1400" dirty="0">
                <a:solidFill>
                  <a:srgbClr val="002060"/>
                </a:solidFill>
                <a:latin typeface="Meiryo UI" panose="020B0604030504040204" pitchFamily="50" charset="-128"/>
                <a:ea typeface="Meiryo UI" panose="020B0604030504040204" pitchFamily="50" charset="-128"/>
              </a:rPr>
              <a:t>を</a:t>
            </a:r>
            <a:r>
              <a:rPr lang="en-US" altLang="ja-JP" sz="1400" b="1" dirty="0">
                <a:solidFill>
                  <a:srgbClr val="002060"/>
                </a:solidFill>
                <a:latin typeface="Meiryo UI" panose="020B0604030504040204" pitchFamily="50" charset="-128"/>
                <a:ea typeface="Meiryo UI" panose="020B0604030504040204" pitchFamily="50" charset="-128"/>
              </a:rPr>
              <a:t>led</a:t>
            </a:r>
            <a:r>
              <a:rPr lang="ja-JP" altLang="en-US" sz="1400" dirty="0">
                <a:solidFill>
                  <a:srgbClr val="002060"/>
                </a:solidFill>
                <a:latin typeface="Meiryo UI" panose="020B0604030504040204" pitchFamily="50" charset="-128"/>
                <a:ea typeface="Meiryo UI" panose="020B0604030504040204" pitchFamily="50" charset="-128"/>
              </a:rPr>
              <a:t>とする　</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CA9B8B72-33A8-C832-0698-6E5B38EF381A}"/>
              </a:ext>
            </a:extLst>
          </p:cNvPr>
          <p:cNvSpPr txBox="1"/>
          <p:nvPr/>
        </p:nvSpPr>
        <p:spPr>
          <a:xfrm>
            <a:off x="4765975" y="4675081"/>
            <a:ext cx="1922321"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LED</a:t>
            </a:r>
            <a:r>
              <a:rPr lang="ja-JP" altLang="en-US" sz="1400" dirty="0">
                <a:solidFill>
                  <a:srgbClr val="002060"/>
                </a:solidFill>
                <a:latin typeface="Meiryo UI" panose="020B0604030504040204" pitchFamily="50" charset="-128"/>
                <a:ea typeface="Meiryo UI" panose="020B0604030504040204" pitchFamily="50" charset="-128"/>
              </a:rPr>
              <a:t>を点灯</a:t>
            </a:r>
            <a:r>
              <a:rPr lang="en-US" altLang="ja-JP" sz="1400" dirty="0">
                <a:solidFill>
                  <a:srgbClr val="002060"/>
                </a:solidFill>
                <a:latin typeface="Meiryo UI" panose="020B0604030504040204" pitchFamily="50" charset="-128"/>
                <a:ea typeface="Meiryo UI" panose="020B0604030504040204" pitchFamily="50" charset="-128"/>
              </a:rPr>
              <a:t>(</a:t>
            </a:r>
            <a:r>
              <a:rPr lang="en-US" altLang="ja-JP" sz="1400" b="1" dirty="0">
                <a:solidFill>
                  <a:srgbClr val="002060"/>
                </a:solidFill>
                <a:latin typeface="Meiryo UI" panose="020B0604030504040204" pitchFamily="50" charset="-128"/>
                <a:ea typeface="Meiryo UI" panose="020B0604030504040204" pitchFamily="50" charset="-128"/>
              </a:rPr>
              <a:t>ON</a:t>
            </a:r>
            <a:r>
              <a:rPr lang="en-US" altLang="ja-JP" sz="1400" dirty="0">
                <a:solidFill>
                  <a:srgbClr val="002060"/>
                </a:solidFill>
                <a:latin typeface="Meiryo UI" panose="020B0604030504040204" pitchFamily="50" charset="-128"/>
                <a:ea typeface="Meiryo UI" panose="020B0604030504040204" pitchFamily="50" charset="-128"/>
              </a:rPr>
              <a:t>)</a:t>
            </a:r>
            <a:r>
              <a:rPr lang="ja-JP" altLang="en-US" sz="1400" dirty="0">
                <a:solidFill>
                  <a:srgbClr val="002060"/>
                </a:solidFill>
                <a:latin typeface="Meiryo UI" panose="020B0604030504040204" pitchFamily="50" charset="-128"/>
                <a:ea typeface="Meiryo UI" panose="020B0604030504040204" pitchFamily="50" charset="-128"/>
              </a:rPr>
              <a:t>にする</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5CE09AD7-E7EC-89F2-F6FB-9E14968E847B}"/>
              </a:ext>
            </a:extLst>
          </p:cNvPr>
          <p:cNvSpPr txBox="1"/>
          <p:nvPr/>
        </p:nvSpPr>
        <p:spPr>
          <a:xfrm>
            <a:off x="4765974" y="4946739"/>
            <a:ext cx="1245854"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0.5</a:t>
            </a:r>
            <a:r>
              <a:rPr lang="ja-JP" altLang="en-US" sz="1400" dirty="0">
                <a:solidFill>
                  <a:srgbClr val="002060"/>
                </a:solidFill>
                <a:latin typeface="Meiryo UI" panose="020B0604030504040204" pitchFamily="50" charset="-128"/>
                <a:ea typeface="Meiryo UI" panose="020B0604030504040204" pitchFamily="50" charset="-128"/>
              </a:rPr>
              <a:t>秒そのまま</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2C7C9BE4-0B93-9870-FCB5-6F22EF6B5A20}"/>
              </a:ext>
            </a:extLst>
          </p:cNvPr>
          <p:cNvSpPr txBox="1"/>
          <p:nvPr/>
        </p:nvSpPr>
        <p:spPr>
          <a:xfrm>
            <a:off x="4765974" y="5195565"/>
            <a:ext cx="2003878" cy="307777"/>
          </a:xfrm>
          <a:prstGeom prst="rect">
            <a:avLst/>
          </a:prstGeom>
          <a:noFill/>
        </p:spPr>
        <p:txBody>
          <a:bodyPr wrap="squar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LED</a:t>
            </a:r>
            <a:r>
              <a:rPr lang="ja-JP" altLang="en-US" sz="1400" dirty="0">
                <a:solidFill>
                  <a:srgbClr val="002060"/>
                </a:solidFill>
                <a:latin typeface="Meiryo UI" panose="020B0604030504040204" pitchFamily="50" charset="-128"/>
                <a:ea typeface="Meiryo UI" panose="020B0604030504040204" pitchFamily="50" charset="-128"/>
              </a:rPr>
              <a:t>を消灯</a:t>
            </a:r>
            <a:r>
              <a:rPr lang="en-US" altLang="ja-JP" sz="1400" dirty="0">
                <a:solidFill>
                  <a:srgbClr val="002060"/>
                </a:solidFill>
                <a:latin typeface="Meiryo UI" panose="020B0604030504040204" pitchFamily="50" charset="-128"/>
                <a:ea typeface="Meiryo UI" panose="020B0604030504040204" pitchFamily="50" charset="-128"/>
              </a:rPr>
              <a:t>(</a:t>
            </a:r>
            <a:r>
              <a:rPr lang="en-US" altLang="ja-JP" sz="1400" b="1" dirty="0">
                <a:solidFill>
                  <a:srgbClr val="002060"/>
                </a:solidFill>
                <a:latin typeface="Meiryo UI" panose="020B0604030504040204" pitchFamily="50" charset="-128"/>
                <a:ea typeface="Meiryo UI" panose="020B0604030504040204" pitchFamily="50" charset="-128"/>
              </a:rPr>
              <a:t>OFF</a:t>
            </a:r>
            <a:r>
              <a:rPr lang="en-US" altLang="ja-JP" sz="1400" dirty="0">
                <a:solidFill>
                  <a:srgbClr val="002060"/>
                </a:solidFill>
                <a:latin typeface="Meiryo UI" panose="020B0604030504040204" pitchFamily="50" charset="-128"/>
                <a:ea typeface="Meiryo UI" panose="020B0604030504040204" pitchFamily="50" charset="-128"/>
              </a:rPr>
              <a:t>)</a:t>
            </a:r>
            <a:r>
              <a:rPr lang="ja-JP" altLang="en-US" sz="1400" dirty="0">
                <a:solidFill>
                  <a:srgbClr val="002060"/>
                </a:solidFill>
                <a:latin typeface="Meiryo UI" panose="020B0604030504040204" pitchFamily="50" charset="-128"/>
                <a:ea typeface="Meiryo UI" panose="020B0604030504040204" pitchFamily="50" charset="-128"/>
              </a:rPr>
              <a:t>にする</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EACFA26D-5783-07AD-A28C-4CC14F07300E}"/>
              </a:ext>
            </a:extLst>
          </p:cNvPr>
          <p:cNvSpPr txBox="1"/>
          <p:nvPr/>
        </p:nvSpPr>
        <p:spPr>
          <a:xfrm>
            <a:off x="4549589" y="4335731"/>
            <a:ext cx="1883144" cy="307777"/>
          </a:xfrm>
          <a:prstGeom prst="rect">
            <a:avLst/>
          </a:prstGeom>
          <a:noFill/>
        </p:spPr>
        <p:txBody>
          <a:bodyPr wrap="non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繰り返す　条件：</a:t>
            </a:r>
            <a:r>
              <a:rPr lang="en-US" altLang="ja-JP" sz="1400" b="1" dirty="0">
                <a:solidFill>
                  <a:srgbClr val="002060"/>
                </a:solidFill>
                <a:latin typeface="Meiryo UI" panose="020B0604030504040204" pitchFamily="50" charset="-128"/>
                <a:ea typeface="Meiryo UI" panose="020B0604030504040204" pitchFamily="50" charset="-128"/>
              </a:rPr>
              <a:t>Ture</a:t>
            </a:r>
          </a:p>
        </p:txBody>
      </p:sp>
      <p:sp>
        <p:nvSpPr>
          <p:cNvPr id="48" name="テキスト ボックス 47">
            <a:extLst>
              <a:ext uri="{FF2B5EF4-FFF2-40B4-BE49-F238E27FC236}">
                <a16:creationId xmlns:a16="http://schemas.microsoft.com/office/drawing/2014/main" id="{9805378D-A4ED-C4B8-D654-E7F6F79D3CEC}"/>
              </a:ext>
            </a:extLst>
          </p:cNvPr>
          <p:cNvSpPr txBox="1"/>
          <p:nvPr/>
        </p:nvSpPr>
        <p:spPr>
          <a:xfrm>
            <a:off x="3875993" y="5921423"/>
            <a:ext cx="3730188" cy="307777"/>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mondai1.py</a:t>
            </a:r>
            <a:r>
              <a:rPr lang="ja-JP" altLang="en-US" sz="1400" dirty="0">
                <a:latin typeface="Meiryo UI" panose="020B0604030504040204" pitchFamily="50" charset="-128"/>
                <a:ea typeface="Meiryo UI" panose="020B0604030504040204" pitchFamily="50" charset="-128"/>
              </a:rPr>
              <a:t>として名前を付けて保存 ⇒　実行</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86961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C1D08F6-61BC-A96C-7BE2-96F309DDAA9D}"/>
              </a:ext>
            </a:extLst>
          </p:cNvPr>
          <p:cNvSpPr txBox="1"/>
          <p:nvPr/>
        </p:nvSpPr>
        <p:spPr bwMode="auto">
          <a:xfrm>
            <a:off x="539551" y="681432"/>
            <a:ext cx="82809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8.0.1 </a:t>
            </a:r>
            <a:r>
              <a:rPr lang="en-US" altLang="ja-JP" b="0" i="0" dirty="0" err="1">
                <a:effectLst/>
                <a:latin typeface="メイリオ" panose="020B0604030504040204" pitchFamily="50" charset="-128"/>
                <a:ea typeface="メイリオ" panose="020B0604030504040204" pitchFamily="50" charset="-128"/>
              </a:rPr>
              <a:t>PicoW</a:t>
            </a:r>
            <a:r>
              <a:rPr lang="en-US" altLang="ja-JP" b="0" i="0" dirty="0">
                <a:solidFill>
                  <a:srgbClr val="002060"/>
                </a:solidFill>
                <a:effectLst/>
                <a:latin typeface="メイリオ" panose="020B0604030504040204" pitchFamily="50" charset="-128"/>
                <a:ea typeface="メイリオ" panose="020B0604030504040204" pitchFamily="50" charset="-128"/>
              </a:rPr>
              <a:t> </a:t>
            </a:r>
            <a:r>
              <a:rPr lang="ja-JP" altLang="en-US" b="0" i="0" dirty="0">
                <a:solidFill>
                  <a:srgbClr val="212529"/>
                </a:solidFill>
                <a:effectLst/>
                <a:latin typeface="メイリオ" panose="020B0604030504040204" pitchFamily="50" charset="-128"/>
                <a:ea typeface="メイリオ" panose="020B0604030504040204" pitchFamily="50" charset="-128"/>
              </a:rPr>
              <a:t>オンボード</a:t>
            </a:r>
            <a:r>
              <a:rPr lang="en-US" altLang="ja-JP" b="0" i="0" dirty="0">
                <a:solidFill>
                  <a:srgbClr val="212529"/>
                </a:solidFill>
                <a:effectLst/>
                <a:latin typeface="メイリオ" panose="020B0604030504040204" pitchFamily="50" charset="-128"/>
                <a:ea typeface="メイリオ" panose="020B0604030504040204" pitchFamily="50" charset="-128"/>
              </a:rPr>
              <a:t>LED</a:t>
            </a:r>
            <a:r>
              <a:rPr lang="ja-JP" altLang="en-US" b="0" i="0" dirty="0">
                <a:solidFill>
                  <a:srgbClr val="212529"/>
                </a:solidFill>
                <a:effectLst/>
                <a:latin typeface="メイリオ" panose="020B0604030504040204" pitchFamily="50" charset="-128"/>
                <a:ea typeface="メイリオ" panose="020B0604030504040204" pitchFamily="50" charset="-128"/>
              </a:rPr>
              <a:t>を用いて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ja-JP" altLang="en-US" dirty="0">
                <a:solidFill>
                  <a:srgbClr val="212529"/>
                </a:solidFill>
                <a:latin typeface="メイリオ" panose="020B0604030504040204" pitchFamily="50" charset="-128"/>
                <a:ea typeface="メイリオ" panose="020B0604030504040204" pitchFamily="50" charset="-128"/>
              </a:rPr>
              <a:t>チカ（点灯</a:t>
            </a:r>
            <a:r>
              <a:rPr lang="en-US" altLang="ja-JP" dirty="0">
                <a:solidFill>
                  <a:srgbClr val="212529"/>
                </a:solidFill>
                <a:latin typeface="メイリオ" panose="020B0604030504040204" pitchFamily="50" charset="-128"/>
                <a:ea typeface="メイリオ" panose="020B0604030504040204" pitchFamily="50" charset="-128"/>
              </a:rPr>
              <a:t>/</a:t>
            </a:r>
            <a:r>
              <a:rPr lang="ja-JP" altLang="en-US" dirty="0">
                <a:solidFill>
                  <a:srgbClr val="212529"/>
                </a:solidFill>
                <a:latin typeface="メイリオ" panose="020B0604030504040204" pitchFamily="50" charset="-128"/>
                <a:ea typeface="メイリオ" panose="020B0604030504040204" pitchFamily="50" charset="-128"/>
              </a:rPr>
              <a:t>消灯）しよう</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3" name="タイトル 1">
            <a:extLst>
              <a:ext uri="{FF2B5EF4-FFF2-40B4-BE49-F238E27FC236}">
                <a16:creationId xmlns:a16="http://schemas.microsoft.com/office/drawing/2014/main" id="{BD605865-57F9-AD68-7EFE-E9B5331A2727}"/>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5" name="テキスト ボックス 4">
            <a:extLst>
              <a:ext uri="{FF2B5EF4-FFF2-40B4-BE49-F238E27FC236}">
                <a16:creationId xmlns:a16="http://schemas.microsoft.com/office/drawing/2014/main" id="{A0D5F23C-1A4C-21FC-84F9-2C7E728EEAEB}"/>
              </a:ext>
            </a:extLst>
          </p:cNvPr>
          <p:cNvSpPr txBox="1"/>
          <p:nvPr/>
        </p:nvSpPr>
        <p:spPr bwMode="auto">
          <a:xfrm>
            <a:off x="737791" y="1381788"/>
            <a:ext cx="75620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222222"/>
                </a:solidFill>
                <a:effectLst/>
                <a:highlight>
                  <a:srgbClr val="FFFFFF"/>
                </a:highlight>
                <a:latin typeface="ui-sans-serif"/>
              </a:rPr>
              <a:t>「</a:t>
            </a:r>
            <a:r>
              <a:rPr lang="en-US" altLang="ja-JP" sz="1400" b="0" i="0" dirty="0">
                <a:solidFill>
                  <a:srgbClr val="0070C0"/>
                </a:solidFill>
                <a:effectLst/>
                <a:highlight>
                  <a:srgbClr val="FFFFFF"/>
                </a:highlight>
                <a:latin typeface="ui-sans-serif"/>
              </a:rPr>
              <a:t>Pico W</a:t>
            </a:r>
            <a:r>
              <a:rPr lang="ja-JP" altLang="en-US" sz="1400" b="0" i="0" dirty="0">
                <a:solidFill>
                  <a:srgbClr val="222222"/>
                </a:solidFill>
                <a:effectLst/>
                <a:highlight>
                  <a:srgbClr val="FFFFFF"/>
                </a:highlight>
                <a:latin typeface="ui-sans-serif"/>
              </a:rPr>
              <a:t>」は</a:t>
            </a:r>
            <a:r>
              <a:rPr lang="en-US" altLang="ja-JP" sz="1400" b="0" i="0" dirty="0">
                <a:solidFill>
                  <a:srgbClr val="002060"/>
                </a:solidFill>
                <a:effectLst/>
                <a:highlight>
                  <a:srgbClr val="FFFFFF"/>
                </a:highlight>
                <a:latin typeface="ui-sans-serif"/>
              </a:rPr>
              <a:t>Raspberry pi Pico</a:t>
            </a:r>
            <a:r>
              <a:rPr lang="ja-JP" altLang="en-US" sz="1400" b="0" i="0" dirty="0">
                <a:solidFill>
                  <a:srgbClr val="222222"/>
                </a:solidFill>
                <a:effectLst/>
                <a:highlight>
                  <a:srgbClr val="FFFFFF"/>
                </a:highlight>
                <a:latin typeface="ui-sans-serif"/>
              </a:rPr>
              <a:t>に無線チップを追加搭載し、無線</a:t>
            </a:r>
            <a:r>
              <a:rPr lang="en-US" altLang="ja-JP" sz="1400" b="0" i="0" dirty="0">
                <a:solidFill>
                  <a:srgbClr val="222222"/>
                </a:solidFill>
                <a:effectLst/>
                <a:highlight>
                  <a:srgbClr val="FFFFFF"/>
                </a:highlight>
                <a:latin typeface="ui-sans-serif"/>
              </a:rPr>
              <a:t>LAN</a:t>
            </a:r>
            <a:r>
              <a:rPr lang="ja-JP" altLang="en-US" sz="1400" b="0" i="0" dirty="0">
                <a:solidFill>
                  <a:srgbClr val="222222"/>
                </a:solidFill>
                <a:effectLst/>
                <a:highlight>
                  <a:srgbClr val="FFFFFF"/>
                </a:highlight>
                <a:latin typeface="ui-sans-serif"/>
              </a:rPr>
              <a:t>機能が利用可能となったモデル</a:t>
            </a:r>
            <a:endParaRPr lang="ja-JP" altLang="en-US" sz="1400" dirty="0"/>
          </a:p>
        </p:txBody>
      </p:sp>
      <p:sp>
        <p:nvSpPr>
          <p:cNvPr id="9" name="テキスト ボックス 8">
            <a:extLst>
              <a:ext uri="{FF2B5EF4-FFF2-40B4-BE49-F238E27FC236}">
                <a16:creationId xmlns:a16="http://schemas.microsoft.com/office/drawing/2014/main" id="{EA7088B3-E592-E91C-6863-7236349E23D2}"/>
              </a:ext>
            </a:extLst>
          </p:cNvPr>
          <p:cNvSpPr txBox="1"/>
          <p:nvPr/>
        </p:nvSpPr>
        <p:spPr>
          <a:xfrm>
            <a:off x="714690" y="1074011"/>
            <a:ext cx="543739" cy="307777"/>
          </a:xfrm>
          <a:prstGeom prst="rect">
            <a:avLst/>
          </a:prstGeom>
          <a:noFill/>
        </p:spPr>
        <p:txBody>
          <a:bodyPr wrap="none" rtlCol="0">
            <a:spAutoFit/>
          </a:bodyPr>
          <a:lstStyle/>
          <a:p>
            <a:r>
              <a:rPr lang="ja-JP" altLang="en-US" sz="1400" b="1" dirty="0">
                <a:solidFill>
                  <a:srgbClr val="FF0000"/>
                </a:solidFill>
                <a:latin typeface="Meiryo UI" panose="020B0604030504040204" pitchFamily="50" charset="-128"/>
                <a:ea typeface="Meiryo UI" panose="020B0604030504040204" pitchFamily="50" charset="-128"/>
              </a:rPr>
              <a:t>注意</a:t>
            </a:r>
            <a:endParaRPr lang="en-US" altLang="ja-JP" sz="1400" b="1" dirty="0">
              <a:solidFill>
                <a:srgbClr val="FF0000"/>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3F43C0DA-8B28-BB43-D1C2-5540D550EB5E}"/>
              </a:ext>
            </a:extLst>
          </p:cNvPr>
          <p:cNvSpPr txBox="1"/>
          <p:nvPr/>
        </p:nvSpPr>
        <p:spPr bwMode="auto">
          <a:xfrm>
            <a:off x="755575" y="1689565"/>
            <a:ext cx="78488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222222"/>
                </a:solidFill>
                <a:effectLst/>
                <a:highlight>
                  <a:srgbClr val="FFFFFF"/>
                </a:highlight>
                <a:latin typeface="ui-sans-serif"/>
              </a:rPr>
              <a:t>「</a:t>
            </a:r>
            <a:r>
              <a:rPr lang="en-US" altLang="ja-JP" sz="1400" b="0" i="0" dirty="0">
                <a:solidFill>
                  <a:srgbClr val="222222"/>
                </a:solidFill>
                <a:effectLst/>
                <a:highlight>
                  <a:srgbClr val="FFFFFF"/>
                </a:highlight>
                <a:latin typeface="ui-sans-serif"/>
              </a:rPr>
              <a:t>Pico</a:t>
            </a:r>
            <a:r>
              <a:rPr lang="ja-JP" altLang="en-US" sz="1400" b="0" i="0" dirty="0">
                <a:solidFill>
                  <a:srgbClr val="222222"/>
                </a:solidFill>
                <a:effectLst/>
                <a:highlight>
                  <a:srgbClr val="FFFFFF"/>
                </a:highlight>
                <a:latin typeface="ui-sans-serif"/>
              </a:rPr>
              <a:t>」用に作成した内蔵</a:t>
            </a:r>
            <a:r>
              <a:rPr lang="en-US" altLang="ja-JP" sz="1400" b="0" i="0" dirty="0">
                <a:solidFill>
                  <a:srgbClr val="222222"/>
                </a:solidFill>
                <a:effectLst/>
                <a:highlight>
                  <a:srgbClr val="FFFFFF"/>
                </a:highlight>
                <a:latin typeface="ui-sans-serif"/>
              </a:rPr>
              <a:t>LED</a:t>
            </a:r>
            <a:r>
              <a:rPr lang="ja-JP" altLang="en-US" sz="1400" b="0" i="0" dirty="0">
                <a:solidFill>
                  <a:srgbClr val="222222"/>
                </a:solidFill>
                <a:effectLst/>
                <a:highlight>
                  <a:srgbClr val="FFFFFF"/>
                </a:highlight>
                <a:latin typeface="ui-sans-serif"/>
              </a:rPr>
              <a:t>の</a:t>
            </a:r>
            <a:r>
              <a:rPr lang="en-US" altLang="ja-JP" sz="1400" b="0" i="0" dirty="0">
                <a:solidFill>
                  <a:srgbClr val="222222"/>
                </a:solidFill>
                <a:effectLst/>
                <a:highlight>
                  <a:srgbClr val="FFFFFF"/>
                </a:highlight>
                <a:latin typeface="ui-sans-serif"/>
              </a:rPr>
              <a:t>L</a:t>
            </a:r>
            <a:r>
              <a:rPr lang="ja-JP" altLang="en-US" sz="1400" b="0" i="0" dirty="0">
                <a:solidFill>
                  <a:srgbClr val="222222"/>
                </a:solidFill>
                <a:effectLst/>
                <a:highlight>
                  <a:srgbClr val="FFFFFF"/>
                </a:highlight>
                <a:latin typeface="ui-sans-serif"/>
              </a:rPr>
              <a:t>チカのプログラムは、「</a:t>
            </a:r>
            <a:r>
              <a:rPr lang="en-US" altLang="ja-JP" sz="1400" b="0" i="0" dirty="0">
                <a:solidFill>
                  <a:srgbClr val="222222"/>
                </a:solidFill>
                <a:effectLst/>
                <a:highlight>
                  <a:srgbClr val="FFFFFF"/>
                </a:highlight>
                <a:latin typeface="ui-sans-serif"/>
              </a:rPr>
              <a:t>Pico W</a:t>
            </a:r>
            <a:r>
              <a:rPr lang="ja-JP" altLang="en-US" sz="1400" b="0" i="0" dirty="0">
                <a:solidFill>
                  <a:srgbClr val="222222"/>
                </a:solidFill>
                <a:effectLst/>
                <a:highlight>
                  <a:srgbClr val="FFFFFF"/>
                </a:highlight>
                <a:latin typeface="ui-sans-serif"/>
              </a:rPr>
              <a:t>」では動作しません</a:t>
            </a:r>
            <a:endParaRPr lang="ja-JP" altLang="en-US" sz="1400" dirty="0"/>
          </a:p>
        </p:txBody>
      </p:sp>
      <p:sp>
        <p:nvSpPr>
          <p:cNvPr id="16" name="テキスト ボックス 15">
            <a:extLst>
              <a:ext uri="{FF2B5EF4-FFF2-40B4-BE49-F238E27FC236}">
                <a16:creationId xmlns:a16="http://schemas.microsoft.com/office/drawing/2014/main" id="{BA009757-46B4-02A4-45C0-F400CE4C1291}"/>
              </a:ext>
            </a:extLst>
          </p:cNvPr>
          <p:cNvSpPr txBox="1"/>
          <p:nvPr/>
        </p:nvSpPr>
        <p:spPr>
          <a:xfrm>
            <a:off x="737791" y="2084288"/>
            <a:ext cx="543739" cy="307777"/>
          </a:xfrm>
          <a:prstGeom prst="rect">
            <a:avLst/>
          </a:prstGeom>
          <a:noFill/>
        </p:spPr>
        <p:txBody>
          <a:bodyPr wrap="none" rtlCol="0">
            <a:spAutoFit/>
          </a:bodyPr>
          <a:lstStyle/>
          <a:p>
            <a:r>
              <a:rPr lang="ja-JP" altLang="en-US" sz="1400" b="1" dirty="0">
                <a:solidFill>
                  <a:srgbClr val="FF0000"/>
                </a:solidFill>
                <a:latin typeface="Meiryo UI" panose="020B0604030504040204" pitchFamily="50" charset="-128"/>
                <a:ea typeface="Meiryo UI" panose="020B0604030504040204" pitchFamily="50" charset="-128"/>
              </a:rPr>
              <a:t>理由</a:t>
            </a:r>
            <a:endParaRPr lang="en-US" altLang="ja-JP" sz="1400" b="1" dirty="0">
              <a:solidFill>
                <a:srgbClr val="FF0000"/>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44A6637A-8E33-6962-86A2-C4A923FA8061}"/>
              </a:ext>
            </a:extLst>
          </p:cNvPr>
          <p:cNvSpPr txBox="1"/>
          <p:nvPr/>
        </p:nvSpPr>
        <p:spPr bwMode="auto">
          <a:xfrm>
            <a:off x="1026606" y="2417456"/>
            <a:ext cx="2897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0" i="0" dirty="0">
                <a:solidFill>
                  <a:srgbClr val="222222"/>
                </a:solidFill>
                <a:effectLst/>
                <a:highlight>
                  <a:srgbClr val="FFFFFF"/>
                </a:highlight>
                <a:latin typeface="ui-sans-serif"/>
              </a:rPr>
              <a:t>内蔵</a:t>
            </a:r>
            <a:r>
              <a:rPr lang="en-US" altLang="ja-JP" b="0" i="0" dirty="0">
                <a:solidFill>
                  <a:srgbClr val="222222"/>
                </a:solidFill>
                <a:effectLst/>
                <a:highlight>
                  <a:srgbClr val="FFFFFF"/>
                </a:highlight>
                <a:latin typeface="ui-sans-serif"/>
              </a:rPr>
              <a:t>LED</a:t>
            </a:r>
            <a:r>
              <a:rPr lang="ja-JP" altLang="en-US" b="0" i="0" dirty="0">
                <a:solidFill>
                  <a:srgbClr val="222222"/>
                </a:solidFill>
                <a:effectLst/>
                <a:highlight>
                  <a:srgbClr val="FFFFFF"/>
                </a:highlight>
                <a:latin typeface="ui-sans-serif"/>
              </a:rPr>
              <a:t>のピンが異なります</a:t>
            </a:r>
            <a:endParaRPr lang="ja-JP" altLang="en-US" dirty="0"/>
          </a:p>
        </p:txBody>
      </p:sp>
      <p:sp>
        <p:nvSpPr>
          <p:cNvPr id="20" name="テキスト ボックス 19">
            <a:extLst>
              <a:ext uri="{FF2B5EF4-FFF2-40B4-BE49-F238E27FC236}">
                <a16:creationId xmlns:a16="http://schemas.microsoft.com/office/drawing/2014/main" id="{E508C0EB-E144-5008-39D8-1495D31B6A55}"/>
              </a:ext>
            </a:extLst>
          </p:cNvPr>
          <p:cNvSpPr txBox="1"/>
          <p:nvPr/>
        </p:nvSpPr>
        <p:spPr bwMode="auto">
          <a:xfrm>
            <a:off x="1253030" y="2786788"/>
            <a:ext cx="6462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Font typeface="Arial" panose="020B0604020202020204" pitchFamily="34" charset="0"/>
              <a:buChar char="•"/>
            </a:pPr>
            <a:r>
              <a:rPr lang="en-US" altLang="ja-JP" sz="1400" b="0" i="0" dirty="0">
                <a:solidFill>
                  <a:srgbClr val="222222"/>
                </a:solidFill>
                <a:effectLst/>
                <a:highlight>
                  <a:srgbClr val="FFFFFF"/>
                </a:highlight>
                <a:latin typeface="ui-sans-serif"/>
              </a:rPr>
              <a:t>Pico </a:t>
            </a:r>
            <a:r>
              <a:rPr lang="ja-JP" altLang="en-US" sz="1400" b="0" i="0" dirty="0">
                <a:solidFill>
                  <a:srgbClr val="222222"/>
                </a:solidFill>
                <a:effectLst/>
                <a:highlight>
                  <a:srgbClr val="FFFFFF"/>
                </a:highlight>
                <a:latin typeface="ui-sans-serif"/>
              </a:rPr>
              <a:t>については 、</a:t>
            </a:r>
            <a:r>
              <a:rPr lang="en-US" altLang="ja-JP" sz="1400" b="0" i="0" dirty="0">
                <a:solidFill>
                  <a:srgbClr val="222222"/>
                </a:solidFill>
                <a:effectLst/>
                <a:highlight>
                  <a:srgbClr val="FFFFFF"/>
                </a:highlight>
                <a:latin typeface="ui-sans-serif"/>
              </a:rPr>
              <a:t>GPIO25</a:t>
            </a:r>
            <a:r>
              <a:rPr lang="ja-JP" altLang="en-US" sz="1400" b="0" i="0" dirty="0">
                <a:solidFill>
                  <a:srgbClr val="222222"/>
                </a:solidFill>
                <a:effectLst/>
                <a:highlight>
                  <a:srgbClr val="FFFFFF"/>
                </a:highlight>
                <a:latin typeface="ui-sans-serif"/>
              </a:rPr>
              <a:t>に接続されている</a:t>
            </a:r>
          </a:p>
          <a:p>
            <a:pPr algn="l">
              <a:buFont typeface="Arial" panose="020B0604020202020204" pitchFamily="34" charset="0"/>
              <a:buChar char="•"/>
            </a:pPr>
            <a:r>
              <a:rPr lang="en-US" altLang="ja-JP" sz="1400" b="0" i="0" dirty="0">
                <a:solidFill>
                  <a:srgbClr val="222222"/>
                </a:solidFill>
                <a:effectLst/>
                <a:highlight>
                  <a:srgbClr val="FFFFFF"/>
                </a:highlight>
                <a:latin typeface="ui-sans-serif"/>
              </a:rPr>
              <a:t>Pico W</a:t>
            </a:r>
            <a:r>
              <a:rPr lang="ja-JP" altLang="en-US" sz="1400" b="0" i="0" dirty="0">
                <a:solidFill>
                  <a:srgbClr val="222222"/>
                </a:solidFill>
                <a:effectLst/>
                <a:highlight>
                  <a:srgbClr val="FFFFFF"/>
                </a:highlight>
                <a:latin typeface="ui-sans-serif"/>
              </a:rPr>
              <a:t>については、</a:t>
            </a:r>
            <a:r>
              <a:rPr lang="en-US" altLang="ja-JP" sz="1400" b="0" i="0" dirty="0">
                <a:solidFill>
                  <a:srgbClr val="222222"/>
                </a:solidFill>
                <a:effectLst/>
                <a:highlight>
                  <a:srgbClr val="FFFFFF"/>
                </a:highlight>
                <a:latin typeface="ui-sans-serif"/>
              </a:rPr>
              <a:t>WL_GPIO0 </a:t>
            </a:r>
            <a:r>
              <a:rPr lang="ja-JP" altLang="en-US" sz="1400" b="0" i="0" dirty="0">
                <a:solidFill>
                  <a:srgbClr val="222222"/>
                </a:solidFill>
                <a:effectLst/>
                <a:highlight>
                  <a:srgbClr val="FFFFFF"/>
                </a:highlight>
                <a:latin typeface="ui-sans-serif"/>
              </a:rPr>
              <a:t>すなわち、無線チップの</a:t>
            </a:r>
            <a:r>
              <a:rPr lang="en-US" altLang="ja-JP" sz="1400" b="0" i="0" dirty="0">
                <a:solidFill>
                  <a:srgbClr val="222222"/>
                </a:solidFill>
                <a:effectLst/>
                <a:highlight>
                  <a:srgbClr val="FFFFFF"/>
                </a:highlight>
                <a:latin typeface="ui-sans-serif"/>
              </a:rPr>
              <a:t>GPIO</a:t>
            </a:r>
            <a:r>
              <a:rPr lang="ja-JP" altLang="en-US" sz="1400" b="0" i="0" dirty="0">
                <a:solidFill>
                  <a:srgbClr val="222222"/>
                </a:solidFill>
                <a:effectLst/>
                <a:highlight>
                  <a:srgbClr val="FFFFFF"/>
                </a:highlight>
                <a:latin typeface="ui-sans-serif"/>
              </a:rPr>
              <a:t>に接続されている</a:t>
            </a:r>
          </a:p>
        </p:txBody>
      </p:sp>
      <p:sp>
        <p:nvSpPr>
          <p:cNvPr id="22" name="テキスト ボックス 21">
            <a:extLst>
              <a:ext uri="{FF2B5EF4-FFF2-40B4-BE49-F238E27FC236}">
                <a16:creationId xmlns:a16="http://schemas.microsoft.com/office/drawing/2014/main" id="{3826D032-B46D-8131-899B-66134604D343}"/>
              </a:ext>
            </a:extLst>
          </p:cNvPr>
          <p:cNvSpPr txBox="1"/>
          <p:nvPr/>
        </p:nvSpPr>
        <p:spPr bwMode="auto">
          <a:xfrm>
            <a:off x="1057906" y="3703927"/>
            <a:ext cx="61926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222222"/>
                </a:solidFill>
                <a:effectLst/>
                <a:highlight>
                  <a:srgbClr val="FFFFFF"/>
                </a:highlight>
                <a:latin typeface="ui-sans-serif"/>
              </a:rPr>
              <a:t>内蔵</a:t>
            </a:r>
            <a:r>
              <a:rPr lang="en-US" altLang="ja-JP" sz="1400" b="0" i="0" dirty="0">
                <a:solidFill>
                  <a:srgbClr val="222222"/>
                </a:solidFill>
                <a:effectLst/>
                <a:highlight>
                  <a:srgbClr val="FFFFFF"/>
                </a:highlight>
                <a:latin typeface="ui-sans-serif"/>
              </a:rPr>
              <a:t>LED</a:t>
            </a:r>
            <a:r>
              <a:rPr lang="ja-JP" altLang="en-US" sz="1400" b="0" i="0" dirty="0">
                <a:solidFill>
                  <a:srgbClr val="222222"/>
                </a:solidFill>
                <a:effectLst/>
                <a:highlight>
                  <a:srgbClr val="FFFFFF"/>
                </a:highlight>
                <a:latin typeface="ui-sans-serif"/>
              </a:rPr>
              <a:t>を</a:t>
            </a:r>
            <a:r>
              <a:rPr lang="en-US" altLang="ja-JP" sz="1400" b="0" i="0" dirty="0">
                <a:solidFill>
                  <a:srgbClr val="222222"/>
                </a:solidFill>
                <a:effectLst/>
                <a:highlight>
                  <a:srgbClr val="FFFFFF"/>
                </a:highlight>
                <a:latin typeface="ui-sans-serif"/>
              </a:rPr>
              <a:t>Pin</a:t>
            </a:r>
            <a:r>
              <a:rPr lang="ja-JP" altLang="en-US" sz="1400" b="0" i="0" dirty="0">
                <a:solidFill>
                  <a:srgbClr val="222222"/>
                </a:solidFill>
                <a:effectLst/>
                <a:highlight>
                  <a:srgbClr val="FFFFFF"/>
                </a:highlight>
                <a:latin typeface="ui-sans-serif"/>
              </a:rPr>
              <a:t>として指定する場合には文字列の </a:t>
            </a:r>
            <a:r>
              <a:rPr lang="ja-JP" altLang="en-US" sz="1400" b="1" i="0" dirty="0">
                <a:solidFill>
                  <a:srgbClr val="222222"/>
                </a:solidFill>
                <a:effectLst/>
                <a:highlight>
                  <a:srgbClr val="FFFFFF"/>
                </a:highlight>
                <a:latin typeface="ui-sans-serif"/>
              </a:rPr>
              <a:t>“</a:t>
            </a:r>
            <a:r>
              <a:rPr lang="en-US" altLang="ja-JP" sz="1400" b="1" i="0" dirty="0">
                <a:solidFill>
                  <a:srgbClr val="222222"/>
                </a:solidFill>
                <a:effectLst/>
                <a:highlight>
                  <a:srgbClr val="FFFFFF"/>
                </a:highlight>
                <a:latin typeface="ui-sans-serif"/>
              </a:rPr>
              <a:t>LED”</a:t>
            </a:r>
            <a:r>
              <a:rPr lang="ja-JP" altLang="en-US" sz="1400" b="0" i="0" dirty="0">
                <a:solidFill>
                  <a:srgbClr val="222222"/>
                </a:solidFill>
                <a:effectLst/>
                <a:highlight>
                  <a:srgbClr val="FFFFFF"/>
                </a:highlight>
                <a:latin typeface="ui-sans-serif"/>
              </a:rPr>
              <a:t> を指定する必要があり</a:t>
            </a:r>
            <a:endParaRPr lang="ja-JP" altLang="en-US" sz="1400" dirty="0"/>
          </a:p>
        </p:txBody>
      </p:sp>
      <p:sp>
        <p:nvSpPr>
          <p:cNvPr id="23" name="テキスト ボックス 22">
            <a:extLst>
              <a:ext uri="{FF2B5EF4-FFF2-40B4-BE49-F238E27FC236}">
                <a16:creationId xmlns:a16="http://schemas.microsoft.com/office/drawing/2014/main" id="{BC1D07A0-B74A-21AB-12CF-B78004D8B0C0}"/>
              </a:ext>
            </a:extLst>
          </p:cNvPr>
          <p:cNvSpPr txBox="1"/>
          <p:nvPr/>
        </p:nvSpPr>
        <p:spPr>
          <a:xfrm>
            <a:off x="755575" y="3349758"/>
            <a:ext cx="723275" cy="307777"/>
          </a:xfrm>
          <a:prstGeom prst="rect">
            <a:avLst/>
          </a:prstGeom>
          <a:noFill/>
        </p:spPr>
        <p:txBody>
          <a:bodyPr wrap="none" rtlCol="0">
            <a:spAutoFit/>
          </a:bodyPr>
          <a:lstStyle/>
          <a:p>
            <a:r>
              <a:rPr lang="ja-JP" altLang="en-US" sz="1400" b="1" dirty="0">
                <a:solidFill>
                  <a:srgbClr val="FF0000"/>
                </a:solidFill>
                <a:latin typeface="Meiryo UI" panose="020B0604030504040204" pitchFamily="50" charset="-128"/>
                <a:ea typeface="Meiryo UI" panose="020B0604030504040204" pitchFamily="50" charset="-128"/>
              </a:rPr>
              <a:t>対応策</a:t>
            </a:r>
            <a:endParaRPr lang="en-US" altLang="ja-JP" sz="1400" b="1" dirty="0">
              <a:solidFill>
                <a:srgbClr val="FF0000"/>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451872E9-85AA-58D7-6455-DAA3DAF33527}"/>
              </a:ext>
            </a:extLst>
          </p:cNvPr>
          <p:cNvSpPr txBox="1"/>
          <p:nvPr/>
        </p:nvSpPr>
        <p:spPr bwMode="auto">
          <a:xfrm>
            <a:off x="1119270" y="4240538"/>
            <a:ext cx="59030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dirty="0"/>
              <a:t>文字列で </a:t>
            </a:r>
            <a:r>
              <a:rPr lang="en-US" altLang="ja-JP" dirty="0"/>
              <a:t>"LED" </a:t>
            </a:r>
            <a:r>
              <a:rPr lang="ja-JP" altLang="en-US" dirty="0"/>
              <a:t>を指定する </a:t>
            </a:r>
          </a:p>
          <a:p>
            <a:r>
              <a:rPr lang="en-US" altLang="ja-JP" dirty="0">
                <a:latin typeface="Source Code Pro" panose="020B0509030403020204" pitchFamily="49" charset="0"/>
                <a:ea typeface="Source Code Pro" panose="020B0509030403020204" pitchFamily="49" charset="0"/>
              </a:rPr>
              <a:t>led = Pin(</a:t>
            </a:r>
            <a:r>
              <a:rPr lang="en-US" altLang="ja-JP" dirty="0">
                <a:solidFill>
                  <a:srgbClr val="FF0000"/>
                </a:solidFill>
                <a:latin typeface="Source Code Pro" panose="020B0509030403020204" pitchFamily="49" charset="0"/>
                <a:ea typeface="Source Code Pro" panose="020B0509030403020204" pitchFamily="49" charset="0"/>
              </a:rPr>
              <a:t>"LED"</a:t>
            </a:r>
            <a:r>
              <a:rPr lang="en-US" altLang="ja-JP" dirty="0">
                <a:latin typeface="Source Code Pro" panose="020B0509030403020204" pitchFamily="49" charset="0"/>
                <a:ea typeface="Source Code Pro" panose="020B0509030403020204" pitchFamily="49" charset="0"/>
              </a:rPr>
              <a:t>, </a:t>
            </a:r>
            <a:r>
              <a:rPr lang="en-US" altLang="ja-JP" dirty="0" err="1">
                <a:latin typeface="Source Code Pro" panose="020B0509030403020204" pitchFamily="49" charset="0"/>
                <a:ea typeface="Source Code Pro" panose="020B0509030403020204" pitchFamily="49" charset="0"/>
              </a:rPr>
              <a:t>machine.Pin.OUT</a:t>
            </a:r>
            <a:r>
              <a:rPr lang="en-US" altLang="ja-JP" dirty="0">
                <a:latin typeface="Source Code Pro" panose="020B0509030403020204" pitchFamily="49" charset="0"/>
                <a:ea typeface="Source Code Pro" panose="020B0509030403020204" pitchFamily="49" charset="0"/>
              </a:rPr>
              <a:t>)</a:t>
            </a:r>
          </a:p>
        </p:txBody>
      </p:sp>
    </p:spTree>
    <p:extLst>
      <p:ext uri="{BB962C8B-B14F-4D97-AF65-F5344CB8AC3E}">
        <p14:creationId xmlns:p14="http://schemas.microsoft.com/office/powerpoint/2010/main" val="3361623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F83BD873-2CC1-6D50-A2B9-9BAD02F4D07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58115" y="1608505"/>
            <a:ext cx="2401993" cy="1321096"/>
          </a:xfrm>
          <a:prstGeom prst="rect">
            <a:avLst/>
          </a:prstGeom>
        </p:spPr>
      </p:pic>
      <p:sp>
        <p:nvSpPr>
          <p:cNvPr id="22" name="吹き出し: 角を丸めた四角形 21">
            <a:extLst>
              <a:ext uri="{FF2B5EF4-FFF2-40B4-BE49-F238E27FC236}">
                <a16:creationId xmlns:a16="http://schemas.microsoft.com/office/drawing/2014/main" id="{4DCF5A95-46EA-38F4-0BD1-5C1B478533A0}"/>
              </a:ext>
            </a:extLst>
          </p:cNvPr>
          <p:cNvSpPr/>
          <p:nvPr/>
        </p:nvSpPr>
        <p:spPr>
          <a:xfrm>
            <a:off x="5688361" y="3002705"/>
            <a:ext cx="1761033" cy="324150"/>
          </a:xfrm>
          <a:prstGeom prst="wedgeRoundRectCallout">
            <a:avLst>
              <a:gd name="adj1" fmla="val -47136"/>
              <a:gd name="adj2" fmla="val -98994"/>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単色</a:t>
            </a:r>
            <a:r>
              <a:rPr kumimoji="1" lang="en-US" altLang="ja-JP" sz="1200" dirty="0">
                <a:solidFill>
                  <a:schemeClr val="tx1"/>
                </a:solidFill>
              </a:rPr>
              <a:t>LED(</a:t>
            </a:r>
            <a:r>
              <a:rPr kumimoji="1" lang="ja-JP" altLang="en-US" sz="1200" dirty="0">
                <a:solidFill>
                  <a:schemeClr val="tx1"/>
                </a:solidFill>
              </a:rPr>
              <a:t>青</a:t>
            </a:r>
            <a:r>
              <a:rPr lang="ja-JP" altLang="en-US" sz="1200" dirty="0">
                <a:solidFill>
                  <a:schemeClr val="tx1"/>
                </a:solidFill>
              </a:rPr>
              <a:t>・緑・赤</a:t>
            </a:r>
            <a:r>
              <a:rPr kumimoji="1" lang="en-US" altLang="ja-JP" sz="1200" dirty="0">
                <a:solidFill>
                  <a:schemeClr val="tx1"/>
                </a:solidFill>
              </a:rPr>
              <a:t>)</a:t>
            </a:r>
            <a:endParaRPr kumimoji="1" lang="ja-JP" altLang="en-US" sz="1200" dirty="0">
              <a:solidFill>
                <a:schemeClr val="tx1"/>
              </a:solidFill>
            </a:endParaRPr>
          </a:p>
        </p:txBody>
      </p:sp>
      <p:sp>
        <p:nvSpPr>
          <p:cNvPr id="39" name="四角形: 角を丸くする 38">
            <a:extLst>
              <a:ext uri="{FF2B5EF4-FFF2-40B4-BE49-F238E27FC236}">
                <a16:creationId xmlns:a16="http://schemas.microsoft.com/office/drawing/2014/main" id="{AA269E1D-659D-0733-7497-94D077BBB9D8}"/>
              </a:ext>
            </a:extLst>
          </p:cNvPr>
          <p:cNvSpPr/>
          <p:nvPr/>
        </p:nvSpPr>
        <p:spPr>
          <a:xfrm>
            <a:off x="5463570" y="2164128"/>
            <a:ext cx="1952983" cy="628366"/>
          </a:xfrm>
          <a:prstGeom prst="roundRect">
            <a:avLst/>
          </a:prstGeom>
          <a:solidFill>
            <a:srgbClr val="FF99FF">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A96ADE2-548A-C59A-A3F2-9C76A8834D4D}"/>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65AC121F-66C1-5927-0257-3DEB3DC91F15}"/>
              </a:ext>
            </a:extLst>
          </p:cNvPr>
          <p:cNvSpPr txBox="1"/>
          <p:nvPr/>
        </p:nvSpPr>
        <p:spPr bwMode="auto">
          <a:xfrm>
            <a:off x="539552" y="681432"/>
            <a:ext cx="457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8.1 </a:t>
            </a:r>
            <a:r>
              <a:rPr lang="ja-JP" altLang="en-US" dirty="0">
                <a:solidFill>
                  <a:srgbClr val="212529"/>
                </a:solidFill>
                <a:latin typeface="メイリオ" panose="020B0604030504040204" pitchFamily="50" charset="-128"/>
                <a:ea typeface="メイリオ" panose="020B0604030504040204" pitchFamily="50" charset="-128"/>
              </a:rPr>
              <a:t>演習用ボードを使って</a:t>
            </a:r>
            <a:r>
              <a:rPr lang="en-US" altLang="ja-JP" b="1" i="0" dirty="0">
                <a:solidFill>
                  <a:srgbClr val="212529"/>
                </a:solidFill>
                <a:effectLst/>
                <a:latin typeface="メイリオ" panose="020B0604030504040204" pitchFamily="50" charset="-128"/>
                <a:ea typeface="メイリオ" panose="020B0604030504040204" pitchFamily="50" charset="-128"/>
              </a:rPr>
              <a:t>L</a:t>
            </a:r>
            <a:r>
              <a:rPr lang="ja-JP" altLang="en-US" b="1" dirty="0">
                <a:solidFill>
                  <a:srgbClr val="212529"/>
                </a:solidFill>
                <a:latin typeface="メイリオ" panose="020B0604030504040204" pitchFamily="50" charset="-128"/>
                <a:ea typeface="メイリオ" panose="020B0604030504040204" pitchFamily="50" charset="-128"/>
              </a:rPr>
              <a:t>チカ</a:t>
            </a:r>
            <a:r>
              <a:rPr lang="ja-JP" altLang="en-US" dirty="0">
                <a:solidFill>
                  <a:srgbClr val="212529"/>
                </a:solidFill>
                <a:latin typeface="メイリオ" panose="020B0604030504040204" pitchFamily="50" charset="-128"/>
                <a:ea typeface="メイリオ" panose="020B0604030504040204" pitchFamily="50" charset="-128"/>
              </a:rPr>
              <a:t>しよう</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grpSp>
        <p:nvGrpSpPr>
          <p:cNvPr id="6" name="グループ化 5">
            <a:extLst>
              <a:ext uri="{FF2B5EF4-FFF2-40B4-BE49-F238E27FC236}">
                <a16:creationId xmlns:a16="http://schemas.microsoft.com/office/drawing/2014/main" id="{6E43C9EA-49E7-00D1-185D-9EAB9558B31F}"/>
              </a:ext>
            </a:extLst>
          </p:cNvPr>
          <p:cNvGrpSpPr/>
          <p:nvPr/>
        </p:nvGrpSpPr>
        <p:grpSpPr>
          <a:xfrm>
            <a:off x="572895" y="1544476"/>
            <a:ext cx="871699" cy="1370974"/>
            <a:chOff x="5388862" y="1732617"/>
            <a:chExt cx="871699" cy="1370974"/>
          </a:xfrm>
        </p:grpSpPr>
        <p:pic>
          <p:nvPicPr>
            <p:cNvPr id="8" name="図 7">
              <a:extLst>
                <a:ext uri="{FF2B5EF4-FFF2-40B4-BE49-F238E27FC236}">
                  <a16:creationId xmlns:a16="http://schemas.microsoft.com/office/drawing/2014/main" id="{0E926B40-018C-7662-E947-E6CF553A14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02956" y="1732617"/>
              <a:ext cx="355904" cy="1102151"/>
            </a:xfrm>
            <a:prstGeom prst="rect">
              <a:avLst/>
            </a:prstGeom>
          </p:spPr>
        </p:pic>
        <p:sp>
          <p:nvSpPr>
            <p:cNvPr id="9" name="テキスト ボックス 8">
              <a:extLst>
                <a:ext uri="{FF2B5EF4-FFF2-40B4-BE49-F238E27FC236}">
                  <a16:creationId xmlns:a16="http://schemas.microsoft.com/office/drawing/2014/main" id="{C422B45C-48C9-BE78-79C6-D00C29C6ECEC}"/>
                </a:ext>
              </a:extLst>
            </p:cNvPr>
            <p:cNvSpPr txBox="1"/>
            <p:nvPr/>
          </p:nvSpPr>
          <p:spPr>
            <a:xfrm>
              <a:off x="5948937" y="2656986"/>
              <a:ext cx="311624" cy="415498"/>
            </a:xfrm>
            <a:prstGeom prst="rect">
              <a:avLst/>
            </a:prstGeom>
            <a:noFill/>
          </p:spPr>
          <p:txBody>
            <a:bodyPr wrap="square" rtlCol="0">
              <a:spAutoFit/>
            </a:bodyPr>
            <a:lstStyle/>
            <a:p>
              <a:pPr algn="ctr"/>
              <a:r>
                <a:rPr lang="ja-JP" altLang="en-US" sz="2100" b="1" dirty="0">
                  <a:latin typeface="Meiryo UI" panose="020B0604030504040204" pitchFamily="50" charset="-128"/>
                  <a:ea typeface="Meiryo UI" panose="020B0604030504040204" pitchFamily="50" charset="-128"/>
                </a:rPr>
                <a:t>＋</a:t>
              </a:r>
            </a:p>
          </p:txBody>
        </p:sp>
        <p:sp>
          <p:nvSpPr>
            <p:cNvPr id="10" name="テキスト ボックス 9">
              <a:extLst>
                <a:ext uri="{FF2B5EF4-FFF2-40B4-BE49-F238E27FC236}">
                  <a16:creationId xmlns:a16="http://schemas.microsoft.com/office/drawing/2014/main" id="{F0384ACA-64E9-A024-A7DA-37FEB55723E4}"/>
                </a:ext>
              </a:extLst>
            </p:cNvPr>
            <p:cNvSpPr txBox="1"/>
            <p:nvPr/>
          </p:nvSpPr>
          <p:spPr>
            <a:xfrm>
              <a:off x="5388862" y="2688093"/>
              <a:ext cx="311624" cy="415498"/>
            </a:xfrm>
            <a:prstGeom prst="rect">
              <a:avLst/>
            </a:prstGeom>
            <a:noFill/>
          </p:spPr>
          <p:txBody>
            <a:bodyPr wrap="square" rtlCol="0">
              <a:spAutoFit/>
            </a:bodyPr>
            <a:lstStyle/>
            <a:p>
              <a:pPr algn="ctr"/>
              <a:r>
                <a:rPr lang="ja-JP" altLang="en-US" sz="2100" b="1" dirty="0">
                  <a:latin typeface="Meiryo UI" panose="020B0604030504040204" pitchFamily="50" charset="-128"/>
                  <a:ea typeface="Meiryo UI" panose="020B0604030504040204" pitchFamily="50" charset="-128"/>
                </a:rPr>
                <a:t>－</a:t>
              </a:r>
            </a:p>
          </p:txBody>
        </p:sp>
      </p:grpSp>
      <p:sp>
        <p:nvSpPr>
          <p:cNvPr id="11" name="テキスト ボックス 10">
            <a:extLst>
              <a:ext uri="{FF2B5EF4-FFF2-40B4-BE49-F238E27FC236}">
                <a16:creationId xmlns:a16="http://schemas.microsoft.com/office/drawing/2014/main" id="{CF9AB67C-C1CF-7084-C156-928FDD57B48E}"/>
              </a:ext>
            </a:extLst>
          </p:cNvPr>
          <p:cNvSpPr txBox="1"/>
          <p:nvPr/>
        </p:nvSpPr>
        <p:spPr>
          <a:xfrm>
            <a:off x="2103989" y="1531840"/>
            <a:ext cx="1917513"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発光ダイオード（</a:t>
            </a:r>
            <a:r>
              <a:rPr lang="en-US" altLang="ja-JP" sz="1400" dirty="0">
                <a:latin typeface="Meiryo UI" panose="020B0604030504040204" pitchFamily="50" charset="-128"/>
                <a:ea typeface="Meiryo UI" panose="020B0604030504040204" pitchFamily="50" charset="-128"/>
              </a:rPr>
              <a:t>LED</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DCBA6023-EDF4-4187-CA4B-7723953794BA}"/>
              </a:ext>
            </a:extLst>
          </p:cNvPr>
          <p:cNvSpPr txBox="1"/>
          <p:nvPr/>
        </p:nvSpPr>
        <p:spPr bwMode="auto">
          <a:xfrm>
            <a:off x="2103989" y="1795766"/>
            <a:ext cx="2428870" cy="307777"/>
          </a:xfrm>
          <a:prstGeom prst="rect">
            <a:avLst/>
          </a:prstGeom>
          <a:noFill/>
        </p:spPr>
        <p:txBody>
          <a:bodyPr wrap="none" rtlCol="0">
            <a:spAutoFit/>
          </a:bodyPr>
          <a:lstStyle>
            <a:defPPr>
              <a:defRPr lang="ja-JP"/>
            </a:defPPr>
            <a:lvl1pPr>
              <a:defRPr sz="1400">
                <a:latin typeface="Meiryo UI" panose="020B0604030504040204" pitchFamily="50" charset="-128"/>
                <a:ea typeface="Meiryo UI" panose="020B0604030504040204" pitchFamily="50" charset="-128"/>
              </a:defRPr>
            </a:lvl1pPr>
          </a:lstStyle>
          <a:p>
            <a:r>
              <a:rPr lang="en-US" altLang="ja-JP" dirty="0" err="1"/>
              <a:t>LED:Light</a:t>
            </a:r>
            <a:r>
              <a:rPr lang="en-US" altLang="ja-JP" dirty="0"/>
              <a:t> Emission Diode</a:t>
            </a:r>
            <a:endParaRPr lang="ja-JP" altLang="en-US" dirty="0"/>
          </a:p>
        </p:txBody>
      </p:sp>
      <p:sp>
        <p:nvSpPr>
          <p:cNvPr id="13" name="テキスト ボックス 12">
            <a:extLst>
              <a:ext uri="{FF2B5EF4-FFF2-40B4-BE49-F238E27FC236}">
                <a16:creationId xmlns:a16="http://schemas.microsoft.com/office/drawing/2014/main" id="{C46A7666-EA92-BBAA-FFE6-02E211E197EA}"/>
              </a:ext>
            </a:extLst>
          </p:cNvPr>
          <p:cNvSpPr txBox="1"/>
          <p:nvPr/>
        </p:nvSpPr>
        <p:spPr bwMode="auto">
          <a:xfrm>
            <a:off x="2103989" y="2123186"/>
            <a:ext cx="801823" cy="307777"/>
          </a:xfrm>
          <a:prstGeom prst="rect">
            <a:avLst/>
          </a:prstGeom>
          <a:noFill/>
        </p:spPr>
        <p:txBody>
          <a:bodyPr wrap="none" rtlCol="0">
            <a:spAutoFit/>
          </a:bodyPr>
          <a:lstStyle>
            <a:defPPr>
              <a:defRPr lang="ja-JP"/>
            </a:defPPr>
            <a:lvl1pPr>
              <a:defRPr sz="1400">
                <a:latin typeface="Meiryo UI" panose="020B0604030504040204" pitchFamily="50" charset="-128"/>
                <a:ea typeface="Meiryo UI" panose="020B0604030504040204" pitchFamily="50" charset="-128"/>
              </a:defRPr>
            </a:lvl1pPr>
          </a:lstStyle>
          <a:p>
            <a:r>
              <a:rPr lang="ja-JP" altLang="en-US" dirty="0"/>
              <a:t>極性あり</a:t>
            </a:r>
          </a:p>
        </p:txBody>
      </p:sp>
      <p:pic>
        <p:nvPicPr>
          <p:cNvPr id="14" name="Picture 2">
            <a:extLst>
              <a:ext uri="{FF2B5EF4-FFF2-40B4-BE49-F238E27FC236}">
                <a16:creationId xmlns:a16="http://schemas.microsoft.com/office/drawing/2014/main" id="{30E7C7CC-50FA-293A-D8B2-99D6D9695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41112" y="1978437"/>
            <a:ext cx="1439780" cy="463429"/>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DEA4F3F5-0CB6-BB22-F3CE-CB85BF9A4CE2}"/>
              </a:ext>
            </a:extLst>
          </p:cNvPr>
          <p:cNvSpPr txBox="1"/>
          <p:nvPr/>
        </p:nvSpPr>
        <p:spPr bwMode="auto">
          <a:xfrm>
            <a:off x="2124654" y="2390336"/>
            <a:ext cx="2220480" cy="307777"/>
          </a:xfrm>
          <a:prstGeom prst="rect">
            <a:avLst/>
          </a:prstGeom>
          <a:noFill/>
        </p:spPr>
        <p:txBody>
          <a:bodyPr wrap="none" rtlCol="0">
            <a:spAutoFit/>
          </a:bodyPr>
          <a:lstStyle>
            <a:defPPr>
              <a:defRPr lang="ja-JP"/>
            </a:defPPr>
            <a:lvl1pPr>
              <a:defRPr sz="1400">
                <a:latin typeface="Meiryo UI" panose="020B0604030504040204" pitchFamily="50" charset="-128"/>
                <a:ea typeface="Meiryo UI" panose="020B0604030504040204" pitchFamily="50" charset="-128"/>
              </a:defRPr>
            </a:lvl1pPr>
          </a:lstStyle>
          <a:p>
            <a:r>
              <a:rPr lang="ja-JP" altLang="en-US" dirty="0"/>
              <a:t>正電圧で使用 ⇒ 発光する</a:t>
            </a:r>
          </a:p>
        </p:txBody>
      </p:sp>
      <p:sp>
        <p:nvSpPr>
          <p:cNvPr id="16" name="テキスト ボックス 15">
            <a:extLst>
              <a:ext uri="{FF2B5EF4-FFF2-40B4-BE49-F238E27FC236}">
                <a16:creationId xmlns:a16="http://schemas.microsoft.com/office/drawing/2014/main" id="{08DF76CC-30DF-F573-9F4F-E46FA06C5446}"/>
              </a:ext>
            </a:extLst>
          </p:cNvPr>
          <p:cNvSpPr txBox="1"/>
          <p:nvPr/>
        </p:nvSpPr>
        <p:spPr bwMode="auto">
          <a:xfrm>
            <a:off x="603818" y="1029780"/>
            <a:ext cx="13729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0" i="0" dirty="0">
                <a:solidFill>
                  <a:srgbClr val="002060"/>
                </a:solidFill>
                <a:effectLst/>
                <a:latin typeface="メイリオ" panose="020B0604030504040204" pitchFamily="50" charset="-128"/>
                <a:ea typeface="メイリオ" panose="020B0604030504040204" pitchFamily="50" charset="-128"/>
              </a:rPr>
              <a:t>LED</a:t>
            </a:r>
            <a:r>
              <a:rPr lang="ja-JP" altLang="en-US" sz="1400" b="0" i="0" dirty="0">
                <a:solidFill>
                  <a:srgbClr val="002060"/>
                </a:solidFill>
                <a:effectLst/>
                <a:latin typeface="メイリオ" panose="020B0604030504040204" pitchFamily="50" charset="-128"/>
                <a:ea typeface="メイリオ" panose="020B0604030504040204" pitchFamily="50" charset="-128"/>
              </a:rPr>
              <a:t>について</a:t>
            </a:r>
            <a:endParaRPr lang="en-US" altLang="ja-JP" sz="1400" b="0" i="0" dirty="0">
              <a:solidFill>
                <a:srgbClr val="002060"/>
              </a:solidFill>
              <a:effectLst/>
              <a:latin typeface="メイリオ" panose="020B0604030504040204" pitchFamily="50" charset="-128"/>
              <a:ea typeface="メイリオ" panose="020B0604030504040204" pitchFamily="50" charset="-128"/>
            </a:endParaRPr>
          </a:p>
        </p:txBody>
      </p:sp>
      <p:pic>
        <p:nvPicPr>
          <p:cNvPr id="28" name="Picture 2">
            <a:extLst>
              <a:ext uri="{FF2B5EF4-FFF2-40B4-BE49-F238E27FC236}">
                <a16:creationId xmlns:a16="http://schemas.microsoft.com/office/drawing/2014/main" id="{2B880362-0A16-6060-8FE9-3C8B207DDE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985481" y="3832002"/>
            <a:ext cx="3028482" cy="1496975"/>
          </a:xfrm>
          <a:prstGeom prst="rect">
            <a:avLst/>
          </a:prstGeom>
          <a:noFill/>
          <a:extLst>
            <a:ext uri="{909E8E84-426E-40DD-AFC4-6F175D3DCCD1}">
              <a14:hiddenFill xmlns:a14="http://schemas.microsoft.com/office/drawing/2010/main">
                <a:solidFill>
                  <a:srgbClr val="FFFFFF"/>
                </a:solidFill>
              </a14:hiddenFill>
            </a:ext>
          </a:extLst>
        </p:spPr>
      </p:pic>
      <p:sp>
        <p:nvSpPr>
          <p:cNvPr id="37" name="四角形: 角を丸くする 36">
            <a:extLst>
              <a:ext uri="{FF2B5EF4-FFF2-40B4-BE49-F238E27FC236}">
                <a16:creationId xmlns:a16="http://schemas.microsoft.com/office/drawing/2014/main" id="{C4BEE65E-F07D-A80B-FD4F-9520E84023FF}"/>
              </a:ext>
            </a:extLst>
          </p:cNvPr>
          <p:cNvSpPr/>
          <p:nvPr/>
        </p:nvSpPr>
        <p:spPr>
          <a:xfrm>
            <a:off x="6804248" y="4334062"/>
            <a:ext cx="1421593" cy="92290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E32E515A-10A7-0C03-FD8A-F04CAF3A3923}"/>
              </a:ext>
            </a:extLst>
          </p:cNvPr>
          <p:cNvSpPr txBox="1"/>
          <p:nvPr/>
        </p:nvSpPr>
        <p:spPr>
          <a:xfrm>
            <a:off x="6660232" y="5418820"/>
            <a:ext cx="1888659" cy="523220"/>
          </a:xfrm>
          <a:prstGeom prst="rect">
            <a:avLst/>
          </a:prstGeom>
          <a:noFill/>
        </p:spPr>
        <p:txBody>
          <a:bodyPr wrap="none" rtlCol="0">
            <a:spAutoFit/>
          </a:bodyPr>
          <a:lstStyle/>
          <a:p>
            <a:r>
              <a:rPr lang="en-US" altLang="ja-JP" sz="1400" dirty="0">
                <a:solidFill>
                  <a:srgbClr val="FF0000"/>
                </a:solidFill>
                <a:latin typeface="Meiryo UI" panose="020B0604030504040204" pitchFamily="50" charset="-128"/>
                <a:ea typeface="Meiryo UI" panose="020B0604030504040204" pitchFamily="50" charset="-128"/>
              </a:rPr>
              <a:t>GP16</a:t>
            </a:r>
            <a:r>
              <a:rPr lang="ja-JP" altLang="en-US" sz="1400" dirty="0">
                <a:solidFill>
                  <a:srgbClr val="FF0000"/>
                </a:solidFill>
                <a:latin typeface="Meiryo UI" panose="020B0604030504040204" pitchFamily="50" charset="-128"/>
                <a:ea typeface="Meiryo UI" panose="020B0604030504040204" pitchFamily="50" charset="-128"/>
              </a:rPr>
              <a:t>・</a:t>
            </a:r>
            <a:r>
              <a:rPr lang="en-US" altLang="ja-JP" sz="1400" dirty="0">
                <a:solidFill>
                  <a:srgbClr val="FF0000"/>
                </a:solidFill>
                <a:latin typeface="Meiryo UI" panose="020B0604030504040204" pitchFamily="50" charset="-128"/>
                <a:ea typeface="Meiryo UI" panose="020B0604030504040204" pitchFamily="50" charset="-128"/>
              </a:rPr>
              <a:t>GP17</a:t>
            </a:r>
            <a:r>
              <a:rPr lang="ja-JP" altLang="en-US" sz="1400" dirty="0">
                <a:solidFill>
                  <a:srgbClr val="FF0000"/>
                </a:solidFill>
                <a:latin typeface="Meiryo UI" panose="020B0604030504040204" pitchFamily="50" charset="-128"/>
                <a:ea typeface="Meiryo UI" panose="020B0604030504040204" pitchFamily="50" charset="-128"/>
              </a:rPr>
              <a:t>・</a:t>
            </a:r>
            <a:r>
              <a:rPr lang="en-US" altLang="ja-JP" sz="1400" dirty="0">
                <a:solidFill>
                  <a:srgbClr val="FF0000"/>
                </a:solidFill>
                <a:latin typeface="Meiryo UI" panose="020B0604030504040204" pitchFamily="50" charset="-128"/>
                <a:ea typeface="Meiryo UI" panose="020B0604030504040204" pitchFamily="50" charset="-128"/>
              </a:rPr>
              <a:t>GP18</a:t>
            </a:r>
            <a:r>
              <a:rPr lang="ja-JP" altLang="en-US" sz="1400" dirty="0">
                <a:solidFill>
                  <a:srgbClr val="FF0000"/>
                </a:solidFill>
                <a:latin typeface="Meiryo UI" panose="020B0604030504040204" pitchFamily="50" charset="-128"/>
                <a:ea typeface="Meiryo UI" panose="020B0604030504040204" pitchFamily="50" charset="-128"/>
              </a:rPr>
              <a:t>を</a:t>
            </a:r>
            <a:endParaRPr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400" dirty="0">
                <a:solidFill>
                  <a:srgbClr val="FF0000"/>
                </a:solidFill>
                <a:latin typeface="Meiryo UI" panose="020B0604030504040204" pitchFamily="50" charset="-128"/>
                <a:ea typeface="Meiryo UI" panose="020B0604030504040204" pitchFamily="50" charset="-128"/>
              </a:rPr>
              <a:t>使用します</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64" name="テキスト ボックス 63">
            <a:extLst>
              <a:ext uri="{FF2B5EF4-FFF2-40B4-BE49-F238E27FC236}">
                <a16:creationId xmlns:a16="http://schemas.microsoft.com/office/drawing/2014/main" id="{DBAD7830-3750-D999-22BA-B56011D87FB4}"/>
              </a:ext>
            </a:extLst>
          </p:cNvPr>
          <p:cNvSpPr txBox="1"/>
          <p:nvPr/>
        </p:nvSpPr>
        <p:spPr bwMode="auto">
          <a:xfrm>
            <a:off x="1126572" y="4818519"/>
            <a:ext cx="400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solidFill>
                  <a:srgbClr val="0070C0"/>
                </a:solidFill>
                <a:latin typeface="メイリオ" panose="020B0604030504040204" pitchFamily="50" charset="-128"/>
                <a:ea typeface="メイリオ" panose="020B0604030504040204" pitchFamily="50" charset="-128"/>
              </a:rPr>
              <a:t>青</a:t>
            </a:r>
            <a:endParaRPr lang="en-US" altLang="ja-JP" sz="1400" b="0" i="0" dirty="0">
              <a:solidFill>
                <a:srgbClr val="0070C0"/>
              </a:solidFill>
              <a:effectLst/>
              <a:latin typeface="メイリオ" panose="020B0604030504040204" pitchFamily="50" charset="-128"/>
              <a:ea typeface="メイリオ" panose="020B0604030504040204" pitchFamily="50" charset="-128"/>
            </a:endParaRPr>
          </a:p>
        </p:txBody>
      </p:sp>
      <p:pic>
        <p:nvPicPr>
          <p:cNvPr id="112" name="図 111">
            <a:extLst>
              <a:ext uri="{FF2B5EF4-FFF2-40B4-BE49-F238E27FC236}">
                <a16:creationId xmlns:a16="http://schemas.microsoft.com/office/drawing/2014/main" id="{E09CAEF5-8387-D320-699D-551711A5DFED}"/>
              </a:ext>
            </a:extLst>
          </p:cNvPr>
          <p:cNvPicPr>
            <a:picLocks noChangeAspect="1"/>
          </p:cNvPicPr>
          <p:nvPr/>
        </p:nvPicPr>
        <p:blipFill>
          <a:blip r:embed="rId6"/>
          <a:stretch>
            <a:fillRect/>
          </a:stretch>
        </p:blipFill>
        <p:spPr>
          <a:xfrm>
            <a:off x="935478" y="3780257"/>
            <a:ext cx="2939574" cy="1655679"/>
          </a:xfrm>
          <a:prstGeom prst="rect">
            <a:avLst/>
          </a:prstGeom>
        </p:spPr>
      </p:pic>
      <p:sp>
        <p:nvSpPr>
          <p:cNvPr id="114" name="テキスト ボックス 113">
            <a:extLst>
              <a:ext uri="{FF2B5EF4-FFF2-40B4-BE49-F238E27FC236}">
                <a16:creationId xmlns:a16="http://schemas.microsoft.com/office/drawing/2014/main" id="{23D52885-6557-2BCE-73E1-D741BD0B0FC5}"/>
              </a:ext>
            </a:extLst>
          </p:cNvPr>
          <p:cNvSpPr txBox="1"/>
          <p:nvPr/>
        </p:nvSpPr>
        <p:spPr bwMode="auto">
          <a:xfrm>
            <a:off x="772212" y="3384087"/>
            <a:ext cx="13729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002060"/>
                </a:solidFill>
                <a:effectLst/>
                <a:latin typeface="メイリオ" panose="020B0604030504040204" pitchFamily="50" charset="-128"/>
                <a:ea typeface="メイリオ" panose="020B0604030504040204" pitchFamily="50" charset="-128"/>
              </a:rPr>
              <a:t>配線図</a:t>
            </a:r>
            <a:endParaRPr lang="en-US" altLang="ja-JP" sz="1400" b="0" i="0" dirty="0">
              <a:solidFill>
                <a:srgbClr val="002060"/>
              </a:solidFill>
              <a:effectLst/>
              <a:latin typeface="メイリオ" panose="020B0604030504040204" pitchFamily="50" charset="-128"/>
              <a:ea typeface="メイリオ" panose="020B0604030504040204" pitchFamily="50" charset="-128"/>
            </a:endParaRPr>
          </a:p>
        </p:txBody>
      </p:sp>
      <p:sp>
        <p:nvSpPr>
          <p:cNvPr id="115" name="テキスト ボックス 114">
            <a:extLst>
              <a:ext uri="{FF2B5EF4-FFF2-40B4-BE49-F238E27FC236}">
                <a16:creationId xmlns:a16="http://schemas.microsoft.com/office/drawing/2014/main" id="{8ABF1334-85CC-937B-016C-AFAF625F5A5E}"/>
              </a:ext>
            </a:extLst>
          </p:cNvPr>
          <p:cNvSpPr txBox="1"/>
          <p:nvPr/>
        </p:nvSpPr>
        <p:spPr bwMode="auto">
          <a:xfrm>
            <a:off x="2058193" y="4795516"/>
            <a:ext cx="400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solidFill>
                  <a:srgbClr val="00B050"/>
                </a:solidFill>
                <a:latin typeface="メイリオ" panose="020B0604030504040204" pitchFamily="50" charset="-128"/>
                <a:ea typeface="メイリオ" panose="020B0604030504040204" pitchFamily="50" charset="-128"/>
              </a:rPr>
              <a:t>緑</a:t>
            </a:r>
            <a:endParaRPr lang="en-US" altLang="ja-JP" sz="1400" b="0" i="0" dirty="0">
              <a:solidFill>
                <a:srgbClr val="00B050"/>
              </a:solidFill>
              <a:effectLst/>
              <a:latin typeface="メイリオ" panose="020B0604030504040204" pitchFamily="50" charset="-128"/>
              <a:ea typeface="メイリオ" panose="020B0604030504040204" pitchFamily="50" charset="-128"/>
            </a:endParaRPr>
          </a:p>
        </p:txBody>
      </p:sp>
      <p:sp>
        <p:nvSpPr>
          <p:cNvPr id="116" name="テキスト ボックス 115">
            <a:extLst>
              <a:ext uri="{FF2B5EF4-FFF2-40B4-BE49-F238E27FC236}">
                <a16:creationId xmlns:a16="http://schemas.microsoft.com/office/drawing/2014/main" id="{687A4FCF-40C9-D736-2262-F9001634C392}"/>
              </a:ext>
            </a:extLst>
          </p:cNvPr>
          <p:cNvSpPr txBox="1"/>
          <p:nvPr/>
        </p:nvSpPr>
        <p:spPr bwMode="auto">
          <a:xfrm>
            <a:off x="2989814" y="4786113"/>
            <a:ext cx="400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FF0000"/>
                </a:solidFill>
                <a:effectLst/>
                <a:latin typeface="メイリオ" panose="020B0604030504040204" pitchFamily="50" charset="-128"/>
                <a:ea typeface="メイリオ" panose="020B0604030504040204" pitchFamily="50" charset="-128"/>
              </a:rPr>
              <a:t>赤</a:t>
            </a:r>
            <a:endParaRPr lang="en-US" altLang="ja-JP" sz="1400" b="0" i="0" dirty="0">
              <a:solidFill>
                <a:srgbClr val="FF0000"/>
              </a:solidFill>
              <a:effectLst/>
              <a:latin typeface="メイリオ" panose="020B0604030504040204" pitchFamily="50" charset="-128"/>
              <a:ea typeface="メイリオ" panose="020B0604030504040204" pitchFamily="50" charset="-128"/>
            </a:endParaRPr>
          </a:p>
        </p:txBody>
      </p:sp>
      <p:sp>
        <p:nvSpPr>
          <p:cNvPr id="117" name="テキスト ボックス 116">
            <a:extLst>
              <a:ext uri="{FF2B5EF4-FFF2-40B4-BE49-F238E27FC236}">
                <a16:creationId xmlns:a16="http://schemas.microsoft.com/office/drawing/2014/main" id="{47926C12-91B2-7085-F36A-B8C046A0B4CF}"/>
              </a:ext>
            </a:extLst>
          </p:cNvPr>
          <p:cNvSpPr txBox="1"/>
          <p:nvPr/>
        </p:nvSpPr>
        <p:spPr>
          <a:xfrm>
            <a:off x="5507473" y="2576420"/>
            <a:ext cx="532518" cy="246221"/>
          </a:xfrm>
          <a:prstGeom prst="rect">
            <a:avLst/>
          </a:prstGeom>
          <a:noFill/>
        </p:spPr>
        <p:txBody>
          <a:bodyPr wrap="none" rtlCol="0">
            <a:spAutoFit/>
          </a:bodyPr>
          <a:lstStyle/>
          <a:p>
            <a:r>
              <a:rPr lang="en-US" altLang="ja-JP" sz="1000" b="1" dirty="0">
                <a:solidFill>
                  <a:schemeClr val="bg1"/>
                </a:solidFill>
                <a:latin typeface="Meiryo UI" panose="020B0604030504040204" pitchFamily="50" charset="-128"/>
                <a:ea typeface="Meiryo UI" panose="020B0604030504040204" pitchFamily="50" charset="-128"/>
              </a:rPr>
              <a:t>LED1</a:t>
            </a:r>
          </a:p>
        </p:txBody>
      </p:sp>
      <p:sp>
        <p:nvSpPr>
          <p:cNvPr id="118" name="テキスト ボックス 117">
            <a:extLst>
              <a:ext uri="{FF2B5EF4-FFF2-40B4-BE49-F238E27FC236}">
                <a16:creationId xmlns:a16="http://schemas.microsoft.com/office/drawing/2014/main" id="{B8A08A74-F5C0-8A19-C679-F72AB36BC450}"/>
              </a:ext>
            </a:extLst>
          </p:cNvPr>
          <p:cNvSpPr txBox="1"/>
          <p:nvPr/>
        </p:nvSpPr>
        <p:spPr>
          <a:xfrm>
            <a:off x="6173802" y="2582825"/>
            <a:ext cx="532518" cy="246221"/>
          </a:xfrm>
          <a:prstGeom prst="rect">
            <a:avLst/>
          </a:prstGeom>
          <a:noFill/>
        </p:spPr>
        <p:txBody>
          <a:bodyPr wrap="none" rtlCol="0">
            <a:spAutoFit/>
          </a:bodyPr>
          <a:lstStyle/>
          <a:p>
            <a:r>
              <a:rPr lang="en-US" altLang="ja-JP" sz="1000" b="1" dirty="0">
                <a:solidFill>
                  <a:schemeClr val="bg1"/>
                </a:solidFill>
                <a:latin typeface="Meiryo UI" panose="020B0604030504040204" pitchFamily="50" charset="-128"/>
                <a:ea typeface="Meiryo UI" panose="020B0604030504040204" pitchFamily="50" charset="-128"/>
              </a:rPr>
              <a:t>LED2</a:t>
            </a:r>
          </a:p>
        </p:txBody>
      </p:sp>
      <p:sp>
        <p:nvSpPr>
          <p:cNvPr id="119" name="テキスト ボックス 118">
            <a:extLst>
              <a:ext uri="{FF2B5EF4-FFF2-40B4-BE49-F238E27FC236}">
                <a16:creationId xmlns:a16="http://schemas.microsoft.com/office/drawing/2014/main" id="{4E4B9580-066A-D3A2-F165-5E01AC71CFA4}"/>
              </a:ext>
            </a:extLst>
          </p:cNvPr>
          <p:cNvSpPr txBox="1"/>
          <p:nvPr/>
        </p:nvSpPr>
        <p:spPr>
          <a:xfrm>
            <a:off x="6804247" y="2571332"/>
            <a:ext cx="532518" cy="246221"/>
          </a:xfrm>
          <a:prstGeom prst="rect">
            <a:avLst/>
          </a:prstGeom>
          <a:noFill/>
        </p:spPr>
        <p:txBody>
          <a:bodyPr wrap="none" rtlCol="0">
            <a:spAutoFit/>
          </a:bodyPr>
          <a:lstStyle/>
          <a:p>
            <a:r>
              <a:rPr lang="en-US" altLang="ja-JP" sz="1000" b="1" dirty="0">
                <a:solidFill>
                  <a:schemeClr val="bg1"/>
                </a:solidFill>
                <a:latin typeface="Meiryo UI" panose="020B0604030504040204" pitchFamily="50" charset="-128"/>
                <a:ea typeface="Meiryo UI" panose="020B0604030504040204" pitchFamily="50" charset="-128"/>
              </a:rPr>
              <a:t>LED3</a:t>
            </a:r>
          </a:p>
        </p:txBody>
      </p:sp>
    </p:spTree>
    <p:extLst>
      <p:ext uri="{BB962C8B-B14F-4D97-AF65-F5344CB8AC3E}">
        <p14:creationId xmlns:p14="http://schemas.microsoft.com/office/powerpoint/2010/main" val="25209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5">
            <a:extLst>
              <a:ext uri="{FF2B5EF4-FFF2-40B4-BE49-F238E27FC236}">
                <a16:creationId xmlns:a16="http://schemas.microsoft.com/office/drawing/2014/main" id="{8AAE236F-67EE-4D02-B2B1-BDE2A882BF6B}"/>
              </a:ext>
            </a:extLst>
          </p:cNvPr>
          <p:cNvSpPr txBox="1">
            <a:spLocks noChangeArrowheads="1"/>
          </p:cNvSpPr>
          <p:nvPr/>
        </p:nvSpPr>
        <p:spPr bwMode="auto">
          <a:xfrm>
            <a:off x="611560" y="700925"/>
            <a:ext cx="1338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u="sng" dirty="0">
                <a:solidFill>
                  <a:schemeClr val="accent6">
                    <a:lumMod val="75000"/>
                  </a:schemeClr>
                </a:solidFill>
                <a:latin typeface="Meiryo UI" panose="020B0604030504040204" pitchFamily="50" charset="-128"/>
                <a:ea typeface="Meiryo UI" panose="020B0604030504040204" pitchFamily="50" charset="-128"/>
              </a:rPr>
              <a:t>・講座概要</a:t>
            </a:r>
            <a:endParaRPr lang="en-US" altLang="ja-JP" sz="2000" b="1" u="sng" dirty="0">
              <a:solidFill>
                <a:schemeClr val="accent6">
                  <a:lumMod val="75000"/>
                </a:schemeClr>
              </a:solidFill>
              <a:latin typeface="Meiryo UI" panose="020B0604030504040204" pitchFamily="50" charset="-128"/>
              <a:ea typeface="Meiryo UI" panose="020B0604030504040204" pitchFamily="50" charset="-128"/>
            </a:endParaRPr>
          </a:p>
        </p:txBody>
      </p:sp>
      <p:sp>
        <p:nvSpPr>
          <p:cNvPr id="6148" name="Text Box 5">
            <a:extLst>
              <a:ext uri="{FF2B5EF4-FFF2-40B4-BE49-F238E27FC236}">
                <a16:creationId xmlns:a16="http://schemas.microsoft.com/office/drawing/2014/main" id="{38D1DC2B-EF43-4427-88D1-034B046B1CEF}"/>
              </a:ext>
            </a:extLst>
          </p:cNvPr>
          <p:cNvSpPr txBox="1">
            <a:spLocks noChangeArrowheads="1"/>
          </p:cNvSpPr>
          <p:nvPr/>
        </p:nvSpPr>
        <p:spPr bwMode="auto">
          <a:xfrm>
            <a:off x="755575" y="1159116"/>
            <a:ext cx="812042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600" dirty="0">
                <a:latin typeface="Meiryo UI" panose="020B0604030504040204" pitchFamily="50" charset="-128"/>
                <a:ea typeface="Meiryo UI" panose="020B0604030504040204" pitchFamily="50" charset="-128"/>
              </a:rPr>
              <a:t>ITC</a:t>
            </a:r>
            <a:r>
              <a:rPr lang="ja-JP" altLang="en-US" sz="1600" dirty="0">
                <a:latin typeface="Meiryo UI" panose="020B0604030504040204" pitchFamily="50" charset="-128"/>
                <a:ea typeface="Meiryo UI" panose="020B0604030504040204" pitchFamily="50" charset="-128"/>
              </a:rPr>
              <a:t>として第４次産業革命・スマートファクトリー化の担い手となるための実践体験講座です</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経営者と</a:t>
            </a:r>
            <a:r>
              <a:rPr lang="en-US" altLang="ja-JP" sz="1600" dirty="0">
                <a:latin typeface="Meiryo UI" panose="020B0604030504040204" pitchFamily="50" charset="-128"/>
                <a:ea typeface="Meiryo UI" panose="020B0604030504040204" pitchFamily="50" charset="-128"/>
              </a:rPr>
              <a:t>IT</a:t>
            </a:r>
            <a:r>
              <a:rPr lang="ja-JP" altLang="en-US" sz="1600" dirty="0">
                <a:latin typeface="Meiryo UI" panose="020B0604030504040204" pitchFamily="50" charset="-128"/>
                <a:ea typeface="Meiryo UI" panose="020B0604030504040204" pitchFamily="50" charset="-128"/>
              </a:rPr>
              <a:t>の架け橋である</a:t>
            </a:r>
            <a:r>
              <a:rPr lang="en-US" altLang="ja-JP" sz="1600" dirty="0">
                <a:latin typeface="Meiryo UI" panose="020B0604030504040204" pitchFamily="50" charset="-128"/>
                <a:ea typeface="Meiryo UI" panose="020B0604030504040204" pitchFamily="50" charset="-128"/>
              </a:rPr>
              <a:t>ITC</a:t>
            </a:r>
            <a:r>
              <a:rPr lang="ja-JP" altLang="en-US" sz="1600" dirty="0">
                <a:latin typeface="Meiryo UI" panose="020B0604030504040204" pitchFamily="50" charset="-128"/>
                <a:ea typeface="Meiryo UI" panose="020B0604030504040204" pitchFamily="50" charset="-128"/>
              </a:rPr>
              <a:t>として、主要技術である</a:t>
            </a:r>
            <a:r>
              <a:rPr lang="en-US" altLang="ja-JP" sz="1600" dirty="0">
                <a:latin typeface="Meiryo UI" panose="020B0604030504040204" pitchFamily="50" charset="-128"/>
                <a:ea typeface="Meiryo UI" panose="020B0604030504040204" pitchFamily="50" charset="-128"/>
              </a:rPr>
              <a:t>IoT</a:t>
            </a:r>
            <a:r>
              <a:rPr lang="ja-JP" altLang="en-US" sz="1600" dirty="0">
                <a:latin typeface="Meiryo UI" panose="020B0604030504040204" pitchFamily="50" charset="-128"/>
                <a:ea typeface="Meiryo UI" panose="020B0604030504040204" pitchFamily="50" charset="-128"/>
              </a:rPr>
              <a:t>プロジェクトを進める上で、</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必要な知識として、</a:t>
            </a:r>
            <a:r>
              <a:rPr lang="en-US" altLang="ja-JP" sz="1600" dirty="0">
                <a:latin typeface="Meiryo UI" panose="020B0604030504040204" pitchFamily="50" charset="-128"/>
                <a:ea typeface="Meiryo UI" panose="020B0604030504040204" pitchFamily="50" charset="-128"/>
              </a:rPr>
              <a:t>IoT</a:t>
            </a:r>
            <a:r>
              <a:rPr lang="ja-JP" altLang="en-US" sz="1600" dirty="0">
                <a:latin typeface="Meiryo UI" panose="020B0604030504040204" pitchFamily="50" charset="-128"/>
                <a:ea typeface="Meiryo UI" panose="020B0604030504040204" pitchFamily="50" charset="-128"/>
              </a:rPr>
              <a:t>の概要・センサー技術・画像処理を使った問題解決までの実践的な知識、</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留意点についての理解を伸ばす</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簡単なシステムを実際に作ることで、</a:t>
            </a:r>
            <a:r>
              <a:rPr lang="en-US" altLang="ja-JP" sz="1600" dirty="0">
                <a:latin typeface="Meiryo UI" panose="020B0604030504040204" pitchFamily="50" charset="-128"/>
                <a:ea typeface="Meiryo UI" panose="020B0604030504040204" pitchFamily="50" charset="-128"/>
              </a:rPr>
              <a:t>IoT</a:t>
            </a:r>
            <a:r>
              <a:rPr lang="ja-JP" altLang="en-US" sz="1600" dirty="0">
                <a:latin typeface="Meiryo UI" panose="020B0604030504040204" pitchFamily="50" charset="-128"/>
                <a:ea typeface="Meiryo UI" panose="020B0604030504040204" pitchFamily="50" charset="-128"/>
              </a:rPr>
              <a:t>システムやセンサー技術を理解し、ビジネスへの</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応用力を養います</a:t>
            </a:r>
            <a:endParaRPr lang="en-US" altLang="ja-JP" sz="1600" dirty="0">
              <a:latin typeface="Meiryo UI" panose="020B0604030504040204" pitchFamily="50" charset="-128"/>
              <a:ea typeface="Meiryo UI" panose="020B0604030504040204" pitchFamily="50" charset="-128"/>
            </a:endParaRPr>
          </a:p>
        </p:txBody>
      </p:sp>
      <p:sp>
        <p:nvSpPr>
          <p:cNvPr id="7" name="Text Box 5">
            <a:extLst>
              <a:ext uri="{FF2B5EF4-FFF2-40B4-BE49-F238E27FC236}">
                <a16:creationId xmlns:a16="http://schemas.microsoft.com/office/drawing/2014/main" id="{E19B2B28-3E52-493C-A91D-EB3BA8BDB3F6}"/>
              </a:ext>
            </a:extLst>
          </p:cNvPr>
          <p:cNvSpPr txBox="1">
            <a:spLocks noChangeArrowheads="1"/>
          </p:cNvSpPr>
          <p:nvPr/>
        </p:nvSpPr>
        <p:spPr bwMode="auto">
          <a:xfrm>
            <a:off x="732182" y="4818312"/>
            <a:ext cx="13468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u="sng" dirty="0">
                <a:solidFill>
                  <a:schemeClr val="accent6">
                    <a:lumMod val="75000"/>
                  </a:schemeClr>
                </a:solidFill>
                <a:latin typeface="Meiryo UI" panose="020B0604030504040204" pitchFamily="50" charset="-128"/>
                <a:ea typeface="Meiryo UI" panose="020B0604030504040204" pitchFamily="50" charset="-128"/>
              </a:rPr>
              <a:t>・受講対象</a:t>
            </a:r>
            <a:endParaRPr lang="en-US" altLang="ja-JP" sz="2000" b="1" u="sng" dirty="0">
              <a:solidFill>
                <a:schemeClr val="accent6">
                  <a:lumMod val="75000"/>
                </a:schemeClr>
              </a:solidFill>
              <a:latin typeface="Meiryo UI" panose="020B0604030504040204" pitchFamily="50" charset="-128"/>
              <a:ea typeface="Meiryo UI" panose="020B0604030504040204" pitchFamily="50" charset="-128"/>
            </a:endParaRPr>
          </a:p>
        </p:txBody>
      </p:sp>
      <p:sp>
        <p:nvSpPr>
          <p:cNvPr id="8" name="Text Box 5">
            <a:extLst>
              <a:ext uri="{FF2B5EF4-FFF2-40B4-BE49-F238E27FC236}">
                <a16:creationId xmlns:a16="http://schemas.microsoft.com/office/drawing/2014/main" id="{D4AA71AC-43F7-4F67-B150-6E2CA48EFBCE}"/>
              </a:ext>
            </a:extLst>
          </p:cNvPr>
          <p:cNvSpPr txBox="1">
            <a:spLocks noChangeArrowheads="1"/>
          </p:cNvSpPr>
          <p:nvPr/>
        </p:nvSpPr>
        <p:spPr bwMode="auto">
          <a:xfrm>
            <a:off x="762242" y="3324782"/>
            <a:ext cx="521008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600" dirty="0">
                <a:latin typeface="Meiryo UI" panose="020B0604030504040204" pitchFamily="50" charset="-128"/>
                <a:ea typeface="Meiryo UI" panose="020B0604030504040204" pitchFamily="50" charset="-128"/>
              </a:rPr>
              <a:t>IoT</a:t>
            </a:r>
            <a:r>
              <a:rPr lang="ja-JP" altLang="en-US" sz="1600" dirty="0">
                <a:latin typeface="Meiryo UI" panose="020B0604030504040204" pitchFamily="50" charset="-128"/>
                <a:ea typeface="Meiryo UI" panose="020B0604030504040204" pitchFamily="50" charset="-128"/>
              </a:rPr>
              <a:t>に関する技術解説・取り巻く現状への理解</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プロジェクト導入に関する実践的な知識の習得</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ラズパイとセンサーを使って、より実践的な技術への理解の推進</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マイコンボードの体験を通して、使用方法</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開発言語：</a:t>
            </a:r>
            <a:r>
              <a:rPr lang="en-US" altLang="ja-JP" sz="1600" dirty="0">
                <a:latin typeface="Meiryo UI" panose="020B0604030504040204" pitchFamily="50" charset="-128"/>
                <a:ea typeface="Meiryo UI" panose="020B0604030504040204" pitchFamily="50" charset="-128"/>
              </a:rPr>
              <a:t>Python</a:t>
            </a:r>
            <a:r>
              <a:rPr lang="ja-JP" altLang="en-US" sz="1600" dirty="0">
                <a:latin typeface="Meiryo UI" panose="020B0604030504040204" pitchFamily="50" charset="-128"/>
                <a:ea typeface="Meiryo UI" panose="020B0604030504040204" pitchFamily="50" charset="-128"/>
              </a:rPr>
              <a:t>を使った体験ができます</a:t>
            </a:r>
            <a:endParaRPr lang="en-US" altLang="ja-JP" sz="1600" dirty="0">
              <a:latin typeface="Meiryo UI" panose="020B0604030504040204" pitchFamily="50" charset="-128"/>
              <a:ea typeface="Meiryo UI" panose="020B0604030504040204" pitchFamily="50" charset="-128"/>
            </a:endParaRPr>
          </a:p>
        </p:txBody>
      </p:sp>
      <p:sp>
        <p:nvSpPr>
          <p:cNvPr id="6" name="Text Box 5">
            <a:extLst>
              <a:ext uri="{FF2B5EF4-FFF2-40B4-BE49-F238E27FC236}">
                <a16:creationId xmlns:a16="http://schemas.microsoft.com/office/drawing/2014/main" id="{F0433339-3EBA-47D8-BB2D-BD3B2292BA1A}"/>
              </a:ext>
            </a:extLst>
          </p:cNvPr>
          <p:cNvSpPr txBox="1">
            <a:spLocks noChangeArrowheads="1"/>
          </p:cNvSpPr>
          <p:nvPr/>
        </p:nvSpPr>
        <p:spPr bwMode="auto">
          <a:xfrm>
            <a:off x="252000" y="216000"/>
            <a:ext cx="32335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2000" dirty="0">
                <a:latin typeface="Meiryo UI" panose="020B0604030504040204" pitchFamily="50" charset="-128"/>
                <a:ea typeface="Meiryo UI" panose="020B0604030504040204" pitchFamily="50" charset="-128"/>
              </a:rPr>
              <a:t>1.1 </a:t>
            </a:r>
            <a:r>
              <a:rPr lang="ja-JP" altLang="en-US" sz="2000" dirty="0">
                <a:latin typeface="Meiryo UI" panose="020B0604030504040204" pitchFamily="50" charset="-128"/>
                <a:ea typeface="Meiryo UI" panose="020B0604030504040204" pitchFamily="50" charset="-128"/>
              </a:rPr>
              <a:t>この講座の目的と対象者</a:t>
            </a:r>
          </a:p>
        </p:txBody>
      </p:sp>
      <p:sp>
        <p:nvSpPr>
          <p:cNvPr id="9" name="Text Box 5">
            <a:extLst>
              <a:ext uri="{FF2B5EF4-FFF2-40B4-BE49-F238E27FC236}">
                <a16:creationId xmlns:a16="http://schemas.microsoft.com/office/drawing/2014/main" id="{94951BB7-8F8C-4062-A48F-740279753574}"/>
              </a:ext>
            </a:extLst>
          </p:cNvPr>
          <p:cNvSpPr txBox="1">
            <a:spLocks noChangeArrowheads="1"/>
          </p:cNvSpPr>
          <p:nvPr/>
        </p:nvSpPr>
        <p:spPr bwMode="auto">
          <a:xfrm>
            <a:off x="762242" y="2924672"/>
            <a:ext cx="1188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2000" b="1" u="sng" dirty="0">
                <a:solidFill>
                  <a:schemeClr val="accent6">
                    <a:lumMod val="75000"/>
                  </a:schemeClr>
                </a:solidFill>
                <a:latin typeface="Meiryo UI" panose="020B0604030504040204" pitchFamily="50" charset="-128"/>
                <a:ea typeface="Meiryo UI" panose="020B0604030504040204" pitchFamily="50" charset="-128"/>
              </a:rPr>
              <a:t>・講座</a:t>
            </a:r>
            <a:r>
              <a:rPr lang="en-US" altLang="ja-JP" sz="2000" b="1" u="sng" dirty="0">
                <a:solidFill>
                  <a:schemeClr val="accent6">
                    <a:lumMod val="75000"/>
                  </a:schemeClr>
                </a:solidFill>
                <a:latin typeface="Meiryo UI" panose="020B0604030504040204" pitchFamily="50" charset="-128"/>
                <a:ea typeface="Meiryo UI" panose="020B0604030504040204" pitchFamily="50" charset="-128"/>
              </a:rPr>
              <a:t>PR</a:t>
            </a:r>
          </a:p>
        </p:txBody>
      </p:sp>
      <p:sp>
        <p:nvSpPr>
          <p:cNvPr id="10" name="Text Box 5">
            <a:extLst>
              <a:ext uri="{FF2B5EF4-FFF2-40B4-BE49-F238E27FC236}">
                <a16:creationId xmlns:a16="http://schemas.microsoft.com/office/drawing/2014/main" id="{DA29E003-8BED-48B0-A9A6-B6363FA1D049}"/>
              </a:ext>
            </a:extLst>
          </p:cNvPr>
          <p:cNvSpPr txBox="1">
            <a:spLocks noChangeArrowheads="1"/>
          </p:cNvSpPr>
          <p:nvPr/>
        </p:nvSpPr>
        <p:spPr bwMode="auto">
          <a:xfrm>
            <a:off x="755574" y="5175023"/>
            <a:ext cx="79928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600" dirty="0">
                <a:latin typeface="Meiryo UI" panose="020B0604030504040204" pitchFamily="50" charset="-128"/>
                <a:ea typeface="Meiryo UI" panose="020B0604030504040204" pitchFamily="50" charset="-128"/>
              </a:rPr>
              <a:t>IoT</a:t>
            </a:r>
            <a:r>
              <a:rPr lang="ja-JP" altLang="en-US" sz="1600" dirty="0">
                <a:latin typeface="Meiryo UI" panose="020B0604030504040204" pitchFamily="50" charset="-128"/>
                <a:ea typeface="Meiryo UI" panose="020B0604030504040204" pitchFamily="50" charset="-128"/>
              </a:rPr>
              <a:t>のための要素技術について、体験したい方、</a:t>
            </a:r>
            <a:r>
              <a:rPr lang="en-US" altLang="ja-JP" sz="1600" dirty="0" err="1">
                <a:latin typeface="Meiryo UI" panose="020B0604030504040204" pitchFamily="50" charset="-128"/>
                <a:ea typeface="Meiryo UI" panose="020B0604030504040204" pitchFamily="50" charset="-128"/>
              </a:rPr>
              <a:t>RaspberryPi</a:t>
            </a:r>
            <a:r>
              <a:rPr lang="en-US" altLang="ja-JP" sz="1600" dirty="0">
                <a:latin typeface="Meiryo UI" panose="020B0604030504040204" pitchFamily="50" charset="-128"/>
                <a:ea typeface="Meiryo UI" panose="020B0604030504040204" pitchFamily="50" charset="-128"/>
              </a:rPr>
              <a:t> Pico</a:t>
            </a:r>
            <a:r>
              <a:rPr lang="ja-JP" altLang="en-US" sz="1600" dirty="0">
                <a:latin typeface="Meiryo UI" panose="020B0604030504040204" pitchFamily="50" charset="-128"/>
                <a:ea typeface="Meiryo UI" panose="020B0604030504040204" pitchFamily="50" charset="-128"/>
              </a:rPr>
              <a:t>の概要について学習したい方</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スマートファクトリーの実現に向けての第一歩を学習したい方</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en-US" altLang="ja-JP" sz="1600" dirty="0" err="1">
                <a:latin typeface="Meiryo UI" panose="020B0604030504040204" pitchFamily="50" charset="-128"/>
                <a:ea typeface="Meiryo UI" panose="020B0604030504040204" pitchFamily="50" charset="-128"/>
              </a:rPr>
              <a:t>RaspberryPi</a:t>
            </a:r>
            <a:r>
              <a:rPr lang="en-US" altLang="ja-JP" sz="1600" dirty="0">
                <a:latin typeface="Meiryo UI" panose="020B0604030504040204" pitchFamily="50" charset="-128"/>
                <a:ea typeface="Meiryo UI" panose="020B0604030504040204" pitchFamily="50" charset="-128"/>
              </a:rPr>
              <a:t> Pico</a:t>
            </a:r>
            <a:r>
              <a:rPr lang="ja-JP" altLang="en-US" sz="1600" dirty="0">
                <a:latin typeface="Meiryo UI" panose="020B0604030504040204" pitchFamily="50" charset="-128"/>
                <a:ea typeface="Meiryo UI" panose="020B0604030504040204" pitchFamily="50" charset="-128"/>
              </a:rPr>
              <a:t>を通してマイコンボード・自作</a:t>
            </a:r>
            <a:r>
              <a:rPr lang="en-US" altLang="ja-JP" sz="1600" dirty="0">
                <a:latin typeface="Meiryo UI" panose="020B0604030504040204" pitchFamily="50" charset="-128"/>
                <a:ea typeface="Meiryo UI" panose="020B0604030504040204" pitchFamily="50" charset="-128"/>
              </a:rPr>
              <a:t>IoT</a:t>
            </a:r>
            <a:r>
              <a:rPr lang="ja-JP" altLang="en-US" sz="1600" dirty="0">
                <a:latin typeface="Meiryo UI" panose="020B0604030504040204" pitchFamily="50" charset="-128"/>
                <a:ea typeface="Meiryo UI" panose="020B0604030504040204" pitchFamily="50" charset="-128"/>
              </a:rPr>
              <a:t>機器を作成したい方</a:t>
            </a:r>
            <a:endParaRPr lang="en-US" altLang="ja-JP" sz="1600" dirty="0">
              <a:latin typeface="Meiryo UI" panose="020B0604030504040204" pitchFamily="50" charset="-128"/>
              <a:ea typeface="Meiryo UI" panose="020B0604030504040204" pitchFamily="50"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C75DA-8CEE-418F-2D57-DF610689F205}"/>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ECB6BF14-68FD-FBE4-BBEE-432212D919D9}"/>
              </a:ext>
            </a:extLst>
          </p:cNvPr>
          <p:cNvSpPr txBox="1"/>
          <p:nvPr/>
        </p:nvSpPr>
        <p:spPr bwMode="auto">
          <a:xfrm>
            <a:off x="611558" y="734840"/>
            <a:ext cx="28803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effectLst/>
                <a:latin typeface="メイリオ" panose="020B0604030504040204" pitchFamily="50" charset="-128"/>
                <a:ea typeface="メイリオ" panose="020B0604030504040204" pitchFamily="50" charset="-128"/>
              </a:rPr>
              <a:t>なぜ抵抗２２０</a:t>
            </a:r>
            <a:r>
              <a:rPr lang="en-US" altLang="ja-JP" sz="1400" b="0" i="0" dirty="0">
                <a:effectLst/>
                <a:latin typeface="メイリオ" panose="020B0604030504040204" pitchFamily="50" charset="-128"/>
                <a:ea typeface="メイリオ" panose="020B0604030504040204" pitchFamily="50" charset="-128"/>
              </a:rPr>
              <a:t>Ω</a:t>
            </a:r>
            <a:r>
              <a:rPr lang="ja-JP" altLang="en-US" sz="1400" b="0" i="0" dirty="0">
                <a:effectLst/>
                <a:latin typeface="メイリオ" panose="020B0604030504040204" pitchFamily="50" charset="-128"/>
                <a:ea typeface="メイリオ" panose="020B0604030504040204" pitchFamily="50" charset="-128"/>
              </a:rPr>
              <a:t>なのか</a:t>
            </a:r>
            <a:endParaRPr lang="en-US" altLang="ja-JP" sz="1400" b="0" i="0" dirty="0">
              <a:effectLst/>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191D6A5C-E3E9-B0CA-B8D3-071F3D284F9F}"/>
              </a:ext>
            </a:extLst>
          </p:cNvPr>
          <p:cNvGrpSpPr/>
          <p:nvPr/>
        </p:nvGrpSpPr>
        <p:grpSpPr>
          <a:xfrm>
            <a:off x="899592" y="1772816"/>
            <a:ext cx="836584" cy="1656184"/>
            <a:chOff x="783088" y="1340768"/>
            <a:chExt cx="1402900" cy="2140743"/>
          </a:xfrm>
        </p:grpSpPr>
        <p:pic>
          <p:nvPicPr>
            <p:cNvPr id="4" name="図 3">
              <a:extLst>
                <a:ext uri="{FF2B5EF4-FFF2-40B4-BE49-F238E27FC236}">
                  <a16:creationId xmlns:a16="http://schemas.microsoft.com/office/drawing/2014/main" id="{0BA8B851-6F34-7636-2BE1-8C36EC825F7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68453"/>
            <a:stretch/>
          </p:blipFill>
          <p:spPr>
            <a:xfrm>
              <a:off x="783088" y="1340768"/>
              <a:ext cx="1198999" cy="2140743"/>
            </a:xfrm>
            <a:prstGeom prst="rect">
              <a:avLst/>
            </a:prstGeom>
          </p:spPr>
        </p:pic>
        <p:sp>
          <p:nvSpPr>
            <p:cNvPr id="5" name="楕円 4">
              <a:extLst>
                <a:ext uri="{FF2B5EF4-FFF2-40B4-BE49-F238E27FC236}">
                  <a16:creationId xmlns:a16="http://schemas.microsoft.com/office/drawing/2014/main" id="{8A06847F-D6FB-B054-A10C-14A8B5990E54}"/>
                </a:ext>
              </a:extLst>
            </p:cNvPr>
            <p:cNvSpPr/>
            <p:nvPr/>
          </p:nvSpPr>
          <p:spPr>
            <a:xfrm>
              <a:off x="817836" y="1628800"/>
              <a:ext cx="1368152" cy="648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17A0E5C1-7537-4C20-44A5-300C27A542E2}"/>
              </a:ext>
            </a:extLst>
          </p:cNvPr>
          <p:cNvSpPr txBox="1"/>
          <p:nvPr/>
        </p:nvSpPr>
        <p:spPr bwMode="auto">
          <a:xfrm>
            <a:off x="2291991" y="2418427"/>
            <a:ext cx="593169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dirty="0"/>
              <a:t>LED</a:t>
            </a:r>
            <a:r>
              <a:rPr lang="ja-JP" altLang="en-US" sz="1200" dirty="0"/>
              <a:t>には適正な電流が必要で、それが超過すると</a:t>
            </a:r>
            <a:r>
              <a:rPr lang="en-US" altLang="ja-JP" sz="1200" dirty="0"/>
              <a:t>LED</a:t>
            </a:r>
            <a:r>
              <a:rPr lang="ja-JP" altLang="en-US" sz="1200" dirty="0"/>
              <a:t>が壊れる可能性があります。ここで</a:t>
            </a:r>
            <a:r>
              <a:rPr lang="en-US" altLang="ja-JP" sz="1200" dirty="0"/>
              <a:t>220Ω</a:t>
            </a:r>
            <a:r>
              <a:rPr lang="ja-JP" altLang="en-US" sz="1200" dirty="0"/>
              <a:t>の抵抗が用いられている理由は以下の通りです：</a:t>
            </a:r>
          </a:p>
          <a:p>
            <a:endParaRPr lang="ja-JP" altLang="en-US" sz="1200" dirty="0"/>
          </a:p>
          <a:p>
            <a:r>
              <a:rPr lang="en-US" altLang="ja-JP" sz="1200" dirty="0"/>
              <a:t>1.  LED</a:t>
            </a:r>
            <a:r>
              <a:rPr lang="ja-JP" altLang="en-US" sz="1200" dirty="0"/>
              <a:t>は通常、最大</a:t>
            </a:r>
            <a:r>
              <a:rPr lang="en-US" altLang="ja-JP" sz="1200" dirty="0"/>
              <a:t>20mA</a:t>
            </a:r>
            <a:r>
              <a:rPr lang="ja-JP" altLang="en-US" sz="1200" dirty="0"/>
              <a:t>の電流で駆動されます。過剰な電流が流れると</a:t>
            </a:r>
            <a:r>
              <a:rPr lang="en-US" altLang="ja-JP" sz="1200" dirty="0"/>
              <a:t>LED</a:t>
            </a:r>
            <a:r>
              <a:rPr lang="ja-JP" altLang="en-US" sz="1200" dirty="0"/>
              <a:t>は熱を持ち、寿命が短くなったり、すぐに壊れたりします</a:t>
            </a:r>
          </a:p>
          <a:p>
            <a:r>
              <a:rPr lang="ja-JP" altLang="en-US" sz="1200" dirty="0"/>
              <a:t>   </a:t>
            </a:r>
          </a:p>
          <a:p>
            <a:r>
              <a:rPr lang="en-US" altLang="ja-JP" sz="1200" dirty="0"/>
              <a:t>2. </a:t>
            </a:r>
            <a:r>
              <a:rPr lang="ja-JP" altLang="en-US" sz="1200" dirty="0"/>
              <a:t>電圧降下を計算</a:t>
            </a:r>
            <a:endParaRPr lang="en-US" altLang="ja-JP" sz="1200" dirty="0"/>
          </a:p>
          <a:p>
            <a:r>
              <a:rPr lang="ja-JP" altLang="en-US" sz="1200" dirty="0"/>
              <a:t>　　</a:t>
            </a:r>
            <a:r>
              <a:rPr lang="en-US" altLang="ja-JP" sz="1200" dirty="0"/>
              <a:t>Raspberry Pi</a:t>
            </a:r>
            <a:r>
              <a:rPr lang="ja-JP" altLang="en-US" sz="1200" dirty="0"/>
              <a:t>の</a:t>
            </a:r>
            <a:r>
              <a:rPr lang="en-US" altLang="ja-JP" sz="1200" dirty="0"/>
              <a:t>GPIO</a:t>
            </a:r>
            <a:r>
              <a:rPr lang="ja-JP" altLang="en-US" sz="1200" dirty="0"/>
              <a:t>ピンの電圧は</a:t>
            </a:r>
            <a:r>
              <a:rPr lang="en-US" altLang="ja-JP" sz="1200" dirty="0"/>
              <a:t>3.3V</a:t>
            </a:r>
            <a:r>
              <a:rPr lang="ja-JP" altLang="en-US" sz="1200" dirty="0"/>
              <a:t>で、一般的な</a:t>
            </a:r>
            <a:r>
              <a:rPr lang="en-US" altLang="ja-JP" sz="1200" dirty="0"/>
              <a:t>LED</a:t>
            </a:r>
            <a:r>
              <a:rPr lang="ja-JP" altLang="en-US" sz="1200" dirty="0"/>
              <a:t>の順方向電圧は約</a:t>
            </a:r>
            <a:r>
              <a:rPr lang="en-US" altLang="ja-JP" sz="1200" dirty="0"/>
              <a:t>2V</a:t>
            </a:r>
            <a:r>
              <a:rPr lang="ja-JP" altLang="en-US" sz="1200" dirty="0"/>
              <a:t>　です。これにより、</a:t>
            </a:r>
            <a:r>
              <a:rPr lang="en-US" altLang="ja-JP" sz="1200" dirty="0"/>
              <a:t>LED</a:t>
            </a:r>
            <a:r>
              <a:rPr lang="ja-JP" altLang="en-US" sz="1200" dirty="0"/>
              <a:t>と抵抗の間で</a:t>
            </a:r>
            <a:r>
              <a:rPr lang="en-US" altLang="ja-JP" sz="1200" dirty="0"/>
              <a:t>1.3V</a:t>
            </a:r>
            <a:r>
              <a:rPr lang="ja-JP" altLang="en-US" sz="1200" dirty="0"/>
              <a:t>の電圧降下が生じます。</a:t>
            </a:r>
          </a:p>
          <a:p>
            <a:endParaRPr lang="ja-JP" altLang="en-US" sz="1200" dirty="0"/>
          </a:p>
          <a:p>
            <a:r>
              <a:rPr lang="ja-JP" altLang="en-US" sz="1200" dirty="0"/>
              <a:t>この電圧降下と希望する電流を使って、必要な抵抗値を計算</a:t>
            </a:r>
            <a:endParaRPr lang="en-US" altLang="ja-JP" sz="1200" dirty="0"/>
          </a:p>
          <a:p>
            <a:endParaRPr lang="en-US" altLang="ja-JP" sz="1200" dirty="0"/>
          </a:p>
          <a:p>
            <a:endParaRPr lang="en-US" altLang="ja-JP" sz="1200" dirty="0"/>
          </a:p>
          <a:p>
            <a:endParaRPr lang="en-US" altLang="ja-JP" sz="1200" dirty="0"/>
          </a:p>
          <a:p>
            <a:endParaRPr lang="en-US" altLang="ja-JP" sz="1200" dirty="0"/>
          </a:p>
          <a:p>
            <a:r>
              <a:rPr lang="ja-JP" altLang="en-US" sz="1200" dirty="0"/>
              <a:t>オームの法則によると、。この場合、</a:t>
            </a:r>
            <a:r>
              <a:rPr lang="en-US" altLang="ja-JP" sz="1200" dirty="0"/>
              <a:t>\( R = \frac{1.3V}{0.02A} = 65Ω \)</a:t>
            </a:r>
            <a:r>
              <a:rPr lang="ja-JP" altLang="en-US" sz="1200" dirty="0"/>
              <a:t>となりますが、実際の回路設計で少し余裕を持たせるために、より一般的な値である</a:t>
            </a:r>
            <a:r>
              <a:rPr lang="en-US" altLang="ja-JP" sz="1200" dirty="0"/>
              <a:t>220Ω</a:t>
            </a:r>
            <a:r>
              <a:rPr lang="ja-JP" altLang="en-US" sz="1200" dirty="0"/>
              <a:t>が選ばれることがあります。</a:t>
            </a:r>
          </a:p>
        </p:txBody>
      </p:sp>
      <p:pic>
        <p:nvPicPr>
          <p:cNvPr id="10" name="図 9">
            <a:extLst>
              <a:ext uri="{FF2B5EF4-FFF2-40B4-BE49-F238E27FC236}">
                <a16:creationId xmlns:a16="http://schemas.microsoft.com/office/drawing/2014/main" id="{63059121-D549-A025-CA4D-9676A7CD21F5}"/>
              </a:ext>
            </a:extLst>
          </p:cNvPr>
          <p:cNvPicPr>
            <a:picLocks noChangeAspect="1"/>
          </p:cNvPicPr>
          <p:nvPr/>
        </p:nvPicPr>
        <p:blipFill>
          <a:blip r:embed="rId3"/>
          <a:stretch>
            <a:fillRect/>
          </a:stretch>
        </p:blipFill>
        <p:spPr>
          <a:xfrm>
            <a:off x="724911" y="1055874"/>
            <a:ext cx="3134162" cy="419158"/>
          </a:xfrm>
          <a:prstGeom prst="rect">
            <a:avLst/>
          </a:prstGeom>
        </p:spPr>
      </p:pic>
      <p:sp>
        <p:nvSpPr>
          <p:cNvPr id="9" name="テキスト ボックス 8">
            <a:extLst>
              <a:ext uri="{FF2B5EF4-FFF2-40B4-BE49-F238E27FC236}">
                <a16:creationId xmlns:a16="http://schemas.microsoft.com/office/drawing/2014/main" id="{998DF79E-64DF-F809-939C-F6686AC1830E}"/>
              </a:ext>
            </a:extLst>
          </p:cNvPr>
          <p:cNvSpPr txBox="1"/>
          <p:nvPr/>
        </p:nvSpPr>
        <p:spPr bwMode="auto">
          <a:xfrm>
            <a:off x="2123728" y="1791471"/>
            <a:ext cx="64087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t>抵抗を使用する主な理由は、回路中の</a:t>
            </a:r>
            <a:r>
              <a:rPr lang="en-US" altLang="ja-JP" sz="1400" dirty="0"/>
              <a:t>LED</a:t>
            </a:r>
            <a:r>
              <a:rPr lang="ja-JP" altLang="en-US" sz="1400" dirty="0"/>
              <a:t>に適切な電流を供給するためです</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CC6FA90-50D4-8586-FB21-2F4ADB51F7B2}"/>
                  </a:ext>
                </a:extLst>
              </p:cNvPr>
              <p:cNvSpPr txBox="1"/>
              <p:nvPr/>
            </p:nvSpPr>
            <p:spPr bwMode="auto">
              <a:xfrm>
                <a:off x="520502" y="4644250"/>
                <a:ext cx="1517528"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rtlCol="0" anchor="ctr"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kumimoji="1" lang="en-US" altLang="ja-JP" sz="1600" b="0" i="1" kern="0" smtClean="0">
                          <a:latin typeface="Cambria Math" panose="02040503050406030204" pitchFamily="18" charset="0"/>
                        </a:rPr>
                        <m:t>𝑉</m:t>
                      </m:r>
                      <m:r>
                        <a:rPr kumimoji="1" lang="en-US" altLang="ja-JP" sz="1600" b="0" i="1" kern="0" smtClean="0">
                          <a:latin typeface="Cambria Math" panose="02040503050406030204" pitchFamily="18" charset="0"/>
                        </a:rPr>
                        <m:t>=</m:t>
                      </m:r>
                      <m:r>
                        <a:rPr kumimoji="1" lang="en-US" altLang="ja-JP" sz="1600" b="0" i="1" kern="0" smtClean="0">
                          <a:latin typeface="Cambria Math" panose="02040503050406030204" pitchFamily="18" charset="0"/>
                        </a:rPr>
                        <m:t>𝑅</m:t>
                      </m:r>
                      <m:r>
                        <a:rPr lang="en-US" altLang="ja-JP" sz="1600" i="1" kern="0">
                          <a:latin typeface="Cambria Math" panose="02040503050406030204" pitchFamily="18" charset="0"/>
                        </a:rPr>
                        <m:t>×</m:t>
                      </m:r>
                      <m:r>
                        <a:rPr kumimoji="1" lang="en-US" altLang="ja-JP" sz="1600" b="0" i="1" kern="0" smtClean="0">
                          <a:latin typeface="Cambria Math" panose="02040503050406030204" pitchFamily="18" charset="0"/>
                        </a:rPr>
                        <m:t>𝐼</m:t>
                      </m:r>
                    </m:oMath>
                  </m:oMathPara>
                </a14:m>
                <a:endParaRPr kumimoji="1" lang="ja-JP" altLang="en-US" sz="1600" kern="0" dirty="0">
                  <a:latin typeface="ＭＳ Ｐゴシック" panose="020B0600070205080204" pitchFamily="50" charset="-128"/>
                </a:endParaRPr>
              </a:p>
            </p:txBody>
          </p:sp>
        </mc:Choice>
        <mc:Fallback xmlns="">
          <p:sp>
            <p:nvSpPr>
              <p:cNvPr id="11" name="テキスト ボックス 10">
                <a:extLst>
                  <a:ext uri="{FF2B5EF4-FFF2-40B4-BE49-F238E27FC236}">
                    <a16:creationId xmlns:a16="http://schemas.microsoft.com/office/drawing/2014/main" id="{7CC6FA90-50D4-8586-FB21-2F4ADB51F7B2}"/>
                  </a:ext>
                </a:extLst>
              </p:cNvPr>
              <p:cNvSpPr txBox="1">
                <a:spLocks noRot="1" noChangeAspect="1" noMove="1" noResize="1" noEditPoints="1" noAdjustHandles="1" noChangeArrowheads="1" noChangeShapeType="1" noTextEdit="1"/>
              </p:cNvSpPr>
              <p:nvPr/>
            </p:nvSpPr>
            <p:spPr bwMode="auto">
              <a:xfrm>
                <a:off x="520502" y="4644250"/>
                <a:ext cx="1517528" cy="246221"/>
              </a:xfrm>
              <a:prstGeom prst="rect">
                <a:avLst/>
              </a:prstGeom>
              <a:blipFill>
                <a:blip r:embed="rId4"/>
                <a:stretch>
                  <a:fillRect b="-12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2AE1AE-416D-DA5D-D471-718DEB0F4BC1}"/>
                  </a:ext>
                </a:extLst>
              </p:cNvPr>
              <p:cNvSpPr txBox="1"/>
              <p:nvPr/>
            </p:nvSpPr>
            <p:spPr bwMode="auto">
              <a:xfrm>
                <a:off x="520502" y="5296918"/>
                <a:ext cx="1394292"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rtlCol="0" anchor="ctr"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kumimoji="1" lang="ja-JP" altLang="en-US" sz="2400" i="1" kern="0" dirty="0" smtClean="0">
                          <a:latin typeface="Cambria Math" panose="02040503050406030204" pitchFamily="18" charset="0"/>
                        </a:rPr>
                        <m:t>𝑅</m:t>
                      </m:r>
                      <m:r>
                        <a:rPr kumimoji="1" lang="ja-JP" altLang="en-US" sz="2400" i="0" kern="0" dirty="0" smtClean="0">
                          <a:latin typeface="Cambria Math" panose="02040503050406030204" pitchFamily="18" charset="0"/>
                        </a:rPr>
                        <m:t>=</m:t>
                      </m:r>
                      <m:r>
                        <a:rPr kumimoji="1" lang="ja-JP" altLang="en-US" sz="2400" i="1" kern="0" dirty="0" smtClean="0">
                          <a:latin typeface="Cambria Math" panose="02040503050406030204" pitchFamily="18" charset="0"/>
                        </a:rPr>
                        <m:t>𝑉</m:t>
                      </m:r>
                      <m:r>
                        <a:rPr kumimoji="1" lang="ja-JP" altLang="en-US" sz="2400" i="0" kern="0" dirty="0" smtClean="0">
                          <a:latin typeface="Cambria Math" panose="02040503050406030204" pitchFamily="18" charset="0"/>
                        </a:rPr>
                        <m:t>÷</m:t>
                      </m:r>
                      <m:r>
                        <a:rPr kumimoji="1" lang="ja-JP" altLang="en-US" sz="2400" i="1" kern="0" dirty="0" smtClean="0">
                          <a:latin typeface="Cambria Math" panose="02040503050406030204" pitchFamily="18" charset="0"/>
                        </a:rPr>
                        <m:t>𝐼</m:t>
                      </m:r>
                    </m:oMath>
                  </m:oMathPara>
                </a14:m>
                <a:endParaRPr kumimoji="1" lang="ja-JP" altLang="en-US" sz="2400" kern="0" dirty="0">
                  <a:latin typeface="ＭＳ Ｐゴシック" panose="020B0600070205080204" pitchFamily="50" charset="-128"/>
                </a:endParaRPr>
              </a:p>
            </p:txBody>
          </p:sp>
        </mc:Choice>
        <mc:Fallback xmlns="">
          <p:sp>
            <p:nvSpPr>
              <p:cNvPr id="12" name="テキスト ボックス 11">
                <a:extLst>
                  <a:ext uri="{FF2B5EF4-FFF2-40B4-BE49-F238E27FC236}">
                    <a16:creationId xmlns:a16="http://schemas.microsoft.com/office/drawing/2014/main" id="{8A2AE1AE-416D-DA5D-D471-718DEB0F4BC1}"/>
                  </a:ext>
                </a:extLst>
              </p:cNvPr>
              <p:cNvSpPr txBox="1">
                <a:spLocks noRot="1" noChangeAspect="1" noMove="1" noResize="1" noEditPoints="1" noAdjustHandles="1" noChangeArrowheads="1" noChangeShapeType="1" noTextEdit="1"/>
              </p:cNvSpPr>
              <p:nvPr/>
            </p:nvSpPr>
            <p:spPr bwMode="auto">
              <a:xfrm>
                <a:off x="520502" y="5296918"/>
                <a:ext cx="1394292" cy="369332"/>
              </a:xfrm>
              <a:prstGeom prst="rect">
                <a:avLst/>
              </a:prstGeom>
              <a:blipFill>
                <a:blip r:embed="rId5"/>
                <a:stretch>
                  <a:fillRect l="-3493" r="-3057" b="-98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a:noFill/>
                  </a:rPr>
                  <a:t> </a:t>
                </a:r>
              </a:p>
            </p:txBody>
          </p:sp>
        </mc:Fallback>
      </mc:AlternateContent>
    </p:spTree>
    <p:extLst>
      <p:ext uri="{BB962C8B-B14F-4D97-AF65-F5344CB8AC3E}">
        <p14:creationId xmlns:p14="http://schemas.microsoft.com/office/powerpoint/2010/main" val="2506143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1">
            <a:extLst>
              <a:ext uri="{FF2B5EF4-FFF2-40B4-BE49-F238E27FC236}">
                <a16:creationId xmlns:a16="http://schemas.microsoft.com/office/drawing/2014/main" id="{E4029AAD-CBE0-FDF3-5A94-DCB4E98D0B47}"/>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27" name="テキスト ボックス 26">
            <a:extLst>
              <a:ext uri="{FF2B5EF4-FFF2-40B4-BE49-F238E27FC236}">
                <a16:creationId xmlns:a16="http://schemas.microsoft.com/office/drawing/2014/main" id="{C65553A5-9E16-BE2A-6E75-A6BA52563C66}"/>
              </a:ext>
            </a:extLst>
          </p:cNvPr>
          <p:cNvSpPr txBox="1"/>
          <p:nvPr/>
        </p:nvSpPr>
        <p:spPr bwMode="auto">
          <a:xfrm>
            <a:off x="539552" y="681432"/>
            <a:ext cx="457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8.1 LED</a:t>
            </a:r>
            <a:r>
              <a:rPr lang="ja-JP" altLang="en-US" b="0" i="0" dirty="0">
                <a:solidFill>
                  <a:srgbClr val="212529"/>
                </a:solidFill>
                <a:effectLst/>
                <a:latin typeface="メイリオ" panose="020B0604030504040204" pitchFamily="50" charset="-128"/>
                <a:ea typeface="メイリオ" panose="020B0604030504040204" pitchFamily="50" charset="-128"/>
              </a:rPr>
              <a:t>を接続して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ja-JP" altLang="en-US" dirty="0">
                <a:solidFill>
                  <a:srgbClr val="212529"/>
                </a:solidFill>
                <a:latin typeface="メイリオ" panose="020B0604030504040204" pitchFamily="50" charset="-128"/>
                <a:ea typeface="メイリオ" panose="020B0604030504040204" pitchFamily="50" charset="-128"/>
              </a:rPr>
              <a:t>チカしよう</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D2D71B02-6190-DCA7-519E-4A16A1D5AC86}"/>
              </a:ext>
            </a:extLst>
          </p:cNvPr>
          <p:cNvSpPr txBox="1"/>
          <p:nvPr/>
        </p:nvSpPr>
        <p:spPr bwMode="auto">
          <a:xfrm>
            <a:off x="827584" y="1268760"/>
            <a:ext cx="45720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dirty="0">
                <a:solidFill>
                  <a:srgbClr val="7030A0"/>
                </a:solidFill>
                <a:latin typeface="Candara" panose="020E0502030303020204" pitchFamily="34" charset="0"/>
              </a:rPr>
              <a:t>from </a:t>
            </a:r>
            <a:r>
              <a:rPr lang="en-US" altLang="ja-JP" dirty="0">
                <a:latin typeface="Candara" panose="020E0502030303020204" pitchFamily="34" charset="0"/>
              </a:rPr>
              <a:t>machine </a:t>
            </a:r>
            <a:r>
              <a:rPr lang="en-US" altLang="ja-JP" dirty="0">
                <a:solidFill>
                  <a:srgbClr val="7030A0"/>
                </a:solidFill>
                <a:latin typeface="Candara" panose="020E0502030303020204" pitchFamily="34" charset="0"/>
              </a:rPr>
              <a:t>import </a:t>
            </a:r>
            <a:r>
              <a:rPr lang="en-US" altLang="ja-JP" dirty="0">
                <a:latin typeface="Candara" panose="020E0502030303020204" pitchFamily="34" charset="0"/>
              </a:rPr>
              <a:t>Pin</a:t>
            </a:r>
          </a:p>
          <a:p>
            <a:r>
              <a:rPr lang="en-US" altLang="ja-JP" dirty="0">
                <a:solidFill>
                  <a:srgbClr val="7030A0"/>
                </a:solidFill>
                <a:latin typeface="Candara" panose="020E0502030303020204" pitchFamily="34" charset="0"/>
              </a:rPr>
              <a:t>import</a:t>
            </a:r>
            <a:r>
              <a:rPr lang="en-US" altLang="ja-JP" dirty="0">
                <a:latin typeface="Candara" panose="020E0502030303020204" pitchFamily="34" charset="0"/>
              </a:rPr>
              <a:t> time</a:t>
            </a:r>
          </a:p>
          <a:p>
            <a:endParaRPr lang="en-US" altLang="ja-JP" dirty="0">
              <a:latin typeface="Candara" panose="020E0502030303020204" pitchFamily="34" charset="0"/>
            </a:endParaRPr>
          </a:p>
          <a:p>
            <a:r>
              <a:rPr lang="en-US" altLang="ja-JP" dirty="0">
                <a:latin typeface="Candara" panose="020E0502030303020204" pitchFamily="34" charset="0"/>
              </a:rPr>
              <a:t>led1 = Pin(</a:t>
            </a:r>
            <a:r>
              <a:rPr lang="en-US" altLang="ja-JP" dirty="0">
                <a:solidFill>
                  <a:srgbClr val="CC6600"/>
                </a:solidFill>
                <a:latin typeface="Candara" panose="020E0502030303020204" pitchFamily="34" charset="0"/>
              </a:rPr>
              <a:t>16</a:t>
            </a:r>
            <a:r>
              <a:rPr lang="en-US" altLang="ja-JP" dirty="0">
                <a:latin typeface="Candara" panose="020E0502030303020204" pitchFamily="34" charset="0"/>
              </a:rPr>
              <a:t>, </a:t>
            </a:r>
            <a:r>
              <a:rPr lang="en-US" altLang="ja-JP" dirty="0" err="1">
                <a:latin typeface="Candara" panose="020E0502030303020204" pitchFamily="34" charset="0"/>
              </a:rPr>
              <a:t>Pin.OUT</a:t>
            </a:r>
            <a:r>
              <a:rPr lang="en-US" altLang="ja-JP" dirty="0">
                <a:latin typeface="Candara" panose="020E0502030303020204" pitchFamily="34" charset="0"/>
              </a:rPr>
              <a:t>)</a:t>
            </a:r>
          </a:p>
          <a:p>
            <a:r>
              <a:rPr lang="en-US" altLang="ja-JP" dirty="0">
                <a:latin typeface="Candara" panose="020E0502030303020204" pitchFamily="34" charset="0"/>
              </a:rPr>
              <a:t>led2 = Pin(</a:t>
            </a:r>
            <a:r>
              <a:rPr lang="en-US" altLang="ja-JP" dirty="0">
                <a:solidFill>
                  <a:srgbClr val="CC6600"/>
                </a:solidFill>
                <a:latin typeface="Candara" panose="020E0502030303020204" pitchFamily="34" charset="0"/>
              </a:rPr>
              <a:t>17</a:t>
            </a:r>
            <a:r>
              <a:rPr lang="en-US" altLang="ja-JP" dirty="0">
                <a:latin typeface="Candara" panose="020E0502030303020204" pitchFamily="34" charset="0"/>
              </a:rPr>
              <a:t>, </a:t>
            </a:r>
            <a:r>
              <a:rPr lang="en-US" altLang="ja-JP" dirty="0" err="1">
                <a:latin typeface="Candara" panose="020E0502030303020204" pitchFamily="34" charset="0"/>
              </a:rPr>
              <a:t>Pin.OUT</a:t>
            </a:r>
            <a:r>
              <a:rPr lang="en-US" altLang="ja-JP" dirty="0">
                <a:latin typeface="Candara" panose="020E0502030303020204" pitchFamily="34" charset="0"/>
              </a:rPr>
              <a:t>)</a:t>
            </a:r>
          </a:p>
          <a:p>
            <a:r>
              <a:rPr lang="en-US" altLang="ja-JP" dirty="0">
                <a:latin typeface="Candara" panose="020E0502030303020204" pitchFamily="34" charset="0"/>
              </a:rPr>
              <a:t>led3 = Pin(</a:t>
            </a:r>
            <a:r>
              <a:rPr lang="en-US" altLang="ja-JP" dirty="0">
                <a:solidFill>
                  <a:srgbClr val="CC6600"/>
                </a:solidFill>
                <a:latin typeface="Candara" panose="020E0502030303020204" pitchFamily="34" charset="0"/>
              </a:rPr>
              <a:t>18</a:t>
            </a:r>
            <a:r>
              <a:rPr lang="en-US" altLang="ja-JP" dirty="0">
                <a:latin typeface="Candara" panose="020E0502030303020204" pitchFamily="34" charset="0"/>
              </a:rPr>
              <a:t>, </a:t>
            </a:r>
            <a:r>
              <a:rPr lang="en-US" altLang="ja-JP" dirty="0" err="1">
                <a:latin typeface="Candara" panose="020E0502030303020204" pitchFamily="34" charset="0"/>
              </a:rPr>
              <a:t>Pin.OUT</a:t>
            </a:r>
            <a:r>
              <a:rPr lang="en-US" altLang="ja-JP" dirty="0">
                <a:latin typeface="Candara" panose="020E0502030303020204" pitchFamily="34" charset="0"/>
              </a:rPr>
              <a:t>)</a:t>
            </a:r>
          </a:p>
          <a:p>
            <a:r>
              <a:rPr lang="en-US" altLang="ja-JP" dirty="0">
                <a:latin typeface="Candara" panose="020E0502030303020204" pitchFamily="34" charset="0"/>
              </a:rPr>
              <a:t>try:</a:t>
            </a:r>
          </a:p>
          <a:p>
            <a:r>
              <a:rPr lang="en-US" altLang="ja-JP" dirty="0">
                <a:latin typeface="Candara" panose="020E0502030303020204" pitchFamily="34" charset="0"/>
              </a:rPr>
              <a:t>    while True:</a:t>
            </a:r>
          </a:p>
          <a:p>
            <a:r>
              <a:rPr lang="en-US" altLang="ja-JP" dirty="0">
                <a:latin typeface="Candara" panose="020E0502030303020204" pitchFamily="34" charset="0"/>
              </a:rPr>
              <a:t>        led1.value(1)</a:t>
            </a:r>
          </a:p>
          <a:p>
            <a:r>
              <a:rPr lang="en-US" altLang="ja-JP" dirty="0">
                <a:latin typeface="Candara" panose="020E0502030303020204" pitchFamily="34" charset="0"/>
              </a:rPr>
              <a:t>        led2.value(0)</a:t>
            </a:r>
          </a:p>
          <a:p>
            <a:r>
              <a:rPr lang="en-US" altLang="ja-JP" dirty="0">
                <a:latin typeface="Candara" panose="020E0502030303020204" pitchFamily="34" charset="0"/>
              </a:rPr>
              <a:t>        </a:t>
            </a:r>
            <a:r>
              <a:rPr lang="en-US" altLang="ja-JP" dirty="0" err="1">
                <a:latin typeface="Candara" panose="020E0502030303020204" pitchFamily="34" charset="0"/>
              </a:rPr>
              <a:t>time.sleep</a:t>
            </a:r>
            <a:r>
              <a:rPr lang="en-US" altLang="ja-JP" dirty="0">
                <a:latin typeface="Candara" panose="020E0502030303020204" pitchFamily="34" charset="0"/>
              </a:rPr>
              <a:t>(0.5)</a:t>
            </a:r>
          </a:p>
          <a:p>
            <a:r>
              <a:rPr lang="en-US" altLang="ja-JP" dirty="0">
                <a:latin typeface="Candara" panose="020E0502030303020204" pitchFamily="34" charset="0"/>
              </a:rPr>
              <a:t>        led1.value(0)</a:t>
            </a:r>
          </a:p>
          <a:p>
            <a:r>
              <a:rPr lang="en-US" altLang="ja-JP" dirty="0">
                <a:latin typeface="Candara" panose="020E0502030303020204" pitchFamily="34" charset="0"/>
              </a:rPr>
              <a:t>        led2.value(1)</a:t>
            </a:r>
          </a:p>
          <a:p>
            <a:r>
              <a:rPr lang="en-US" altLang="ja-JP" dirty="0">
                <a:latin typeface="Candara" panose="020E0502030303020204" pitchFamily="34" charset="0"/>
              </a:rPr>
              <a:t>        </a:t>
            </a:r>
            <a:r>
              <a:rPr lang="en-US" altLang="ja-JP" dirty="0" err="1">
                <a:latin typeface="Candara" panose="020E0502030303020204" pitchFamily="34" charset="0"/>
              </a:rPr>
              <a:t>time.sleep</a:t>
            </a:r>
            <a:r>
              <a:rPr lang="en-US" altLang="ja-JP" dirty="0">
                <a:latin typeface="Candara" panose="020E0502030303020204" pitchFamily="34" charset="0"/>
              </a:rPr>
              <a:t>(0.5)</a:t>
            </a:r>
          </a:p>
          <a:p>
            <a:r>
              <a:rPr lang="en-US" altLang="ja-JP" dirty="0">
                <a:latin typeface="Candara" panose="020E0502030303020204" pitchFamily="34" charset="0"/>
              </a:rPr>
              <a:t>except:</a:t>
            </a:r>
          </a:p>
          <a:p>
            <a:r>
              <a:rPr lang="en-US" altLang="ja-JP" dirty="0">
                <a:latin typeface="Candara" panose="020E0502030303020204" pitchFamily="34" charset="0"/>
              </a:rPr>
              <a:t>    pass</a:t>
            </a:r>
            <a:endParaRPr lang="ja-JP" altLang="en-US" dirty="0">
              <a:latin typeface="Candara" panose="020E0502030303020204" pitchFamily="34" charset="0"/>
            </a:endParaRPr>
          </a:p>
        </p:txBody>
      </p:sp>
      <p:sp>
        <p:nvSpPr>
          <p:cNvPr id="30" name="テキスト ボックス 29">
            <a:extLst>
              <a:ext uri="{FF2B5EF4-FFF2-40B4-BE49-F238E27FC236}">
                <a16:creationId xmlns:a16="http://schemas.microsoft.com/office/drawing/2014/main" id="{143CA062-976F-4B42-184D-4D72D7125398}"/>
              </a:ext>
            </a:extLst>
          </p:cNvPr>
          <p:cNvSpPr txBox="1"/>
          <p:nvPr/>
        </p:nvSpPr>
        <p:spPr>
          <a:xfrm>
            <a:off x="3834740" y="2296728"/>
            <a:ext cx="4564070" cy="307777"/>
          </a:xfrm>
          <a:prstGeom prst="rect">
            <a:avLst/>
          </a:prstGeom>
          <a:noFill/>
        </p:spPr>
        <p:txBody>
          <a:bodyPr wrap="none" rtlCol="0">
            <a:spAutoFit/>
          </a:bodyPr>
          <a:lstStyle/>
          <a:p>
            <a:r>
              <a:rPr lang="en-US" altLang="ja-JP" sz="1400" b="1" dirty="0">
                <a:solidFill>
                  <a:srgbClr val="CC6600"/>
                </a:solidFill>
                <a:latin typeface="Meiryo UI" panose="020B0604030504040204" pitchFamily="50" charset="-128"/>
                <a:ea typeface="Meiryo UI" panose="020B0604030504040204" pitchFamily="50" charset="-128"/>
              </a:rPr>
              <a:t>GIPO16</a:t>
            </a:r>
            <a:r>
              <a:rPr lang="en-US" altLang="ja-JP" sz="1400" dirty="0">
                <a:solidFill>
                  <a:srgbClr val="002060"/>
                </a:solidFill>
                <a:latin typeface="Meiryo UI" panose="020B0604030504040204" pitchFamily="50" charset="-128"/>
                <a:ea typeface="Meiryo UI" panose="020B0604030504040204" pitchFamily="50" charset="-128"/>
              </a:rPr>
              <a:t> </a:t>
            </a:r>
            <a:r>
              <a:rPr lang="ja-JP" altLang="en-US" sz="1400" dirty="0">
                <a:solidFill>
                  <a:srgbClr val="002060"/>
                </a:solidFill>
                <a:latin typeface="Meiryo UI" panose="020B0604030504040204" pitchFamily="50" charset="-128"/>
                <a:ea typeface="Meiryo UI" panose="020B0604030504040204" pitchFamily="50" charset="-128"/>
              </a:rPr>
              <a:t>を</a:t>
            </a:r>
            <a:r>
              <a:rPr lang="ja-JP" altLang="en-US" sz="1400" b="1" dirty="0">
                <a:solidFill>
                  <a:srgbClr val="002060"/>
                </a:solidFill>
                <a:latin typeface="Meiryo UI" panose="020B0604030504040204" pitchFamily="50" charset="-128"/>
                <a:ea typeface="Meiryo UI" panose="020B0604030504040204" pitchFamily="50" charset="-128"/>
              </a:rPr>
              <a:t>出力</a:t>
            </a:r>
            <a:r>
              <a:rPr lang="ja-JP" altLang="en-US" sz="1400" dirty="0">
                <a:solidFill>
                  <a:srgbClr val="002060"/>
                </a:solidFill>
                <a:latin typeface="Meiryo UI" panose="020B0604030504040204" pitchFamily="50" charset="-128"/>
                <a:ea typeface="Meiryo UI" panose="020B0604030504040204" pitchFamily="50" charset="-128"/>
              </a:rPr>
              <a:t>として利用　</a:t>
            </a:r>
            <a:r>
              <a:rPr lang="en-US" altLang="ja-JP" sz="1400" dirty="0">
                <a:solidFill>
                  <a:srgbClr val="002060"/>
                </a:solidFill>
                <a:latin typeface="Meiryo UI" panose="020B0604030504040204" pitchFamily="50" charset="-128"/>
                <a:ea typeface="Meiryo UI" panose="020B0604030504040204" pitchFamily="50" charset="-128"/>
              </a:rPr>
              <a:t>GPIO16</a:t>
            </a:r>
            <a:r>
              <a:rPr lang="ja-JP" altLang="en-US" sz="1400" dirty="0">
                <a:solidFill>
                  <a:srgbClr val="002060"/>
                </a:solidFill>
                <a:latin typeface="Meiryo UI" panose="020B0604030504040204" pitchFamily="50" charset="-128"/>
                <a:ea typeface="Meiryo UI" panose="020B0604030504040204" pitchFamily="50" charset="-128"/>
              </a:rPr>
              <a:t>を</a:t>
            </a:r>
            <a:r>
              <a:rPr lang="en-US" altLang="ja-JP" sz="1400" b="1" dirty="0">
                <a:solidFill>
                  <a:srgbClr val="002060"/>
                </a:solidFill>
                <a:latin typeface="Meiryo UI" panose="020B0604030504040204" pitchFamily="50" charset="-128"/>
                <a:ea typeface="Meiryo UI" panose="020B0604030504040204" pitchFamily="50" charset="-128"/>
              </a:rPr>
              <a:t>led1</a:t>
            </a:r>
            <a:r>
              <a:rPr lang="en-US" altLang="ja-JP" sz="1400" dirty="0">
                <a:solidFill>
                  <a:srgbClr val="002060"/>
                </a:solidFill>
                <a:latin typeface="Meiryo UI" panose="020B0604030504040204" pitchFamily="50" charset="-128"/>
                <a:ea typeface="Meiryo UI" panose="020B0604030504040204" pitchFamily="50" charset="-128"/>
              </a:rPr>
              <a:t>(</a:t>
            </a:r>
            <a:r>
              <a:rPr lang="ja-JP" altLang="en-US" sz="1400" dirty="0">
                <a:solidFill>
                  <a:srgbClr val="0070C0"/>
                </a:solidFill>
                <a:latin typeface="Meiryo UI" panose="020B0604030504040204" pitchFamily="50" charset="-128"/>
                <a:ea typeface="Meiryo UI" panose="020B0604030504040204" pitchFamily="50" charset="-128"/>
              </a:rPr>
              <a:t>青</a:t>
            </a:r>
            <a:r>
              <a:rPr lang="en-US" altLang="ja-JP" sz="1400" dirty="0">
                <a:solidFill>
                  <a:srgbClr val="002060"/>
                </a:solidFill>
                <a:latin typeface="Meiryo UI" panose="020B0604030504040204" pitchFamily="50" charset="-128"/>
                <a:ea typeface="Meiryo UI" panose="020B0604030504040204" pitchFamily="50" charset="-128"/>
              </a:rPr>
              <a:t>)</a:t>
            </a:r>
            <a:r>
              <a:rPr lang="ja-JP" altLang="en-US" sz="1400" dirty="0">
                <a:solidFill>
                  <a:srgbClr val="002060"/>
                </a:solidFill>
                <a:latin typeface="Meiryo UI" panose="020B0604030504040204" pitchFamily="50" charset="-128"/>
                <a:ea typeface="Meiryo UI" panose="020B0604030504040204" pitchFamily="50" charset="-128"/>
              </a:rPr>
              <a:t>とする　</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3B7BEEDE-D575-8D0F-D258-704399D55AA6}"/>
              </a:ext>
            </a:extLst>
          </p:cNvPr>
          <p:cNvSpPr txBox="1"/>
          <p:nvPr/>
        </p:nvSpPr>
        <p:spPr>
          <a:xfrm>
            <a:off x="3807528" y="1990945"/>
            <a:ext cx="902811"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初期設定</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32" name="左中かっこ 31">
            <a:extLst>
              <a:ext uri="{FF2B5EF4-FFF2-40B4-BE49-F238E27FC236}">
                <a16:creationId xmlns:a16="http://schemas.microsoft.com/office/drawing/2014/main" id="{DFB84C43-79FA-CB21-6E21-3A62F59FB0A1}"/>
              </a:ext>
            </a:extLst>
          </p:cNvPr>
          <p:cNvSpPr/>
          <p:nvPr/>
        </p:nvSpPr>
        <p:spPr>
          <a:xfrm rot="10800000">
            <a:off x="3514113" y="2132856"/>
            <a:ext cx="243640" cy="864096"/>
          </a:xfrm>
          <a:prstGeom prst="leftBrace">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EC5999E8-B71A-BDD5-5639-D1A383C974BE}"/>
              </a:ext>
            </a:extLst>
          </p:cNvPr>
          <p:cNvSpPr txBox="1"/>
          <p:nvPr/>
        </p:nvSpPr>
        <p:spPr>
          <a:xfrm>
            <a:off x="3807528" y="1429627"/>
            <a:ext cx="967894" cy="307777"/>
          </a:xfrm>
          <a:prstGeom prst="rect">
            <a:avLst/>
          </a:prstGeom>
          <a:noFill/>
        </p:spPr>
        <p:txBody>
          <a:bodyPr wrap="none" rtlCol="0">
            <a:spAutoFit/>
          </a:bodyPr>
          <a:lstStyle/>
          <a:p>
            <a:r>
              <a:rPr lang="en-US" altLang="ja-JP" sz="1400" dirty="0">
                <a:solidFill>
                  <a:srgbClr val="FF0000"/>
                </a:solidFill>
                <a:latin typeface="Meiryo UI" panose="020B0604030504040204" pitchFamily="50" charset="-128"/>
                <a:ea typeface="Meiryo UI" panose="020B0604030504040204" pitchFamily="50" charset="-128"/>
              </a:rPr>
              <a:t>Import</a:t>
            </a:r>
            <a:r>
              <a:rPr lang="ja-JP" altLang="en-US" sz="1400" dirty="0">
                <a:solidFill>
                  <a:srgbClr val="FF0000"/>
                </a:solidFill>
                <a:latin typeface="Meiryo UI" panose="020B0604030504040204" pitchFamily="50" charset="-128"/>
                <a:ea typeface="Meiryo UI" panose="020B0604030504040204" pitchFamily="50" charset="-128"/>
              </a:rPr>
              <a:t>部</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34" name="左中かっこ 33">
            <a:extLst>
              <a:ext uri="{FF2B5EF4-FFF2-40B4-BE49-F238E27FC236}">
                <a16:creationId xmlns:a16="http://schemas.microsoft.com/office/drawing/2014/main" id="{E3B3EF92-86BC-6CF6-5F5F-E3154F367DA3}"/>
              </a:ext>
            </a:extLst>
          </p:cNvPr>
          <p:cNvSpPr/>
          <p:nvPr/>
        </p:nvSpPr>
        <p:spPr>
          <a:xfrm rot="10800000">
            <a:off x="3563888" y="1289042"/>
            <a:ext cx="144090" cy="561730"/>
          </a:xfrm>
          <a:prstGeom prst="leftBrace">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9EC6D1D4-8116-649F-C014-658561F02F37}"/>
              </a:ext>
            </a:extLst>
          </p:cNvPr>
          <p:cNvSpPr txBox="1"/>
          <p:nvPr/>
        </p:nvSpPr>
        <p:spPr>
          <a:xfrm>
            <a:off x="3820423" y="2527739"/>
            <a:ext cx="4431021" cy="307777"/>
          </a:xfrm>
          <a:prstGeom prst="rect">
            <a:avLst/>
          </a:prstGeom>
          <a:noFill/>
        </p:spPr>
        <p:txBody>
          <a:bodyPr wrap="none" rtlCol="0">
            <a:spAutoFit/>
          </a:bodyPr>
          <a:lstStyle/>
          <a:p>
            <a:r>
              <a:rPr lang="en-US" altLang="ja-JP" sz="1400" b="1" dirty="0">
                <a:solidFill>
                  <a:srgbClr val="CC6600"/>
                </a:solidFill>
                <a:latin typeface="Meiryo UI" panose="020B0604030504040204" pitchFamily="50" charset="-128"/>
                <a:ea typeface="Meiryo UI" panose="020B0604030504040204" pitchFamily="50" charset="-128"/>
              </a:rPr>
              <a:t>GIPO17</a:t>
            </a:r>
            <a:r>
              <a:rPr lang="en-US" altLang="ja-JP" sz="1400" dirty="0">
                <a:solidFill>
                  <a:srgbClr val="002060"/>
                </a:solidFill>
                <a:latin typeface="Meiryo UI" panose="020B0604030504040204" pitchFamily="50" charset="-128"/>
                <a:ea typeface="Meiryo UI" panose="020B0604030504040204" pitchFamily="50" charset="-128"/>
              </a:rPr>
              <a:t> </a:t>
            </a:r>
            <a:r>
              <a:rPr lang="ja-JP" altLang="en-US" sz="1400" dirty="0">
                <a:solidFill>
                  <a:srgbClr val="002060"/>
                </a:solidFill>
                <a:latin typeface="Meiryo UI" panose="020B0604030504040204" pitchFamily="50" charset="-128"/>
                <a:ea typeface="Meiryo UI" panose="020B0604030504040204" pitchFamily="50" charset="-128"/>
              </a:rPr>
              <a:t>を</a:t>
            </a:r>
            <a:r>
              <a:rPr lang="ja-JP" altLang="en-US" sz="1400" b="1" dirty="0">
                <a:solidFill>
                  <a:srgbClr val="002060"/>
                </a:solidFill>
                <a:latin typeface="Meiryo UI" panose="020B0604030504040204" pitchFamily="50" charset="-128"/>
                <a:ea typeface="Meiryo UI" panose="020B0604030504040204" pitchFamily="50" charset="-128"/>
              </a:rPr>
              <a:t>出力</a:t>
            </a:r>
            <a:r>
              <a:rPr lang="ja-JP" altLang="en-US" sz="1400" dirty="0">
                <a:solidFill>
                  <a:srgbClr val="002060"/>
                </a:solidFill>
                <a:latin typeface="Meiryo UI" panose="020B0604030504040204" pitchFamily="50" charset="-128"/>
                <a:ea typeface="Meiryo UI" panose="020B0604030504040204" pitchFamily="50" charset="-128"/>
              </a:rPr>
              <a:t>として利用　</a:t>
            </a:r>
            <a:r>
              <a:rPr lang="en-US" altLang="ja-JP" sz="1400" dirty="0">
                <a:solidFill>
                  <a:srgbClr val="002060"/>
                </a:solidFill>
                <a:latin typeface="Meiryo UI" panose="020B0604030504040204" pitchFamily="50" charset="-128"/>
                <a:ea typeface="Meiryo UI" panose="020B0604030504040204" pitchFamily="50" charset="-128"/>
              </a:rPr>
              <a:t>GPIO17</a:t>
            </a:r>
            <a:r>
              <a:rPr lang="ja-JP" altLang="en-US" sz="1400" dirty="0">
                <a:solidFill>
                  <a:srgbClr val="002060"/>
                </a:solidFill>
                <a:latin typeface="Meiryo UI" panose="020B0604030504040204" pitchFamily="50" charset="-128"/>
                <a:ea typeface="Meiryo UI" panose="020B0604030504040204" pitchFamily="50" charset="-128"/>
              </a:rPr>
              <a:t>を</a:t>
            </a:r>
            <a:r>
              <a:rPr lang="en-US" altLang="ja-JP" sz="1400" b="1" dirty="0">
                <a:solidFill>
                  <a:srgbClr val="002060"/>
                </a:solidFill>
                <a:latin typeface="Meiryo UI" panose="020B0604030504040204" pitchFamily="50" charset="-128"/>
                <a:ea typeface="Meiryo UI" panose="020B0604030504040204" pitchFamily="50" charset="-128"/>
              </a:rPr>
              <a:t>led2</a:t>
            </a:r>
            <a:r>
              <a:rPr lang="en-US" altLang="ja-JP" sz="1400" dirty="0">
                <a:solidFill>
                  <a:srgbClr val="002060"/>
                </a:solidFill>
                <a:latin typeface="Meiryo UI" panose="020B0604030504040204" pitchFamily="50" charset="-128"/>
                <a:ea typeface="Meiryo UI" panose="020B0604030504040204" pitchFamily="50" charset="-128"/>
              </a:rPr>
              <a:t>(</a:t>
            </a:r>
            <a:r>
              <a:rPr lang="ja-JP" altLang="en-US" sz="1400" dirty="0">
                <a:solidFill>
                  <a:srgbClr val="008000"/>
                </a:solidFill>
                <a:latin typeface="Meiryo UI" panose="020B0604030504040204" pitchFamily="50" charset="-128"/>
                <a:ea typeface="Meiryo UI" panose="020B0604030504040204" pitchFamily="50" charset="-128"/>
              </a:rPr>
              <a:t>緑</a:t>
            </a:r>
            <a:r>
              <a:rPr lang="en-US" altLang="ja-JP" sz="1400" dirty="0">
                <a:solidFill>
                  <a:srgbClr val="002060"/>
                </a:solidFill>
                <a:latin typeface="Meiryo UI" panose="020B0604030504040204" pitchFamily="50" charset="-128"/>
                <a:ea typeface="Meiryo UI" panose="020B0604030504040204" pitchFamily="50" charset="-128"/>
              </a:rPr>
              <a:t>)</a:t>
            </a:r>
            <a:r>
              <a:rPr lang="ja-JP" altLang="en-US" sz="1400" dirty="0">
                <a:solidFill>
                  <a:srgbClr val="002060"/>
                </a:solidFill>
                <a:latin typeface="Meiryo UI" panose="020B0604030504040204" pitchFamily="50" charset="-128"/>
                <a:ea typeface="Meiryo UI" panose="020B0604030504040204" pitchFamily="50" charset="-128"/>
              </a:rPr>
              <a:t>とする　</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3A4EB5AB-DFE7-86BF-10F6-709D97CF06D5}"/>
              </a:ext>
            </a:extLst>
          </p:cNvPr>
          <p:cNvSpPr/>
          <p:nvPr/>
        </p:nvSpPr>
        <p:spPr>
          <a:xfrm>
            <a:off x="1115616" y="3530916"/>
            <a:ext cx="2268760" cy="162627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0CE84648-6711-D566-0BC7-EA7F45DF9B83}"/>
              </a:ext>
            </a:extLst>
          </p:cNvPr>
          <p:cNvSpPr txBox="1"/>
          <p:nvPr/>
        </p:nvSpPr>
        <p:spPr bwMode="auto">
          <a:xfrm>
            <a:off x="3514112" y="3920665"/>
            <a:ext cx="40751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1" i="0" dirty="0">
                <a:solidFill>
                  <a:srgbClr val="212529"/>
                </a:solidFill>
                <a:effectLst/>
                <a:latin typeface="メイリオ" panose="020B0604030504040204" pitchFamily="50" charset="-128"/>
                <a:ea typeface="メイリオ" panose="020B0604030504040204" pitchFamily="50" charset="-128"/>
              </a:rPr>
              <a:t>8.0 </a:t>
            </a:r>
            <a:r>
              <a:rPr lang="ja-JP" altLang="en-US" b="1" i="0" dirty="0">
                <a:solidFill>
                  <a:srgbClr val="212529"/>
                </a:solidFill>
                <a:effectLst/>
                <a:latin typeface="メイリオ" panose="020B0604030504040204" pitchFamily="50" charset="-128"/>
                <a:ea typeface="メイリオ" panose="020B0604030504040204" pitchFamily="50" charset="-128"/>
              </a:rPr>
              <a:t>を参考</a:t>
            </a:r>
            <a:r>
              <a:rPr lang="ja-JP" altLang="en-US" b="0" i="0" dirty="0">
                <a:solidFill>
                  <a:srgbClr val="212529"/>
                </a:solidFill>
                <a:effectLst/>
                <a:latin typeface="メイリオ" panose="020B0604030504040204" pitchFamily="50" charset="-128"/>
                <a:ea typeface="メイリオ" panose="020B0604030504040204" pitchFamily="50" charset="-128"/>
              </a:rPr>
              <a:t>にして、自分オリジナルの点灯・消灯を作ってみよう</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0FF36A3C-6AE9-B674-B566-7268AF0F0F42}"/>
              </a:ext>
            </a:extLst>
          </p:cNvPr>
          <p:cNvSpPr txBox="1"/>
          <p:nvPr/>
        </p:nvSpPr>
        <p:spPr>
          <a:xfrm>
            <a:off x="3563888" y="5803668"/>
            <a:ext cx="4241482"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mondai2.py</a:t>
            </a:r>
            <a:r>
              <a:rPr lang="ja-JP" altLang="en-US" sz="1600" dirty="0">
                <a:latin typeface="Meiryo UI" panose="020B0604030504040204" pitchFamily="50" charset="-128"/>
                <a:ea typeface="Meiryo UI" panose="020B0604030504040204" pitchFamily="50" charset="-128"/>
              </a:rPr>
              <a:t>として名前を付けて保存 ⇒　実行</a:t>
            </a:r>
            <a:endParaRPr lang="en-US" altLang="ja-JP" sz="1600" dirty="0">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236CBE71-027F-7382-1645-55BE2F38141B}"/>
              </a:ext>
            </a:extLst>
          </p:cNvPr>
          <p:cNvSpPr txBox="1"/>
          <p:nvPr/>
        </p:nvSpPr>
        <p:spPr>
          <a:xfrm>
            <a:off x="3834740" y="4620386"/>
            <a:ext cx="4863832" cy="338554"/>
          </a:xfrm>
          <a:prstGeom prst="rect">
            <a:avLst/>
          </a:prstGeom>
          <a:noFill/>
        </p:spPr>
        <p:txBody>
          <a:bodyPr wrap="none" rtlCol="0">
            <a:spAutoFit/>
          </a:bodyPr>
          <a:lstStyle/>
          <a:p>
            <a:r>
              <a:rPr lang="en-US" altLang="ja-JP" sz="1600" dirty="0">
                <a:solidFill>
                  <a:srgbClr val="008000"/>
                </a:solidFill>
                <a:latin typeface="Meiryo UI" panose="020B0604030504040204" pitchFamily="50" charset="-128"/>
                <a:ea typeface="Meiryo UI" panose="020B0604030504040204" pitchFamily="50" charset="-128"/>
              </a:rPr>
              <a:t>while</a:t>
            </a:r>
            <a:r>
              <a:rPr lang="ja-JP" altLang="en-US" sz="1600" dirty="0">
                <a:solidFill>
                  <a:srgbClr val="008000"/>
                </a:solidFill>
                <a:latin typeface="Meiryo UI" panose="020B0604030504040204" pitchFamily="50" charset="-128"/>
                <a:ea typeface="Meiryo UI" panose="020B0604030504040204" pitchFamily="50" charset="-128"/>
              </a:rPr>
              <a:t>ループにこだわらず、関数を作成したりしてもできます</a:t>
            </a:r>
            <a:endParaRPr lang="en-US" altLang="ja-JP" sz="1600" dirty="0">
              <a:solidFill>
                <a:srgbClr val="008000"/>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39BE9B6B-182F-3753-B75A-0A7543D73323}"/>
              </a:ext>
            </a:extLst>
          </p:cNvPr>
          <p:cNvSpPr txBox="1"/>
          <p:nvPr/>
        </p:nvSpPr>
        <p:spPr>
          <a:xfrm>
            <a:off x="3535608" y="5570072"/>
            <a:ext cx="1072730" cy="338554"/>
          </a:xfrm>
          <a:prstGeom prst="rect">
            <a:avLst/>
          </a:prstGeom>
          <a:noFill/>
        </p:spPr>
        <p:txBody>
          <a:bodyPr wrap="none" rtlCol="0">
            <a:spAutoFit/>
          </a:bodyPr>
          <a:lstStyle/>
          <a:p>
            <a:r>
              <a:rPr lang="ja-JP" altLang="en-US" sz="1600" b="1" dirty="0">
                <a:solidFill>
                  <a:srgbClr val="0070C0"/>
                </a:solidFill>
                <a:latin typeface="Meiryo UI" panose="020B0604030504040204" pitchFamily="50" charset="-128"/>
                <a:ea typeface="Meiryo UI" panose="020B0604030504040204" pitchFamily="50" charset="-128"/>
              </a:rPr>
              <a:t>完成したら</a:t>
            </a:r>
            <a:endParaRPr lang="en-US" altLang="ja-JP" sz="1600" b="1" dirty="0">
              <a:solidFill>
                <a:srgbClr val="0070C0"/>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76A8EDFB-604E-BF35-C374-71C03F08592D}"/>
              </a:ext>
            </a:extLst>
          </p:cNvPr>
          <p:cNvSpPr txBox="1"/>
          <p:nvPr/>
        </p:nvSpPr>
        <p:spPr>
          <a:xfrm>
            <a:off x="3817872" y="2754796"/>
            <a:ext cx="4411785" cy="307777"/>
          </a:xfrm>
          <a:prstGeom prst="rect">
            <a:avLst/>
          </a:prstGeom>
          <a:noFill/>
        </p:spPr>
        <p:txBody>
          <a:bodyPr wrap="none" rtlCol="0">
            <a:spAutoFit/>
          </a:bodyPr>
          <a:lstStyle/>
          <a:p>
            <a:r>
              <a:rPr lang="en-US" altLang="ja-JP" sz="1400" b="1" dirty="0">
                <a:solidFill>
                  <a:srgbClr val="CC6600"/>
                </a:solidFill>
                <a:latin typeface="Meiryo UI" panose="020B0604030504040204" pitchFamily="50" charset="-128"/>
                <a:ea typeface="Meiryo UI" panose="020B0604030504040204" pitchFamily="50" charset="-128"/>
              </a:rPr>
              <a:t>GIPO18</a:t>
            </a:r>
            <a:r>
              <a:rPr lang="en-US" altLang="ja-JP" sz="1400" dirty="0">
                <a:solidFill>
                  <a:srgbClr val="002060"/>
                </a:solidFill>
                <a:latin typeface="Meiryo UI" panose="020B0604030504040204" pitchFamily="50" charset="-128"/>
                <a:ea typeface="Meiryo UI" panose="020B0604030504040204" pitchFamily="50" charset="-128"/>
              </a:rPr>
              <a:t> </a:t>
            </a:r>
            <a:r>
              <a:rPr lang="ja-JP" altLang="en-US" sz="1400" dirty="0">
                <a:solidFill>
                  <a:srgbClr val="002060"/>
                </a:solidFill>
                <a:latin typeface="Meiryo UI" panose="020B0604030504040204" pitchFamily="50" charset="-128"/>
                <a:ea typeface="Meiryo UI" panose="020B0604030504040204" pitchFamily="50" charset="-128"/>
              </a:rPr>
              <a:t>を</a:t>
            </a:r>
            <a:r>
              <a:rPr lang="ja-JP" altLang="en-US" sz="1400" b="1" dirty="0">
                <a:solidFill>
                  <a:srgbClr val="002060"/>
                </a:solidFill>
                <a:latin typeface="Meiryo UI" panose="020B0604030504040204" pitchFamily="50" charset="-128"/>
                <a:ea typeface="Meiryo UI" panose="020B0604030504040204" pitchFamily="50" charset="-128"/>
              </a:rPr>
              <a:t>出力</a:t>
            </a:r>
            <a:r>
              <a:rPr lang="ja-JP" altLang="en-US" sz="1400" dirty="0">
                <a:solidFill>
                  <a:srgbClr val="002060"/>
                </a:solidFill>
                <a:latin typeface="Meiryo UI" panose="020B0604030504040204" pitchFamily="50" charset="-128"/>
                <a:ea typeface="Meiryo UI" panose="020B0604030504040204" pitchFamily="50" charset="-128"/>
              </a:rPr>
              <a:t>として利用　</a:t>
            </a:r>
            <a:r>
              <a:rPr lang="en-US" altLang="ja-JP" sz="1400" dirty="0">
                <a:solidFill>
                  <a:srgbClr val="002060"/>
                </a:solidFill>
                <a:latin typeface="Meiryo UI" panose="020B0604030504040204" pitchFamily="50" charset="-128"/>
                <a:ea typeface="Meiryo UI" panose="020B0604030504040204" pitchFamily="50" charset="-128"/>
              </a:rPr>
              <a:t>GPIO18</a:t>
            </a:r>
            <a:r>
              <a:rPr lang="ja-JP" altLang="en-US" sz="1400" dirty="0">
                <a:solidFill>
                  <a:srgbClr val="002060"/>
                </a:solidFill>
                <a:latin typeface="Meiryo UI" panose="020B0604030504040204" pitchFamily="50" charset="-128"/>
                <a:ea typeface="Meiryo UI" panose="020B0604030504040204" pitchFamily="50" charset="-128"/>
              </a:rPr>
              <a:t>を</a:t>
            </a:r>
            <a:r>
              <a:rPr lang="en-US" altLang="ja-JP" sz="1400" b="1" dirty="0">
                <a:solidFill>
                  <a:srgbClr val="002060"/>
                </a:solidFill>
                <a:latin typeface="Meiryo UI" panose="020B0604030504040204" pitchFamily="50" charset="-128"/>
                <a:ea typeface="Meiryo UI" panose="020B0604030504040204" pitchFamily="50" charset="-128"/>
              </a:rPr>
              <a:t>led3</a:t>
            </a:r>
            <a:r>
              <a:rPr lang="en-US" altLang="ja-JP" sz="1400" dirty="0">
                <a:solidFill>
                  <a:srgbClr val="002060"/>
                </a:solidFill>
                <a:latin typeface="Meiryo UI" panose="020B0604030504040204" pitchFamily="50" charset="-128"/>
                <a:ea typeface="Meiryo UI" panose="020B0604030504040204" pitchFamily="50" charset="-128"/>
              </a:rPr>
              <a:t>(</a:t>
            </a:r>
            <a:r>
              <a:rPr lang="ja-JP" altLang="en-US" sz="1400" dirty="0">
                <a:solidFill>
                  <a:srgbClr val="FF0000"/>
                </a:solidFill>
                <a:latin typeface="Meiryo UI" panose="020B0604030504040204" pitchFamily="50" charset="-128"/>
                <a:ea typeface="Meiryo UI" panose="020B0604030504040204" pitchFamily="50" charset="-128"/>
              </a:rPr>
              <a:t>赤</a:t>
            </a:r>
            <a:r>
              <a:rPr lang="en-US" altLang="ja-JP" sz="1400" dirty="0">
                <a:solidFill>
                  <a:srgbClr val="002060"/>
                </a:solidFill>
                <a:latin typeface="Meiryo UI" panose="020B0604030504040204" pitchFamily="50" charset="-128"/>
                <a:ea typeface="Meiryo UI" panose="020B0604030504040204" pitchFamily="50" charset="-128"/>
              </a:rPr>
              <a:t>)</a:t>
            </a:r>
            <a:r>
              <a:rPr lang="ja-JP" altLang="en-US" sz="1400" dirty="0">
                <a:solidFill>
                  <a:srgbClr val="002060"/>
                </a:solidFill>
                <a:latin typeface="Meiryo UI" panose="020B0604030504040204" pitchFamily="50" charset="-128"/>
                <a:ea typeface="Meiryo UI" panose="020B0604030504040204" pitchFamily="50" charset="-128"/>
              </a:rPr>
              <a:t>とする　</a:t>
            </a:r>
            <a:endParaRPr lang="en-US" altLang="ja-JP" sz="1400" dirty="0">
              <a:solidFill>
                <a:srgbClr val="00206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25302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40C5CA-6591-9F84-8CFD-92DB619732EE}"/>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10873EE4-B68B-2D9E-CFEA-37ED43BD42E4}"/>
              </a:ext>
            </a:extLst>
          </p:cNvPr>
          <p:cNvSpPr txBox="1"/>
          <p:nvPr/>
        </p:nvSpPr>
        <p:spPr bwMode="auto">
          <a:xfrm>
            <a:off x="539552" y="681432"/>
            <a:ext cx="457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8.1 LED</a:t>
            </a:r>
            <a:r>
              <a:rPr lang="ja-JP" altLang="en-US" b="0" i="0" dirty="0">
                <a:solidFill>
                  <a:srgbClr val="212529"/>
                </a:solidFill>
                <a:effectLst/>
                <a:latin typeface="メイリオ" panose="020B0604030504040204" pitchFamily="50" charset="-128"/>
                <a:ea typeface="メイリオ" panose="020B0604030504040204" pitchFamily="50" charset="-128"/>
              </a:rPr>
              <a:t>を接続して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ja-JP" altLang="en-US" dirty="0">
                <a:solidFill>
                  <a:srgbClr val="212529"/>
                </a:solidFill>
                <a:latin typeface="メイリオ" panose="020B0604030504040204" pitchFamily="50" charset="-128"/>
                <a:ea typeface="メイリオ" panose="020B0604030504040204" pitchFamily="50" charset="-128"/>
              </a:rPr>
              <a:t>チカしよう</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6B17CDA-3FD7-0F8E-1BD9-B413582467A8}"/>
              </a:ext>
            </a:extLst>
          </p:cNvPr>
          <p:cNvSpPr txBox="1"/>
          <p:nvPr/>
        </p:nvSpPr>
        <p:spPr bwMode="auto">
          <a:xfrm>
            <a:off x="683568" y="1094091"/>
            <a:ext cx="10801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0" i="0" dirty="0">
                <a:solidFill>
                  <a:srgbClr val="212529"/>
                </a:solidFill>
                <a:effectLst/>
                <a:latin typeface="メイリオ" panose="020B0604030504040204" pitchFamily="50" charset="-128"/>
                <a:ea typeface="メイリオ" panose="020B0604030504040204" pitchFamily="50" charset="-128"/>
              </a:rPr>
              <a:t>作成例</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EDD80D47-6B41-5048-15C5-37F80918D23B}"/>
              </a:ext>
            </a:extLst>
          </p:cNvPr>
          <p:cNvSpPr txBox="1"/>
          <p:nvPr/>
        </p:nvSpPr>
        <p:spPr bwMode="auto">
          <a:xfrm>
            <a:off x="899592" y="1415136"/>
            <a:ext cx="606372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solidFill>
                  <a:srgbClr val="7030A0"/>
                </a:solidFill>
                <a:latin typeface="Candara" panose="020E0502030303020204" pitchFamily="34" charset="0"/>
              </a:rPr>
              <a:t>from</a:t>
            </a:r>
            <a:r>
              <a:rPr lang="en-US" altLang="ja-JP" sz="1400" dirty="0">
                <a:latin typeface="Candara" panose="020E0502030303020204" pitchFamily="34" charset="0"/>
              </a:rPr>
              <a:t> machine </a:t>
            </a:r>
            <a:r>
              <a:rPr lang="en-US" altLang="ja-JP" sz="1400" dirty="0">
                <a:solidFill>
                  <a:srgbClr val="7030A0"/>
                </a:solidFill>
                <a:latin typeface="Candara" panose="020E0502030303020204" pitchFamily="34" charset="0"/>
              </a:rPr>
              <a:t>import </a:t>
            </a:r>
            <a:r>
              <a:rPr lang="en-US" altLang="ja-JP" sz="1400" dirty="0">
                <a:latin typeface="Candara" panose="020E0502030303020204" pitchFamily="34" charset="0"/>
              </a:rPr>
              <a:t>Pin, Timer</a:t>
            </a:r>
          </a:p>
          <a:p>
            <a:endParaRPr lang="en-US" altLang="ja-JP" sz="1400" dirty="0">
              <a:latin typeface="Candara" panose="020E0502030303020204" pitchFamily="34" charset="0"/>
            </a:endParaRPr>
          </a:p>
          <a:p>
            <a:r>
              <a:rPr lang="en-US" altLang="ja-JP" sz="1400" dirty="0">
                <a:latin typeface="Candara" panose="020E0502030303020204" pitchFamily="34" charset="0"/>
              </a:rPr>
              <a:t>led1 = Pin(</a:t>
            </a:r>
            <a:r>
              <a:rPr lang="en-US" altLang="ja-JP" sz="1400" dirty="0">
                <a:solidFill>
                  <a:srgbClr val="CC6600"/>
                </a:solidFill>
                <a:latin typeface="Candara" panose="020E0502030303020204" pitchFamily="34" charset="0"/>
              </a:rPr>
              <a:t>16</a:t>
            </a:r>
            <a:r>
              <a:rPr lang="en-US" altLang="ja-JP" sz="1400" dirty="0">
                <a:latin typeface="Candara" panose="020E0502030303020204" pitchFamily="34" charset="0"/>
              </a:rPr>
              <a:t>, </a:t>
            </a:r>
            <a:r>
              <a:rPr lang="en-US" altLang="ja-JP" sz="1400" dirty="0" err="1">
                <a:latin typeface="Candara" panose="020E0502030303020204" pitchFamily="34" charset="0"/>
              </a:rPr>
              <a:t>Pin.OUT</a:t>
            </a:r>
            <a:r>
              <a:rPr lang="en-US" altLang="ja-JP" sz="1400" dirty="0">
                <a:latin typeface="Candara" panose="020E0502030303020204" pitchFamily="34" charset="0"/>
              </a:rPr>
              <a:t>)</a:t>
            </a:r>
          </a:p>
          <a:p>
            <a:r>
              <a:rPr lang="en-US" altLang="ja-JP" sz="1400" dirty="0">
                <a:latin typeface="Candara" panose="020E0502030303020204" pitchFamily="34" charset="0"/>
              </a:rPr>
              <a:t>led2 = Pin(</a:t>
            </a:r>
            <a:r>
              <a:rPr lang="en-US" altLang="ja-JP" sz="1400" dirty="0">
                <a:solidFill>
                  <a:srgbClr val="CC6600"/>
                </a:solidFill>
                <a:latin typeface="Candara" panose="020E0502030303020204" pitchFamily="34" charset="0"/>
              </a:rPr>
              <a:t>17</a:t>
            </a:r>
            <a:r>
              <a:rPr lang="en-US" altLang="ja-JP" sz="1400" dirty="0">
                <a:latin typeface="Candara" panose="020E0502030303020204" pitchFamily="34" charset="0"/>
              </a:rPr>
              <a:t>, </a:t>
            </a:r>
            <a:r>
              <a:rPr lang="en-US" altLang="ja-JP" sz="1400" dirty="0" err="1">
                <a:latin typeface="Candara" panose="020E0502030303020204" pitchFamily="34" charset="0"/>
              </a:rPr>
              <a:t>Pin.OUT</a:t>
            </a:r>
            <a:r>
              <a:rPr lang="en-US" altLang="ja-JP" sz="1400" dirty="0">
                <a:latin typeface="Candara" panose="020E0502030303020204" pitchFamily="34" charset="0"/>
              </a:rPr>
              <a:t>)</a:t>
            </a:r>
          </a:p>
          <a:p>
            <a:r>
              <a:rPr lang="en-US" altLang="ja-JP" sz="1400" dirty="0">
                <a:latin typeface="Candara" panose="020E0502030303020204" pitchFamily="34" charset="0"/>
              </a:rPr>
              <a:t>led3 = Pin(</a:t>
            </a:r>
            <a:r>
              <a:rPr lang="en-US" altLang="ja-JP" sz="1400" dirty="0">
                <a:solidFill>
                  <a:srgbClr val="CC6600"/>
                </a:solidFill>
                <a:latin typeface="Candara" panose="020E0502030303020204" pitchFamily="34" charset="0"/>
              </a:rPr>
              <a:t>18</a:t>
            </a:r>
            <a:r>
              <a:rPr lang="en-US" altLang="ja-JP" sz="1400" dirty="0">
                <a:latin typeface="Candara" panose="020E0502030303020204" pitchFamily="34" charset="0"/>
              </a:rPr>
              <a:t>, </a:t>
            </a:r>
            <a:r>
              <a:rPr lang="en-US" altLang="ja-JP" sz="1400" dirty="0" err="1">
                <a:latin typeface="Candara" panose="020E0502030303020204" pitchFamily="34" charset="0"/>
              </a:rPr>
              <a:t>Pin.OUT</a:t>
            </a:r>
            <a:r>
              <a:rPr lang="en-US" altLang="ja-JP" sz="1400" dirty="0">
                <a:latin typeface="Candara" panose="020E0502030303020204" pitchFamily="34" charset="0"/>
              </a:rPr>
              <a:t>)</a:t>
            </a:r>
          </a:p>
          <a:p>
            <a:endParaRPr lang="en-US" altLang="ja-JP" sz="1400" dirty="0">
              <a:latin typeface="Candara" panose="020E0502030303020204" pitchFamily="34" charset="0"/>
            </a:endParaRPr>
          </a:p>
          <a:p>
            <a:r>
              <a:rPr lang="en-US" altLang="ja-JP" sz="1400" dirty="0" err="1">
                <a:latin typeface="Candara" panose="020E0502030303020204" pitchFamily="34" charset="0"/>
              </a:rPr>
              <a:t>tim</a:t>
            </a:r>
            <a:r>
              <a:rPr lang="en-US" altLang="ja-JP" sz="1400" dirty="0">
                <a:latin typeface="Candara" panose="020E0502030303020204" pitchFamily="34" charset="0"/>
              </a:rPr>
              <a:t> = Timer()</a:t>
            </a:r>
          </a:p>
          <a:p>
            <a:endParaRPr lang="en-US" altLang="ja-JP" sz="1400" dirty="0">
              <a:latin typeface="Candara" panose="020E0502030303020204" pitchFamily="34" charset="0"/>
            </a:endParaRPr>
          </a:p>
          <a:p>
            <a:r>
              <a:rPr lang="en-US" altLang="ja-JP" sz="1400" dirty="0">
                <a:solidFill>
                  <a:srgbClr val="7030A0"/>
                </a:solidFill>
                <a:latin typeface="Candara" panose="020E0502030303020204" pitchFamily="34" charset="0"/>
              </a:rPr>
              <a:t>def</a:t>
            </a:r>
            <a:r>
              <a:rPr lang="en-US" altLang="ja-JP" sz="1400" dirty="0">
                <a:latin typeface="Candara" panose="020E0502030303020204" pitchFamily="34" charset="0"/>
              </a:rPr>
              <a:t> </a:t>
            </a:r>
            <a:r>
              <a:rPr lang="en-US" altLang="ja-JP" sz="1400" dirty="0">
                <a:solidFill>
                  <a:srgbClr val="002060"/>
                </a:solidFill>
                <a:latin typeface="Candara" panose="020E0502030303020204" pitchFamily="34" charset="0"/>
              </a:rPr>
              <a:t>tick</a:t>
            </a:r>
            <a:r>
              <a:rPr lang="en-US" altLang="ja-JP" sz="1400" dirty="0">
                <a:latin typeface="Candara" panose="020E0502030303020204" pitchFamily="34" charset="0"/>
              </a:rPr>
              <a:t>(timer):</a:t>
            </a:r>
          </a:p>
          <a:p>
            <a:r>
              <a:rPr lang="en-US" altLang="ja-JP" sz="1400" dirty="0">
                <a:latin typeface="Candara" panose="020E0502030303020204" pitchFamily="34" charset="0"/>
              </a:rPr>
              <a:t>    global led1</a:t>
            </a:r>
          </a:p>
          <a:p>
            <a:r>
              <a:rPr lang="en-US" altLang="ja-JP" sz="1400" dirty="0">
                <a:latin typeface="Candara" panose="020E0502030303020204" pitchFamily="34" charset="0"/>
              </a:rPr>
              <a:t>    global led2</a:t>
            </a:r>
          </a:p>
          <a:p>
            <a:r>
              <a:rPr lang="en-US" altLang="ja-JP" sz="1400" dirty="0">
                <a:latin typeface="Candara" panose="020E0502030303020204" pitchFamily="34" charset="0"/>
              </a:rPr>
              <a:t>    global led3</a:t>
            </a:r>
          </a:p>
          <a:p>
            <a:r>
              <a:rPr lang="en-US" altLang="ja-JP" sz="1400" dirty="0">
                <a:latin typeface="Candara" panose="020E0502030303020204" pitchFamily="34" charset="0"/>
              </a:rPr>
              <a:t>    led1.toggle()</a:t>
            </a:r>
          </a:p>
          <a:p>
            <a:r>
              <a:rPr lang="en-US" altLang="ja-JP" sz="1400" dirty="0">
                <a:latin typeface="Candara" panose="020E0502030303020204" pitchFamily="34" charset="0"/>
              </a:rPr>
              <a:t>    led2.toggle()</a:t>
            </a:r>
          </a:p>
          <a:p>
            <a:r>
              <a:rPr lang="en-US" altLang="ja-JP" sz="1400" dirty="0">
                <a:latin typeface="Candara" panose="020E0502030303020204" pitchFamily="34" charset="0"/>
              </a:rPr>
              <a:t>    led3.toggle()</a:t>
            </a:r>
          </a:p>
          <a:p>
            <a:endParaRPr lang="en-US" altLang="ja-JP" sz="1400" dirty="0">
              <a:latin typeface="Candara" panose="020E0502030303020204" pitchFamily="34" charset="0"/>
            </a:endParaRPr>
          </a:p>
          <a:p>
            <a:r>
              <a:rPr lang="en-US" altLang="ja-JP" sz="1400" dirty="0">
                <a:solidFill>
                  <a:srgbClr val="7030A0"/>
                </a:solidFill>
                <a:latin typeface="Candara" panose="020E0502030303020204" pitchFamily="34" charset="0"/>
              </a:rPr>
              <a:t>if</a:t>
            </a:r>
            <a:r>
              <a:rPr lang="en-US" altLang="ja-JP" sz="1400" dirty="0">
                <a:latin typeface="Candara" panose="020E0502030303020204" pitchFamily="34" charset="0"/>
              </a:rPr>
              <a:t> __name__ == </a:t>
            </a:r>
            <a:r>
              <a:rPr lang="en-US" altLang="ja-JP" sz="1400" dirty="0">
                <a:solidFill>
                  <a:srgbClr val="008000"/>
                </a:solidFill>
                <a:latin typeface="Candara" panose="020E0502030303020204" pitchFamily="34" charset="0"/>
              </a:rPr>
              <a:t>"__main__"</a:t>
            </a:r>
            <a:r>
              <a:rPr lang="en-US" altLang="ja-JP" sz="1400" dirty="0">
                <a:latin typeface="Candara" panose="020E0502030303020204" pitchFamily="34" charset="0"/>
              </a:rPr>
              <a:t>:</a:t>
            </a:r>
          </a:p>
          <a:p>
            <a:r>
              <a:rPr lang="en-US" altLang="ja-JP" sz="1400" dirty="0">
                <a:latin typeface="Candara" panose="020E0502030303020204" pitchFamily="34" charset="0"/>
              </a:rPr>
              <a:t>        led1.value(</a:t>
            </a:r>
            <a:r>
              <a:rPr lang="en-US" altLang="ja-JP" sz="1400" dirty="0">
                <a:solidFill>
                  <a:srgbClr val="CC6600"/>
                </a:solidFill>
                <a:latin typeface="Candara" panose="020E0502030303020204" pitchFamily="34" charset="0"/>
              </a:rPr>
              <a:t>1</a:t>
            </a:r>
            <a:r>
              <a:rPr lang="en-US" altLang="ja-JP" sz="1400" dirty="0">
                <a:latin typeface="Candara" panose="020E0502030303020204" pitchFamily="34" charset="0"/>
              </a:rPr>
              <a:t>)</a:t>
            </a:r>
          </a:p>
          <a:p>
            <a:r>
              <a:rPr lang="en-US" altLang="ja-JP" sz="1400" dirty="0">
                <a:latin typeface="Candara" panose="020E0502030303020204" pitchFamily="34" charset="0"/>
              </a:rPr>
              <a:t>        led2.value(</a:t>
            </a:r>
            <a:r>
              <a:rPr lang="en-US" altLang="ja-JP" sz="1400" dirty="0">
                <a:solidFill>
                  <a:srgbClr val="CC6600"/>
                </a:solidFill>
                <a:latin typeface="Candara" panose="020E0502030303020204" pitchFamily="34" charset="0"/>
              </a:rPr>
              <a:t>0</a:t>
            </a:r>
            <a:r>
              <a:rPr lang="en-US" altLang="ja-JP" sz="1400" dirty="0">
                <a:latin typeface="Candara" panose="020E0502030303020204" pitchFamily="34" charset="0"/>
              </a:rPr>
              <a:t>)</a:t>
            </a:r>
          </a:p>
          <a:p>
            <a:r>
              <a:rPr lang="en-US" altLang="ja-JP" sz="1400" dirty="0">
                <a:latin typeface="Candara" panose="020E0502030303020204" pitchFamily="34" charset="0"/>
              </a:rPr>
              <a:t>        led3.value(</a:t>
            </a:r>
            <a:r>
              <a:rPr lang="en-US" altLang="ja-JP" sz="1400" dirty="0">
                <a:solidFill>
                  <a:srgbClr val="CC6600"/>
                </a:solidFill>
                <a:latin typeface="Candara" panose="020E0502030303020204" pitchFamily="34" charset="0"/>
              </a:rPr>
              <a:t>1</a:t>
            </a:r>
            <a:r>
              <a:rPr lang="en-US" altLang="ja-JP" sz="1400" dirty="0">
                <a:latin typeface="Candara" panose="020E0502030303020204" pitchFamily="34" charset="0"/>
              </a:rPr>
              <a:t>)</a:t>
            </a:r>
          </a:p>
          <a:p>
            <a:r>
              <a:rPr lang="en-US" altLang="ja-JP" sz="1400" dirty="0">
                <a:latin typeface="Candara" panose="020E0502030303020204" pitchFamily="34" charset="0"/>
              </a:rPr>
              <a:t>        </a:t>
            </a:r>
            <a:r>
              <a:rPr lang="en-US" altLang="ja-JP" sz="1400" dirty="0" err="1">
                <a:latin typeface="Candara" panose="020E0502030303020204" pitchFamily="34" charset="0"/>
              </a:rPr>
              <a:t>tim.init</a:t>
            </a:r>
            <a:r>
              <a:rPr lang="en-US" altLang="ja-JP" sz="1400" dirty="0">
                <a:latin typeface="Candara" panose="020E0502030303020204" pitchFamily="34" charset="0"/>
              </a:rPr>
              <a:t>(period=</a:t>
            </a:r>
            <a:r>
              <a:rPr lang="en-US" altLang="ja-JP" sz="1400" dirty="0">
                <a:solidFill>
                  <a:srgbClr val="CC6600"/>
                </a:solidFill>
                <a:latin typeface="Candara" panose="020E0502030303020204" pitchFamily="34" charset="0"/>
              </a:rPr>
              <a:t>500</a:t>
            </a:r>
            <a:r>
              <a:rPr lang="en-US" altLang="ja-JP" sz="1400" dirty="0">
                <a:latin typeface="Candara" panose="020E0502030303020204" pitchFamily="34" charset="0"/>
              </a:rPr>
              <a:t>, mode=</a:t>
            </a:r>
            <a:r>
              <a:rPr lang="en-US" altLang="ja-JP" sz="1400" dirty="0" err="1">
                <a:latin typeface="Candara" panose="020E0502030303020204" pitchFamily="34" charset="0"/>
              </a:rPr>
              <a:t>Timer.PERIODIC</a:t>
            </a:r>
            <a:r>
              <a:rPr lang="en-US" altLang="ja-JP" sz="1400" dirty="0">
                <a:latin typeface="Candara" panose="020E0502030303020204" pitchFamily="34" charset="0"/>
              </a:rPr>
              <a:t>, callback=tick)</a:t>
            </a:r>
          </a:p>
        </p:txBody>
      </p:sp>
      <p:sp>
        <p:nvSpPr>
          <p:cNvPr id="5" name="テキスト ボックス 4">
            <a:extLst>
              <a:ext uri="{FF2B5EF4-FFF2-40B4-BE49-F238E27FC236}">
                <a16:creationId xmlns:a16="http://schemas.microsoft.com/office/drawing/2014/main" id="{47962997-D1C3-0409-68C6-FFF30C0DA58D}"/>
              </a:ext>
            </a:extLst>
          </p:cNvPr>
          <p:cNvSpPr txBox="1"/>
          <p:nvPr/>
        </p:nvSpPr>
        <p:spPr>
          <a:xfrm>
            <a:off x="1799263" y="1063673"/>
            <a:ext cx="2805576" cy="338554"/>
          </a:xfrm>
          <a:prstGeom prst="rect">
            <a:avLst/>
          </a:prstGeom>
          <a:noFill/>
        </p:spPr>
        <p:txBody>
          <a:bodyPr wrap="none" rtlCol="0">
            <a:spAutoFit/>
          </a:bodyPr>
          <a:lstStyle/>
          <a:p>
            <a:r>
              <a:rPr lang="ja-JP" altLang="en-US" sz="1600" dirty="0">
                <a:solidFill>
                  <a:srgbClr val="008000"/>
                </a:solidFill>
                <a:latin typeface="Meiryo UI" panose="020B0604030504040204" pitchFamily="50" charset="-128"/>
                <a:ea typeface="Meiryo UI" panose="020B0604030504040204" pitchFamily="50" charset="-128"/>
              </a:rPr>
              <a:t>関数・クラス</a:t>
            </a:r>
            <a:r>
              <a:rPr lang="en-US" altLang="ja-JP" sz="1600" dirty="0">
                <a:solidFill>
                  <a:srgbClr val="008000"/>
                </a:solidFill>
                <a:latin typeface="Meiryo UI" panose="020B0604030504040204" pitchFamily="50" charset="-128"/>
                <a:ea typeface="Meiryo UI" panose="020B0604030504040204" pitchFamily="50" charset="-128"/>
              </a:rPr>
              <a:t>Timer</a:t>
            </a:r>
            <a:r>
              <a:rPr lang="ja-JP" altLang="en-US" sz="1600" dirty="0">
                <a:solidFill>
                  <a:srgbClr val="008000"/>
                </a:solidFill>
                <a:latin typeface="Meiryo UI" panose="020B0604030504040204" pitchFamily="50" charset="-128"/>
                <a:ea typeface="Meiryo UI" panose="020B0604030504040204" pitchFamily="50" charset="-128"/>
              </a:rPr>
              <a:t>を使用した例</a:t>
            </a:r>
            <a:endParaRPr lang="en-US" altLang="ja-JP" sz="1600" dirty="0">
              <a:solidFill>
                <a:srgbClr val="008000"/>
              </a:solidFill>
              <a:latin typeface="Meiryo UI" panose="020B0604030504040204" pitchFamily="50" charset="-128"/>
              <a:ea typeface="Meiryo UI" panose="020B0604030504040204" pitchFamily="50" charset="-128"/>
            </a:endParaRPr>
          </a:p>
        </p:txBody>
      </p:sp>
      <p:sp>
        <p:nvSpPr>
          <p:cNvPr id="7" name="四角形: 角を丸くする 6">
            <a:extLst>
              <a:ext uri="{FF2B5EF4-FFF2-40B4-BE49-F238E27FC236}">
                <a16:creationId xmlns:a16="http://schemas.microsoft.com/office/drawing/2014/main" id="{58A050D3-C1AC-0B9F-3049-604018ADFD6A}"/>
              </a:ext>
            </a:extLst>
          </p:cNvPr>
          <p:cNvSpPr/>
          <p:nvPr/>
        </p:nvSpPr>
        <p:spPr>
          <a:xfrm>
            <a:off x="891856" y="3068960"/>
            <a:ext cx="1591911" cy="16561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5529E38-B8DE-AADB-05FA-0200C7D3E1C8}"/>
              </a:ext>
            </a:extLst>
          </p:cNvPr>
          <p:cNvSpPr txBox="1"/>
          <p:nvPr/>
        </p:nvSpPr>
        <p:spPr>
          <a:xfrm>
            <a:off x="2422912" y="5255768"/>
            <a:ext cx="1426994"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起動時</a:t>
            </a:r>
            <a:r>
              <a:rPr lang="en-US" altLang="ja-JP" sz="1400" dirty="0">
                <a:solidFill>
                  <a:srgbClr val="FF0000"/>
                </a:solidFill>
                <a:latin typeface="Meiryo UI" panose="020B0604030504040204" pitchFamily="50" charset="-128"/>
                <a:ea typeface="Meiryo UI" panose="020B0604030504040204" pitchFamily="50" charset="-128"/>
              </a:rPr>
              <a:t>LED</a:t>
            </a:r>
            <a:r>
              <a:rPr lang="ja-JP" altLang="en-US" sz="1400" dirty="0">
                <a:solidFill>
                  <a:srgbClr val="FF0000"/>
                </a:solidFill>
                <a:latin typeface="Meiryo UI" panose="020B0604030504040204" pitchFamily="50" charset="-128"/>
                <a:ea typeface="Meiryo UI" panose="020B0604030504040204" pitchFamily="50" charset="-128"/>
              </a:rPr>
              <a:t>設定</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DB147E1E-D2B0-BEAA-365F-330265F51E4E}"/>
              </a:ext>
            </a:extLst>
          </p:cNvPr>
          <p:cNvSpPr txBox="1"/>
          <p:nvPr/>
        </p:nvSpPr>
        <p:spPr>
          <a:xfrm>
            <a:off x="5765429" y="5657441"/>
            <a:ext cx="1071127"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イベント処理</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11" name="右中かっこ 10">
            <a:extLst>
              <a:ext uri="{FF2B5EF4-FFF2-40B4-BE49-F238E27FC236}">
                <a16:creationId xmlns:a16="http://schemas.microsoft.com/office/drawing/2014/main" id="{406EBBA4-04C3-2A38-AE74-216E7DA767F0}"/>
              </a:ext>
            </a:extLst>
          </p:cNvPr>
          <p:cNvSpPr/>
          <p:nvPr/>
        </p:nvSpPr>
        <p:spPr>
          <a:xfrm>
            <a:off x="2734344" y="1811794"/>
            <a:ext cx="183185" cy="75311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右中かっこ 11">
            <a:extLst>
              <a:ext uri="{FF2B5EF4-FFF2-40B4-BE49-F238E27FC236}">
                <a16:creationId xmlns:a16="http://schemas.microsoft.com/office/drawing/2014/main" id="{3ECD1BA0-0A2A-B324-955A-6FA4B17CFF95}"/>
              </a:ext>
            </a:extLst>
          </p:cNvPr>
          <p:cNvSpPr/>
          <p:nvPr/>
        </p:nvSpPr>
        <p:spPr>
          <a:xfrm>
            <a:off x="2320167" y="5118828"/>
            <a:ext cx="183185" cy="648072"/>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EEA6C9BA-2366-1AC3-2D17-AD5E64CB413D}"/>
              </a:ext>
            </a:extLst>
          </p:cNvPr>
          <p:cNvGrpSpPr/>
          <p:nvPr/>
        </p:nvGrpSpPr>
        <p:grpSpPr>
          <a:xfrm>
            <a:off x="3347864" y="3766176"/>
            <a:ext cx="5617564" cy="1789410"/>
            <a:chOff x="3183633" y="2937642"/>
            <a:chExt cx="5617564" cy="1789410"/>
          </a:xfrm>
        </p:grpSpPr>
        <p:sp>
          <p:nvSpPr>
            <p:cNvPr id="13" name="テキスト ボックス 12">
              <a:extLst>
                <a:ext uri="{FF2B5EF4-FFF2-40B4-BE49-F238E27FC236}">
                  <a16:creationId xmlns:a16="http://schemas.microsoft.com/office/drawing/2014/main" id="{868713F0-8260-B73E-5BD7-F8C055B5DDE1}"/>
                </a:ext>
              </a:extLst>
            </p:cNvPr>
            <p:cNvSpPr txBox="1"/>
            <p:nvPr/>
          </p:nvSpPr>
          <p:spPr>
            <a:xfrm>
              <a:off x="3183633" y="2937642"/>
              <a:ext cx="1688283" cy="307777"/>
            </a:xfrm>
            <a:prstGeom prst="rect">
              <a:avLst/>
            </a:prstGeom>
            <a:noFill/>
          </p:spPr>
          <p:txBody>
            <a:bodyPr wrap="non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イベント処理について</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0290D630-1257-AED9-CD31-0A06279577A2}"/>
                </a:ext>
              </a:extLst>
            </p:cNvPr>
            <p:cNvSpPr txBox="1"/>
            <p:nvPr/>
          </p:nvSpPr>
          <p:spPr>
            <a:xfrm>
              <a:off x="3433650" y="3216251"/>
              <a:ext cx="1132041" cy="307777"/>
            </a:xfrm>
            <a:prstGeom prst="rect">
              <a:avLst/>
            </a:prstGeom>
            <a:noFill/>
          </p:spPr>
          <p:txBody>
            <a:bodyPr wrap="none" rtlCol="0">
              <a:spAutoFit/>
            </a:bodyPr>
            <a:lstStyle/>
            <a:p>
              <a:r>
                <a:rPr lang="en-US" altLang="ja-JP" sz="1400" dirty="0">
                  <a:latin typeface="Candara" panose="020E0502030303020204" pitchFamily="34" charset="0"/>
                  <a:ea typeface="Meiryo UI" panose="020B0604030504040204" pitchFamily="50" charset="-128"/>
                </a:rPr>
                <a:t>period = </a:t>
              </a:r>
              <a:r>
                <a:rPr lang="en-US" altLang="ja-JP" sz="1400" dirty="0">
                  <a:solidFill>
                    <a:srgbClr val="CC6600"/>
                  </a:solidFill>
                  <a:latin typeface="Candara" panose="020E0502030303020204" pitchFamily="34" charset="0"/>
                  <a:ea typeface="Meiryo UI" panose="020B0604030504040204" pitchFamily="50" charset="-128"/>
                </a:rPr>
                <a:t>500</a:t>
              </a:r>
            </a:p>
          </p:txBody>
        </p:sp>
        <p:sp>
          <p:nvSpPr>
            <p:cNvPr id="15" name="テキスト ボックス 14">
              <a:extLst>
                <a:ext uri="{FF2B5EF4-FFF2-40B4-BE49-F238E27FC236}">
                  <a16:creationId xmlns:a16="http://schemas.microsoft.com/office/drawing/2014/main" id="{45B65AB3-08A8-F948-A193-6BB810FA50ED}"/>
                </a:ext>
              </a:extLst>
            </p:cNvPr>
            <p:cNvSpPr txBox="1"/>
            <p:nvPr/>
          </p:nvSpPr>
          <p:spPr>
            <a:xfrm>
              <a:off x="3419475" y="3454096"/>
              <a:ext cx="1402948" cy="307777"/>
            </a:xfrm>
            <a:prstGeom prst="rect">
              <a:avLst/>
            </a:prstGeom>
            <a:noFill/>
          </p:spPr>
          <p:txBody>
            <a:bodyPr wrap="none" rtlCol="0">
              <a:spAutoFit/>
            </a:bodyPr>
            <a:lstStyle/>
            <a:p>
              <a:r>
                <a:rPr lang="en-US" altLang="ja-JP" sz="1400" dirty="0" err="1">
                  <a:latin typeface="Candara" panose="020E0502030303020204" pitchFamily="34" charset="0"/>
                  <a:ea typeface="Meiryo UI" panose="020B0604030504040204" pitchFamily="50" charset="-128"/>
                </a:rPr>
                <a:t>Timer.PERIODIC</a:t>
              </a:r>
              <a:endParaRPr lang="en-US" altLang="ja-JP" sz="1400" dirty="0">
                <a:latin typeface="Candara" panose="020E0502030303020204" pitchFamily="34" charset="0"/>
                <a:ea typeface="Meiryo UI" panose="020B0604030504040204" pitchFamily="50" charset="-128"/>
              </a:endParaRPr>
            </a:p>
          </p:txBody>
        </p:sp>
        <p:sp>
          <p:nvSpPr>
            <p:cNvPr id="16" name="テキスト ボックス 15">
              <a:extLst>
                <a:ext uri="{FF2B5EF4-FFF2-40B4-BE49-F238E27FC236}">
                  <a16:creationId xmlns:a16="http://schemas.microsoft.com/office/drawing/2014/main" id="{1E4A7A56-6B89-40B3-EE6B-793B900AE55A}"/>
                </a:ext>
              </a:extLst>
            </p:cNvPr>
            <p:cNvSpPr txBox="1"/>
            <p:nvPr/>
          </p:nvSpPr>
          <p:spPr>
            <a:xfrm>
              <a:off x="3402850" y="3691184"/>
              <a:ext cx="795411" cy="307777"/>
            </a:xfrm>
            <a:prstGeom prst="rect">
              <a:avLst/>
            </a:prstGeom>
            <a:noFill/>
          </p:spPr>
          <p:txBody>
            <a:bodyPr wrap="none" rtlCol="0">
              <a:spAutoFit/>
            </a:bodyPr>
            <a:lstStyle/>
            <a:p>
              <a:r>
                <a:rPr lang="en-US" altLang="ja-JP" sz="1400" dirty="0">
                  <a:latin typeface="Candara" panose="020E0502030303020204" pitchFamily="34" charset="0"/>
                  <a:ea typeface="Meiryo UI" panose="020B0604030504040204" pitchFamily="50" charset="-128"/>
                </a:rPr>
                <a:t>callback</a:t>
              </a:r>
            </a:p>
          </p:txBody>
        </p:sp>
        <p:sp>
          <p:nvSpPr>
            <p:cNvPr id="17" name="テキスト ボックス 16">
              <a:extLst>
                <a:ext uri="{FF2B5EF4-FFF2-40B4-BE49-F238E27FC236}">
                  <a16:creationId xmlns:a16="http://schemas.microsoft.com/office/drawing/2014/main" id="{072E9898-A8B7-4E85-3483-FD5DFC5E83DE}"/>
                </a:ext>
              </a:extLst>
            </p:cNvPr>
            <p:cNvSpPr txBox="1"/>
            <p:nvPr/>
          </p:nvSpPr>
          <p:spPr>
            <a:xfrm>
              <a:off x="4871916" y="3253989"/>
              <a:ext cx="2079415" cy="307777"/>
            </a:xfrm>
            <a:prstGeom prst="rect">
              <a:avLst/>
            </a:prstGeom>
            <a:noFill/>
          </p:spPr>
          <p:txBody>
            <a:bodyPr wrap="none" rtlCol="0">
              <a:spAutoFit/>
            </a:bodyPr>
            <a:lstStyle/>
            <a:p>
              <a:r>
                <a:rPr lang="en-US" altLang="ja-JP" sz="1400" dirty="0">
                  <a:latin typeface="Candara" panose="020E0502030303020204" pitchFamily="34" charset="0"/>
                  <a:ea typeface="Meiryo UI" panose="020B0604030504040204" pitchFamily="50" charset="-128"/>
                </a:rPr>
                <a:t>500ms</a:t>
              </a:r>
              <a:r>
                <a:rPr lang="ja-JP" altLang="en-US" sz="1400" dirty="0">
                  <a:latin typeface="Candara" panose="020E0502030303020204" pitchFamily="34" charset="0"/>
                  <a:ea typeface="Meiryo UI" panose="020B0604030504040204" pitchFamily="50" charset="-128"/>
                </a:rPr>
                <a:t>で実行</a:t>
              </a:r>
              <a:r>
                <a:rPr lang="en-US" altLang="ja-JP" sz="1400" dirty="0">
                  <a:latin typeface="Candara" panose="020E0502030303020204" pitchFamily="34" charset="0"/>
                  <a:ea typeface="Meiryo UI" panose="020B0604030504040204" pitchFamily="50" charset="-128"/>
                </a:rPr>
                <a:t>(</a:t>
              </a:r>
              <a:r>
                <a:rPr lang="ja-JP" altLang="en-US" sz="1400" dirty="0">
                  <a:latin typeface="Candara" panose="020E0502030303020204" pitchFamily="34" charset="0"/>
                  <a:ea typeface="Meiryo UI" panose="020B0604030504040204" pitchFamily="50" charset="-128"/>
                </a:rPr>
                <a:t>ミリ秒単位</a:t>
              </a:r>
              <a:r>
                <a:rPr lang="en-US" altLang="ja-JP" sz="1400" dirty="0">
                  <a:latin typeface="Candara" panose="020E0502030303020204" pitchFamily="34" charset="0"/>
                  <a:ea typeface="Meiryo UI" panose="020B0604030504040204" pitchFamily="50" charset="-128"/>
                </a:rPr>
                <a:t>)</a:t>
              </a:r>
            </a:p>
          </p:txBody>
        </p:sp>
        <p:sp>
          <p:nvSpPr>
            <p:cNvPr id="20" name="テキスト ボックス 19">
              <a:extLst>
                <a:ext uri="{FF2B5EF4-FFF2-40B4-BE49-F238E27FC236}">
                  <a16:creationId xmlns:a16="http://schemas.microsoft.com/office/drawing/2014/main" id="{5DB26179-B63B-5537-9D48-2A6377639AB1}"/>
                </a:ext>
              </a:extLst>
            </p:cNvPr>
            <p:cNvSpPr txBox="1"/>
            <p:nvPr/>
          </p:nvSpPr>
          <p:spPr>
            <a:xfrm>
              <a:off x="4864280" y="3512449"/>
              <a:ext cx="2358338" cy="307777"/>
            </a:xfrm>
            <a:prstGeom prst="rect">
              <a:avLst/>
            </a:prstGeom>
            <a:noFill/>
          </p:spPr>
          <p:txBody>
            <a:bodyPr wrap="none" rtlCol="0">
              <a:spAutoFit/>
            </a:bodyPr>
            <a:lstStyle/>
            <a:p>
              <a:r>
                <a:rPr lang="ja-JP" altLang="en-US" sz="1400" dirty="0">
                  <a:latin typeface="Candara" panose="020E0502030303020204" pitchFamily="34" charset="0"/>
                  <a:ea typeface="Meiryo UI" panose="020B0604030504040204" pitchFamily="50" charset="-128"/>
                </a:rPr>
                <a:t>設定した周期で定期的に実行</a:t>
              </a:r>
              <a:endParaRPr lang="en-US" altLang="ja-JP" sz="1400" dirty="0">
                <a:latin typeface="Candara" panose="020E0502030303020204" pitchFamily="34" charset="0"/>
                <a:ea typeface="Meiryo UI" panose="020B0604030504040204" pitchFamily="50" charset="-128"/>
              </a:endParaRPr>
            </a:p>
          </p:txBody>
        </p:sp>
        <p:sp>
          <p:nvSpPr>
            <p:cNvPr id="21" name="テキスト ボックス 20">
              <a:extLst>
                <a:ext uri="{FF2B5EF4-FFF2-40B4-BE49-F238E27FC236}">
                  <a16:creationId xmlns:a16="http://schemas.microsoft.com/office/drawing/2014/main" id="{36596F79-E831-C31C-C780-3D483D08BF3A}"/>
                </a:ext>
              </a:extLst>
            </p:cNvPr>
            <p:cNvSpPr txBox="1"/>
            <p:nvPr/>
          </p:nvSpPr>
          <p:spPr>
            <a:xfrm>
              <a:off x="4048450" y="4132174"/>
              <a:ext cx="1604927" cy="307777"/>
            </a:xfrm>
            <a:prstGeom prst="rect">
              <a:avLst/>
            </a:prstGeom>
            <a:noFill/>
          </p:spPr>
          <p:txBody>
            <a:bodyPr wrap="none" rtlCol="0">
              <a:spAutoFit/>
            </a:bodyPr>
            <a:lstStyle/>
            <a:p>
              <a:r>
                <a:rPr lang="en-US" altLang="ja-JP" sz="1400" dirty="0">
                  <a:latin typeface="Candara" panose="020E0502030303020204" pitchFamily="34" charset="0"/>
                  <a:ea typeface="Meiryo UI" panose="020B0604030504040204" pitchFamily="50" charset="-128"/>
                </a:rPr>
                <a:t>Timer.ONE</a:t>
              </a:r>
              <a:r>
                <a:rPr lang="ja-JP" altLang="en-US" sz="1400" dirty="0">
                  <a:latin typeface="Candara" panose="020E0502030303020204" pitchFamily="34" charset="0"/>
                  <a:ea typeface="Meiryo UI" panose="020B0604030504040204" pitchFamily="50" charset="-128"/>
                </a:rPr>
                <a:t>＿</a:t>
              </a:r>
              <a:r>
                <a:rPr lang="en-US" altLang="ja-JP" sz="1400" dirty="0">
                  <a:latin typeface="Candara" panose="020E0502030303020204" pitchFamily="34" charset="0"/>
                  <a:ea typeface="Meiryo UI" panose="020B0604030504040204" pitchFamily="50" charset="-128"/>
                </a:rPr>
                <a:t>SHOT</a:t>
              </a:r>
            </a:p>
          </p:txBody>
        </p:sp>
        <p:sp>
          <p:nvSpPr>
            <p:cNvPr id="24" name="テキスト ボックス 23">
              <a:extLst>
                <a:ext uri="{FF2B5EF4-FFF2-40B4-BE49-F238E27FC236}">
                  <a16:creationId xmlns:a16="http://schemas.microsoft.com/office/drawing/2014/main" id="{5620ECC3-0173-D3B2-B880-27B0564EFE0F}"/>
                </a:ext>
              </a:extLst>
            </p:cNvPr>
            <p:cNvSpPr txBox="1"/>
            <p:nvPr/>
          </p:nvSpPr>
          <p:spPr>
            <a:xfrm>
              <a:off x="4820236" y="4419275"/>
              <a:ext cx="3422732" cy="307777"/>
            </a:xfrm>
            <a:prstGeom prst="rect">
              <a:avLst/>
            </a:prstGeom>
            <a:noFill/>
          </p:spPr>
          <p:txBody>
            <a:bodyPr wrap="none" rtlCol="0">
              <a:spAutoFit/>
            </a:bodyPr>
            <a:lstStyle/>
            <a:p>
              <a:r>
                <a:rPr lang="ja-JP" altLang="en-US" sz="1400" dirty="0">
                  <a:latin typeface="Candara" panose="020E0502030303020204" pitchFamily="34" charset="0"/>
                  <a:ea typeface="Meiryo UI" panose="020B0604030504040204" pitchFamily="50" charset="-128"/>
                </a:rPr>
                <a:t>設定した周期が経過した後に一回のみ実行</a:t>
              </a:r>
              <a:endParaRPr lang="en-US" altLang="ja-JP" sz="1400" dirty="0">
                <a:latin typeface="Candara" panose="020E0502030303020204" pitchFamily="34" charset="0"/>
                <a:ea typeface="Meiryo UI" panose="020B0604030504040204" pitchFamily="50" charset="-128"/>
              </a:endParaRPr>
            </a:p>
          </p:txBody>
        </p:sp>
        <p:sp>
          <p:nvSpPr>
            <p:cNvPr id="27" name="テキスト ボックス 26">
              <a:extLst>
                <a:ext uri="{FF2B5EF4-FFF2-40B4-BE49-F238E27FC236}">
                  <a16:creationId xmlns:a16="http://schemas.microsoft.com/office/drawing/2014/main" id="{F36E98FA-0F50-DDEB-D858-964461DB73A2}"/>
                </a:ext>
              </a:extLst>
            </p:cNvPr>
            <p:cNvSpPr txBox="1"/>
            <p:nvPr/>
          </p:nvSpPr>
          <p:spPr>
            <a:xfrm>
              <a:off x="4871916" y="3779479"/>
              <a:ext cx="3929281" cy="307777"/>
            </a:xfrm>
            <a:prstGeom prst="rect">
              <a:avLst/>
            </a:prstGeom>
            <a:noFill/>
          </p:spPr>
          <p:txBody>
            <a:bodyPr wrap="none" rtlCol="0">
              <a:spAutoFit/>
            </a:bodyPr>
            <a:lstStyle/>
            <a:p>
              <a:r>
                <a:rPr lang="ja-JP" altLang="en-US" sz="1400" dirty="0">
                  <a:latin typeface="Candara" panose="020E0502030303020204" pitchFamily="34" charset="0"/>
                  <a:ea typeface="Meiryo UI" panose="020B0604030504040204" pitchFamily="50" charset="-128"/>
                </a:rPr>
                <a:t>タイマー期間が終了したときに呼び出されるコールバック</a:t>
              </a:r>
              <a:endParaRPr lang="en-US" altLang="ja-JP" sz="1400" dirty="0">
                <a:latin typeface="Candara" panose="020E0502030303020204" pitchFamily="34" charset="0"/>
                <a:ea typeface="Meiryo UI" panose="020B0604030504040204" pitchFamily="50" charset="-128"/>
              </a:endParaRPr>
            </a:p>
          </p:txBody>
        </p:sp>
      </p:grpSp>
      <p:sp>
        <p:nvSpPr>
          <p:cNvPr id="18" name="テキスト ボックス 17">
            <a:extLst>
              <a:ext uri="{FF2B5EF4-FFF2-40B4-BE49-F238E27FC236}">
                <a16:creationId xmlns:a16="http://schemas.microsoft.com/office/drawing/2014/main" id="{660CE0DC-B209-AFA3-7408-47B9490746C2}"/>
              </a:ext>
            </a:extLst>
          </p:cNvPr>
          <p:cNvSpPr txBox="1"/>
          <p:nvPr/>
        </p:nvSpPr>
        <p:spPr>
          <a:xfrm>
            <a:off x="2811957" y="3265419"/>
            <a:ext cx="2383025" cy="307777"/>
          </a:xfrm>
          <a:prstGeom prst="rect">
            <a:avLst/>
          </a:prstGeom>
          <a:noFill/>
        </p:spPr>
        <p:txBody>
          <a:bodyPr wrap="none" rtlCol="0">
            <a:spAutoFit/>
          </a:bodyPr>
          <a:lstStyle/>
          <a:p>
            <a:r>
              <a:rPr lang="en-US" altLang="ja-JP" sz="1400" dirty="0">
                <a:latin typeface="Candara" panose="020E0502030303020204" pitchFamily="34" charset="0"/>
                <a:ea typeface="Meiryo UI" panose="020B0604030504040204" pitchFamily="50" charset="-128"/>
              </a:rPr>
              <a:t>Toggle()</a:t>
            </a:r>
            <a:r>
              <a:rPr lang="ja-JP" altLang="en-US" sz="1400" dirty="0">
                <a:latin typeface="Candara" panose="020E0502030303020204" pitchFamily="34" charset="0"/>
                <a:ea typeface="Meiryo UI" panose="020B0604030504040204" pitchFamily="50" charset="-128"/>
              </a:rPr>
              <a:t>で</a:t>
            </a:r>
            <a:r>
              <a:rPr lang="en-US" altLang="ja-JP" sz="1400" dirty="0">
                <a:latin typeface="Candara" panose="020E0502030303020204" pitchFamily="34" charset="0"/>
                <a:ea typeface="Meiryo UI" panose="020B0604030504040204" pitchFamily="50" charset="-128"/>
              </a:rPr>
              <a:t>ON</a:t>
            </a:r>
            <a:r>
              <a:rPr lang="ja-JP" altLang="en-US" sz="1400" dirty="0">
                <a:latin typeface="Candara" panose="020E0502030303020204" pitchFamily="34" charset="0"/>
                <a:ea typeface="Meiryo UI" panose="020B0604030504040204" pitchFamily="50" charset="-128"/>
              </a:rPr>
              <a:t>と</a:t>
            </a:r>
            <a:r>
              <a:rPr lang="en-US" altLang="ja-JP" sz="1400" dirty="0">
                <a:latin typeface="Candara" panose="020E0502030303020204" pitchFamily="34" charset="0"/>
                <a:ea typeface="Meiryo UI" panose="020B0604030504040204" pitchFamily="50" charset="-128"/>
              </a:rPr>
              <a:t>OFF</a:t>
            </a:r>
            <a:r>
              <a:rPr lang="ja-JP" altLang="en-US" sz="1400" dirty="0">
                <a:latin typeface="Candara" panose="020E0502030303020204" pitchFamily="34" charset="0"/>
                <a:ea typeface="Meiryo UI" panose="020B0604030504040204" pitchFamily="50" charset="-128"/>
              </a:rPr>
              <a:t>の切り替え</a:t>
            </a:r>
            <a:endParaRPr lang="en-US" altLang="ja-JP" sz="1400" dirty="0">
              <a:latin typeface="Candara" panose="020E0502030303020204" pitchFamily="34" charset="0"/>
              <a:ea typeface="Meiryo UI" panose="020B0604030504040204" pitchFamily="50" charset="-128"/>
            </a:endParaRPr>
          </a:p>
        </p:txBody>
      </p:sp>
      <p:cxnSp>
        <p:nvCxnSpPr>
          <p:cNvPr id="22" name="直線矢印コネクタ 21">
            <a:extLst>
              <a:ext uri="{FF2B5EF4-FFF2-40B4-BE49-F238E27FC236}">
                <a16:creationId xmlns:a16="http://schemas.microsoft.com/office/drawing/2014/main" id="{9615A48B-0432-2B41-8F07-EA5F80FC0F8E}"/>
              </a:ext>
            </a:extLst>
          </p:cNvPr>
          <p:cNvCxnSpPr/>
          <p:nvPr/>
        </p:nvCxnSpPr>
        <p:spPr>
          <a:xfrm flipH="1">
            <a:off x="2320167" y="3501008"/>
            <a:ext cx="505385" cy="6976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D3A4509-2AE7-2CB9-34EE-07255FA660D1}"/>
              </a:ext>
            </a:extLst>
          </p:cNvPr>
          <p:cNvSpPr txBox="1"/>
          <p:nvPr/>
        </p:nvSpPr>
        <p:spPr>
          <a:xfrm>
            <a:off x="2440480" y="2983465"/>
            <a:ext cx="3324949" cy="307777"/>
          </a:xfrm>
          <a:prstGeom prst="rect">
            <a:avLst/>
          </a:prstGeom>
          <a:noFill/>
        </p:spPr>
        <p:txBody>
          <a:bodyPr wrap="none" rtlCol="0">
            <a:spAutoFit/>
          </a:bodyPr>
          <a:lstStyle/>
          <a:p>
            <a:r>
              <a:rPr lang="en-US" altLang="ja-JP" sz="1400" dirty="0">
                <a:solidFill>
                  <a:srgbClr val="FF0000"/>
                </a:solidFill>
                <a:latin typeface="Candara" panose="020E0502030303020204" pitchFamily="34" charset="0"/>
                <a:ea typeface="Meiryo UI" panose="020B0604030504040204" pitchFamily="50" charset="-128"/>
              </a:rPr>
              <a:t>Timer</a:t>
            </a:r>
            <a:r>
              <a:rPr lang="ja-JP" altLang="en-US" sz="1400" dirty="0">
                <a:solidFill>
                  <a:srgbClr val="FF0000"/>
                </a:solidFill>
                <a:latin typeface="Candara" panose="020E0502030303020204" pitchFamily="34" charset="0"/>
                <a:ea typeface="Meiryo UI" panose="020B0604030504040204" pitchFamily="50" charset="-128"/>
              </a:rPr>
              <a:t>のコールバックで呼び出す関数を定義</a:t>
            </a:r>
            <a:endParaRPr lang="en-US" altLang="ja-JP" sz="1400" dirty="0">
              <a:solidFill>
                <a:srgbClr val="FF0000"/>
              </a:solidFill>
              <a:latin typeface="Candara" panose="020E0502030303020204" pitchFamily="34" charset="0"/>
              <a:ea typeface="Meiryo UI" panose="020B0604030504040204" pitchFamily="50" charset="-128"/>
            </a:endParaRPr>
          </a:p>
        </p:txBody>
      </p:sp>
      <p:cxnSp>
        <p:nvCxnSpPr>
          <p:cNvPr id="26" name="直線コネクタ 25">
            <a:extLst>
              <a:ext uri="{FF2B5EF4-FFF2-40B4-BE49-F238E27FC236}">
                <a16:creationId xmlns:a16="http://schemas.microsoft.com/office/drawing/2014/main" id="{637734A1-DFA8-81FF-D134-0B03C46F2695}"/>
              </a:ext>
            </a:extLst>
          </p:cNvPr>
          <p:cNvCxnSpPr>
            <a:cxnSpLocks/>
          </p:cNvCxnSpPr>
          <p:nvPr/>
        </p:nvCxnSpPr>
        <p:spPr>
          <a:xfrm>
            <a:off x="1252348" y="5965218"/>
            <a:ext cx="45130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42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0FC7B-88CC-8B0C-360F-8B1E10CA3099}"/>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4063E354-5908-C2DB-76A7-5FB791A9CD13}"/>
              </a:ext>
            </a:extLst>
          </p:cNvPr>
          <p:cNvSpPr txBox="1"/>
          <p:nvPr/>
        </p:nvSpPr>
        <p:spPr bwMode="auto">
          <a:xfrm>
            <a:off x="539552" y="681432"/>
            <a:ext cx="7488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008000"/>
                </a:solidFill>
                <a:effectLst/>
                <a:latin typeface="メイリオ" panose="020B0604030504040204" pitchFamily="50" charset="-128"/>
                <a:ea typeface="メイリオ" panose="020B0604030504040204" pitchFamily="50" charset="-128"/>
              </a:rPr>
              <a:t>8.1 </a:t>
            </a:r>
            <a:r>
              <a:rPr lang="en-US" altLang="ja-JP" dirty="0">
                <a:solidFill>
                  <a:srgbClr val="008000"/>
                </a:solidFill>
                <a:latin typeface="メイリオ" panose="020B0604030504040204" pitchFamily="50" charset="-128"/>
                <a:ea typeface="メイリオ" panose="020B0604030504040204" pitchFamily="50" charset="-128"/>
              </a:rPr>
              <a:t>ChatGPT</a:t>
            </a:r>
            <a:r>
              <a:rPr lang="ja-JP" altLang="en-US" dirty="0">
                <a:solidFill>
                  <a:srgbClr val="008000"/>
                </a:solidFill>
                <a:latin typeface="メイリオ" panose="020B0604030504040204" pitchFamily="50" charset="-128"/>
                <a:ea typeface="メイリオ" panose="020B0604030504040204" pitchFamily="50" charset="-128"/>
              </a:rPr>
              <a:t>に「</a:t>
            </a:r>
            <a:r>
              <a:rPr lang="en-US" altLang="ja-JP" b="0" i="0" dirty="0">
                <a:solidFill>
                  <a:srgbClr val="008000"/>
                </a:solidFill>
                <a:effectLst/>
                <a:latin typeface="メイリオ" panose="020B0604030504040204" pitchFamily="50" charset="-128"/>
                <a:ea typeface="メイリオ" panose="020B0604030504040204" pitchFamily="50" charset="-128"/>
              </a:rPr>
              <a:t>LED</a:t>
            </a:r>
            <a:r>
              <a:rPr lang="ja-JP" altLang="en-US" b="0" i="0" dirty="0">
                <a:solidFill>
                  <a:srgbClr val="008000"/>
                </a:solidFill>
                <a:effectLst/>
                <a:latin typeface="メイリオ" panose="020B0604030504040204" pitchFamily="50" charset="-128"/>
                <a:ea typeface="メイリオ" panose="020B0604030504040204" pitchFamily="50" charset="-128"/>
              </a:rPr>
              <a:t>を接続して</a:t>
            </a:r>
            <a:r>
              <a:rPr lang="en-US" altLang="ja-JP" b="0" i="0" dirty="0">
                <a:solidFill>
                  <a:srgbClr val="008000"/>
                </a:solidFill>
                <a:effectLst/>
                <a:latin typeface="メイリオ" panose="020B0604030504040204" pitchFamily="50" charset="-128"/>
                <a:ea typeface="メイリオ" panose="020B0604030504040204" pitchFamily="50" charset="-128"/>
              </a:rPr>
              <a:t>L</a:t>
            </a:r>
            <a:r>
              <a:rPr lang="ja-JP" altLang="en-US" dirty="0">
                <a:solidFill>
                  <a:srgbClr val="008000"/>
                </a:solidFill>
                <a:latin typeface="メイリオ" panose="020B0604030504040204" pitchFamily="50" charset="-128"/>
                <a:ea typeface="メイリオ" panose="020B0604030504040204" pitchFamily="50" charset="-128"/>
              </a:rPr>
              <a:t>チカしよう」を聞いてみよう</a:t>
            </a:r>
            <a:endParaRPr lang="en-US" altLang="ja-JP" b="0" i="0" dirty="0">
              <a:solidFill>
                <a:srgbClr val="008000"/>
              </a:solidFill>
              <a:effectLst/>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E51DC3B9-3978-8BDE-37BB-A11473ABEA89}"/>
              </a:ext>
            </a:extLst>
          </p:cNvPr>
          <p:cNvPicPr>
            <a:picLocks noChangeAspect="1"/>
          </p:cNvPicPr>
          <p:nvPr/>
        </p:nvPicPr>
        <p:blipFill>
          <a:blip r:embed="rId2"/>
          <a:stretch>
            <a:fillRect/>
          </a:stretch>
        </p:blipFill>
        <p:spPr>
          <a:xfrm>
            <a:off x="251520" y="1102762"/>
            <a:ext cx="7694451" cy="3852805"/>
          </a:xfrm>
          <a:prstGeom prst="rect">
            <a:avLst/>
          </a:prstGeom>
        </p:spPr>
      </p:pic>
      <p:sp>
        <p:nvSpPr>
          <p:cNvPr id="8" name="テキスト ボックス 7">
            <a:extLst>
              <a:ext uri="{FF2B5EF4-FFF2-40B4-BE49-F238E27FC236}">
                <a16:creationId xmlns:a16="http://schemas.microsoft.com/office/drawing/2014/main" id="{77B045AE-0C75-6B3D-DE6E-522F7351EDFE}"/>
              </a:ext>
            </a:extLst>
          </p:cNvPr>
          <p:cNvSpPr txBox="1"/>
          <p:nvPr/>
        </p:nvSpPr>
        <p:spPr bwMode="auto">
          <a:xfrm>
            <a:off x="4644008" y="3970134"/>
            <a:ext cx="4248472"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dirty="0"/>
              <a:t>from machine import Pin</a:t>
            </a:r>
          </a:p>
          <a:p>
            <a:r>
              <a:rPr lang="en-US" altLang="ja-JP" sz="1200" dirty="0"/>
              <a:t>import time</a:t>
            </a:r>
          </a:p>
          <a:p>
            <a:endParaRPr lang="en-US" altLang="ja-JP" sz="1200" dirty="0"/>
          </a:p>
          <a:p>
            <a:r>
              <a:rPr lang="en-US" altLang="ja-JP" sz="1200" dirty="0"/>
              <a:t># LED</a:t>
            </a:r>
            <a:r>
              <a:rPr lang="ja-JP" altLang="en-US" sz="1200" dirty="0"/>
              <a:t>が接続されているピンの設定</a:t>
            </a:r>
          </a:p>
          <a:p>
            <a:r>
              <a:rPr lang="en-US" altLang="ja-JP" sz="1200" dirty="0"/>
              <a:t>led1 = Pin(16, </a:t>
            </a:r>
            <a:r>
              <a:rPr lang="en-US" altLang="ja-JP" sz="1200" dirty="0" err="1"/>
              <a:t>Pin.OUT</a:t>
            </a:r>
            <a:r>
              <a:rPr lang="en-US" altLang="ja-JP" sz="1200" dirty="0"/>
              <a:t>)</a:t>
            </a:r>
          </a:p>
          <a:p>
            <a:r>
              <a:rPr lang="en-US" altLang="ja-JP" sz="1200" dirty="0"/>
              <a:t>led2 = Pin(17, </a:t>
            </a:r>
            <a:r>
              <a:rPr lang="en-US" altLang="ja-JP" sz="1200" dirty="0" err="1"/>
              <a:t>Pin.OUT</a:t>
            </a:r>
            <a:r>
              <a:rPr lang="en-US" altLang="ja-JP" sz="1200" dirty="0"/>
              <a:t>)</a:t>
            </a:r>
          </a:p>
          <a:p>
            <a:r>
              <a:rPr lang="en-US" altLang="ja-JP" sz="1200" dirty="0"/>
              <a:t>led3 = Pin(18, </a:t>
            </a:r>
            <a:r>
              <a:rPr lang="en-US" altLang="ja-JP" sz="1200" dirty="0" err="1"/>
              <a:t>Pin.OUT</a:t>
            </a:r>
            <a:r>
              <a:rPr lang="en-US" altLang="ja-JP" sz="1200" dirty="0"/>
              <a:t>)</a:t>
            </a:r>
          </a:p>
          <a:p>
            <a:endParaRPr lang="en-US" altLang="ja-JP" sz="1200" dirty="0"/>
          </a:p>
          <a:p>
            <a:r>
              <a:rPr lang="en-US" altLang="ja-JP" sz="1200" dirty="0"/>
              <a:t>while True:</a:t>
            </a:r>
          </a:p>
          <a:p>
            <a:r>
              <a:rPr lang="en-US" altLang="ja-JP" sz="1200" dirty="0"/>
              <a:t>    # LED</a:t>
            </a:r>
            <a:r>
              <a:rPr lang="ja-JP" altLang="en-US" sz="1200" dirty="0"/>
              <a:t>を</a:t>
            </a:r>
            <a:r>
              <a:rPr lang="en-US" altLang="ja-JP" sz="1200" dirty="0"/>
              <a:t>ON</a:t>
            </a:r>
            <a:r>
              <a:rPr lang="ja-JP" altLang="en-US" sz="1200" dirty="0"/>
              <a:t>にする</a:t>
            </a:r>
          </a:p>
          <a:p>
            <a:r>
              <a:rPr lang="ja-JP" altLang="en-US" sz="1200" dirty="0"/>
              <a:t>    </a:t>
            </a:r>
            <a:r>
              <a:rPr lang="en-US" altLang="ja-JP" sz="1200" dirty="0"/>
              <a:t>led</a:t>
            </a:r>
          </a:p>
        </p:txBody>
      </p:sp>
      <p:sp>
        <p:nvSpPr>
          <p:cNvPr id="9" name="吹き出し: 角を丸めた四角形 8">
            <a:extLst>
              <a:ext uri="{FF2B5EF4-FFF2-40B4-BE49-F238E27FC236}">
                <a16:creationId xmlns:a16="http://schemas.microsoft.com/office/drawing/2014/main" id="{38D38CD0-C235-04A6-9582-4E3B522CFBD0}"/>
              </a:ext>
            </a:extLst>
          </p:cNvPr>
          <p:cNvSpPr/>
          <p:nvPr/>
        </p:nvSpPr>
        <p:spPr>
          <a:xfrm>
            <a:off x="4499993" y="3717032"/>
            <a:ext cx="2895979" cy="2531918"/>
          </a:xfrm>
          <a:prstGeom prst="wedgeRoundRectCallout">
            <a:avLst>
              <a:gd name="adj1" fmla="val -80825"/>
              <a:gd name="adj2" fmla="val -518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0500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33366-45E3-70FF-63F0-FAE3EC7E84BD}"/>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5" name="テキスト ボックス 4">
            <a:extLst>
              <a:ext uri="{FF2B5EF4-FFF2-40B4-BE49-F238E27FC236}">
                <a16:creationId xmlns:a16="http://schemas.microsoft.com/office/drawing/2014/main" id="{74FE1DE4-D4F3-5ECD-AFE3-C04CF4391800}"/>
              </a:ext>
            </a:extLst>
          </p:cNvPr>
          <p:cNvSpPr txBox="1"/>
          <p:nvPr/>
        </p:nvSpPr>
        <p:spPr bwMode="auto">
          <a:xfrm>
            <a:off x="539552" y="681432"/>
            <a:ext cx="457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1" i="0" dirty="0">
                <a:solidFill>
                  <a:srgbClr val="212529"/>
                </a:solidFill>
                <a:effectLst/>
                <a:latin typeface="メイリオ" panose="020B0604030504040204" pitchFamily="50" charset="-128"/>
                <a:ea typeface="メイリオ" panose="020B0604030504040204" pitchFamily="50" charset="-128"/>
              </a:rPr>
              <a:t>main.py </a:t>
            </a:r>
            <a:r>
              <a:rPr lang="ja-JP" altLang="en-US" b="1" i="0" dirty="0">
                <a:solidFill>
                  <a:srgbClr val="212529"/>
                </a:solidFill>
                <a:effectLst/>
                <a:latin typeface="メイリオ" panose="020B0604030504040204" pitchFamily="50" charset="-128"/>
                <a:ea typeface="メイリオ" panose="020B0604030504040204" pitchFamily="50" charset="-128"/>
              </a:rPr>
              <a:t>（</a:t>
            </a:r>
            <a:r>
              <a:rPr lang="ja-JP" altLang="en-US" b="1" dirty="0">
                <a:solidFill>
                  <a:srgbClr val="212529"/>
                </a:solidFill>
                <a:latin typeface="メイリオ" panose="020B0604030504040204" pitchFamily="50" charset="-128"/>
                <a:ea typeface="メイリオ" panose="020B0604030504040204" pitchFamily="50" charset="-128"/>
              </a:rPr>
              <a:t>自動起動</a:t>
            </a:r>
            <a:r>
              <a:rPr lang="ja-JP" altLang="en-US" b="1" i="0" dirty="0">
                <a:solidFill>
                  <a:srgbClr val="212529"/>
                </a:solidFill>
                <a:effectLst/>
                <a:latin typeface="メイリオ" panose="020B0604030504040204" pitchFamily="50" charset="-128"/>
                <a:ea typeface="メイリオ" panose="020B0604030504040204" pitchFamily="50" charset="-128"/>
              </a:rPr>
              <a:t>）</a:t>
            </a:r>
            <a:r>
              <a:rPr lang="ja-JP" altLang="en-US" b="0" i="0" dirty="0">
                <a:solidFill>
                  <a:srgbClr val="212529"/>
                </a:solidFill>
                <a:effectLst/>
                <a:latin typeface="メイリオ" panose="020B0604030504040204" pitchFamily="50" charset="-128"/>
                <a:ea typeface="メイリオ" panose="020B0604030504040204" pitchFamily="50" charset="-128"/>
              </a:rPr>
              <a:t>について</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EF25FA67-B37B-4521-B3E8-03F14BC34CB9}"/>
              </a:ext>
            </a:extLst>
          </p:cNvPr>
          <p:cNvSpPr txBox="1"/>
          <p:nvPr/>
        </p:nvSpPr>
        <p:spPr>
          <a:xfrm>
            <a:off x="704811" y="3725547"/>
            <a:ext cx="5576270" cy="369332"/>
          </a:xfrm>
          <a:prstGeom prst="rect">
            <a:avLst/>
          </a:prstGeom>
          <a:noFill/>
        </p:spPr>
        <p:txBody>
          <a:bodyPr wrap="none" rtlCol="0">
            <a:spAutoFit/>
          </a:bodyPr>
          <a:lstStyle/>
          <a:p>
            <a:r>
              <a:rPr lang="en-US" altLang="ja-JP" dirty="0">
                <a:latin typeface="Meiryo UI" panose="020B0604030504040204" pitchFamily="50" charset="-128"/>
                <a:ea typeface="Meiryo UI" panose="020B0604030504040204" pitchFamily="50" charset="-128"/>
              </a:rPr>
              <a:t>mondai2.py</a:t>
            </a:r>
            <a:r>
              <a:rPr lang="ja-JP" altLang="en-US" dirty="0">
                <a:latin typeface="Meiryo UI" panose="020B0604030504040204" pitchFamily="50" charset="-128"/>
                <a:ea typeface="Meiryo UI" panose="020B0604030504040204" pitchFamily="50" charset="-128"/>
              </a:rPr>
              <a:t>　を </a:t>
            </a:r>
            <a:r>
              <a:rPr lang="en-US" altLang="ja-JP" b="1" dirty="0">
                <a:solidFill>
                  <a:srgbClr val="FF0000"/>
                </a:solidFill>
                <a:latin typeface="Meiryo UI" panose="020B0604030504040204" pitchFamily="50" charset="-128"/>
                <a:ea typeface="Meiryo UI" panose="020B0604030504040204" pitchFamily="50" charset="-128"/>
              </a:rPr>
              <a:t>main.py</a:t>
            </a:r>
            <a:r>
              <a:rPr lang="en-US" altLang="ja-JP"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という名前で保存してください</a:t>
            </a:r>
            <a:endParaRPr lang="en-US" altLang="ja-JP"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4B1F5E15-3D89-E1BA-15C1-C29AB191D492}"/>
              </a:ext>
            </a:extLst>
          </p:cNvPr>
          <p:cNvSpPr txBox="1"/>
          <p:nvPr/>
        </p:nvSpPr>
        <p:spPr bwMode="auto">
          <a:xfrm>
            <a:off x="1427667" y="1612738"/>
            <a:ext cx="73677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err="1">
                <a:effectLst/>
                <a:latin typeface="メイリオ" panose="020B0604030504040204" pitchFamily="50" charset="-128"/>
                <a:ea typeface="メイリオ" panose="020B0604030504040204" pitchFamily="50" charset="-128"/>
              </a:rPr>
              <a:t>Thonny</a:t>
            </a:r>
            <a:r>
              <a:rPr lang="en-US" altLang="ja-JP" b="0" i="0" dirty="0">
                <a:effectLst/>
                <a:latin typeface="メイリオ" panose="020B0604030504040204" pitchFamily="50" charset="-128"/>
                <a:ea typeface="メイリオ" panose="020B0604030504040204" pitchFamily="50" charset="-128"/>
              </a:rPr>
              <a:t> Python IDE </a:t>
            </a:r>
            <a:r>
              <a:rPr lang="ja-JP" altLang="en-US" b="0" i="0" dirty="0">
                <a:effectLst/>
                <a:latin typeface="メイリオ" panose="020B0604030504040204" pitchFamily="50" charset="-128"/>
                <a:ea typeface="メイリオ" panose="020B0604030504040204" pitchFamily="50" charset="-128"/>
              </a:rPr>
              <a:t>で</a:t>
            </a:r>
            <a:r>
              <a:rPr lang="ja-JP" altLang="en-US" sz="1600" b="0" i="0" dirty="0">
                <a:effectLst/>
                <a:latin typeface="メイリオ" panose="020B0604030504040204" pitchFamily="50" charset="-128"/>
                <a:ea typeface="メイリオ" panose="020B0604030504040204" pitchFamily="50" charset="-128"/>
              </a:rPr>
              <a:t>コーデイング</a:t>
            </a:r>
            <a:r>
              <a:rPr lang="ja-JP" altLang="en-US" b="0" i="0" dirty="0">
                <a:effectLst/>
                <a:latin typeface="メイリオ" panose="020B0604030504040204" pitchFamily="50" charset="-128"/>
                <a:ea typeface="メイリオ" panose="020B0604030504040204" pitchFamily="50" charset="-128"/>
              </a:rPr>
              <a:t>し </a:t>
            </a:r>
            <a:r>
              <a:rPr lang="en-US" altLang="ja-JP" b="0" i="0" dirty="0">
                <a:effectLst/>
                <a:latin typeface="メイリオ" panose="020B0604030504040204" pitchFamily="50" charset="-128"/>
                <a:ea typeface="メイリオ" panose="020B0604030504040204" pitchFamily="50" charset="-128"/>
              </a:rPr>
              <a:t>Raspberry Pi Pico </a:t>
            </a:r>
            <a:r>
              <a:rPr lang="ja-JP" altLang="en-US" b="0" i="0" dirty="0">
                <a:effectLst/>
                <a:latin typeface="メイリオ" panose="020B0604030504040204" pitchFamily="50" charset="-128"/>
                <a:ea typeface="メイリオ" panose="020B0604030504040204" pitchFamily="50" charset="-128"/>
              </a:rPr>
              <a:t>を動かす</a:t>
            </a:r>
            <a:endParaRPr lang="en-US" altLang="ja-JP" b="0" i="0" dirty="0">
              <a:effectLst/>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4955E91F-F726-6A6A-A33D-A5651960F205}"/>
              </a:ext>
            </a:extLst>
          </p:cNvPr>
          <p:cNvSpPr txBox="1"/>
          <p:nvPr/>
        </p:nvSpPr>
        <p:spPr>
          <a:xfrm>
            <a:off x="704811" y="1175144"/>
            <a:ext cx="4977260" cy="338554"/>
          </a:xfrm>
          <a:prstGeom prst="rect">
            <a:avLst/>
          </a:prstGeom>
          <a:noFill/>
        </p:spPr>
        <p:txBody>
          <a:bodyPr wrap="none" rtlCol="0">
            <a:spAutoFit/>
          </a:bodyPr>
          <a:lstStyle/>
          <a:p>
            <a:r>
              <a:rPr lang="en-US" altLang="ja-JP" sz="1600" dirty="0">
                <a:latin typeface="Meiryo UI" panose="020B0604030504040204" pitchFamily="50" charset="-128"/>
                <a:ea typeface="Meiryo UI" panose="020B0604030504040204" pitchFamily="50" charset="-128"/>
              </a:rPr>
              <a:t>8.1 </a:t>
            </a:r>
            <a:r>
              <a:rPr lang="ja-JP" altLang="en-US" sz="1600" dirty="0">
                <a:latin typeface="Meiryo UI" panose="020B0604030504040204" pitchFamily="50" charset="-128"/>
                <a:ea typeface="Meiryo UI" panose="020B0604030504040204" pitchFamily="50" charset="-128"/>
              </a:rPr>
              <a:t>で　</a:t>
            </a:r>
            <a:r>
              <a:rPr lang="en-US" altLang="ja-JP" sz="1600" b="1" dirty="0">
                <a:latin typeface="Meiryo UI" panose="020B0604030504040204" pitchFamily="50" charset="-128"/>
                <a:ea typeface="Meiryo UI" panose="020B0604030504040204" pitchFamily="50" charset="-128"/>
              </a:rPr>
              <a:t>mondai2.py</a:t>
            </a:r>
            <a:r>
              <a:rPr lang="ja-JP" altLang="en-US" sz="1600" dirty="0">
                <a:latin typeface="Meiryo UI" panose="020B0604030504040204" pitchFamily="50" charset="-128"/>
                <a:ea typeface="Meiryo UI" panose="020B0604030504040204" pitchFamily="50" charset="-128"/>
              </a:rPr>
              <a:t>として名前を付けて保存 ⇒　実行</a:t>
            </a:r>
            <a:endParaRPr lang="en-US" altLang="ja-JP" sz="1600" dirty="0">
              <a:latin typeface="Meiryo UI" panose="020B0604030504040204" pitchFamily="50" charset="-128"/>
              <a:ea typeface="Meiryo UI" panose="020B0604030504040204" pitchFamily="50" charset="-128"/>
            </a:endParaRPr>
          </a:p>
        </p:txBody>
      </p:sp>
      <p:sp>
        <p:nvSpPr>
          <p:cNvPr id="9" name="矢印: 下 8">
            <a:extLst>
              <a:ext uri="{FF2B5EF4-FFF2-40B4-BE49-F238E27FC236}">
                <a16:creationId xmlns:a16="http://schemas.microsoft.com/office/drawing/2014/main" id="{C5508D64-109D-A4F8-E8F5-9D7D8D00A3DE}"/>
              </a:ext>
            </a:extLst>
          </p:cNvPr>
          <p:cNvSpPr/>
          <p:nvPr/>
        </p:nvSpPr>
        <p:spPr>
          <a:xfrm rot="16200000">
            <a:off x="881011" y="1561318"/>
            <a:ext cx="202819" cy="450844"/>
          </a:xfrm>
          <a:prstGeom prst="down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缶切り が含まれている画像&#10;&#10;自動的に生成された説明">
            <a:extLst>
              <a:ext uri="{FF2B5EF4-FFF2-40B4-BE49-F238E27FC236}">
                <a16:creationId xmlns:a16="http://schemas.microsoft.com/office/drawing/2014/main" id="{FB6E6C5B-2308-1D95-DFC2-32593A254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17" y="2279280"/>
            <a:ext cx="861251" cy="861251"/>
          </a:xfrm>
          <a:prstGeom prst="rect">
            <a:avLst/>
          </a:prstGeom>
        </p:spPr>
      </p:pic>
      <p:sp>
        <p:nvSpPr>
          <p:cNvPr id="12" name="テキスト ボックス 11">
            <a:extLst>
              <a:ext uri="{FF2B5EF4-FFF2-40B4-BE49-F238E27FC236}">
                <a16:creationId xmlns:a16="http://schemas.microsoft.com/office/drawing/2014/main" id="{8A6F55E2-EC0C-3B3C-D1D4-2BEFB2FE12CC}"/>
              </a:ext>
            </a:extLst>
          </p:cNvPr>
          <p:cNvSpPr txBox="1"/>
          <p:nvPr/>
        </p:nvSpPr>
        <p:spPr bwMode="auto">
          <a:xfrm>
            <a:off x="1763688" y="2629058"/>
            <a:ext cx="4033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effectLst/>
                <a:latin typeface="メイリオ" panose="020B0604030504040204" pitchFamily="50" charset="-128"/>
                <a:ea typeface="メイリオ" panose="020B0604030504040204" pitchFamily="50" charset="-128"/>
              </a:rPr>
              <a:t>PC</a:t>
            </a:r>
            <a:r>
              <a:rPr lang="ja-JP" altLang="en-US" b="0" i="0" dirty="0">
                <a:effectLst/>
                <a:latin typeface="メイリオ" panose="020B0604030504040204" pitchFamily="50" charset="-128"/>
                <a:ea typeface="メイリオ" panose="020B0604030504040204" pitchFamily="50" charset="-128"/>
              </a:rPr>
              <a:t>がないと</a:t>
            </a:r>
            <a:r>
              <a:rPr lang="en-US" altLang="ja-JP" b="0" i="0" dirty="0">
                <a:effectLst/>
                <a:latin typeface="メイリオ" panose="020B0604030504040204" pitchFamily="50" charset="-128"/>
                <a:ea typeface="メイリオ" panose="020B0604030504040204" pitchFamily="50" charset="-128"/>
              </a:rPr>
              <a:t>Pico</a:t>
            </a:r>
            <a:r>
              <a:rPr lang="ja-JP" altLang="en-US" b="0" i="0" dirty="0">
                <a:effectLst/>
                <a:latin typeface="メイリオ" panose="020B0604030504040204" pitchFamily="50" charset="-128"/>
                <a:ea typeface="メイリオ" panose="020B0604030504040204" pitchFamily="50" charset="-128"/>
              </a:rPr>
              <a:t>は動かせないのか？</a:t>
            </a:r>
            <a:endParaRPr lang="en-US" altLang="ja-JP" b="0" i="0" dirty="0">
              <a:effectLst/>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400AD7D-A064-F9B3-48B9-9B8F1915F3DC}"/>
              </a:ext>
            </a:extLst>
          </p:cNvPr>
          <p:cNvSpPr txBox="1"/>
          <p:nvPr/>
        </p:nvSpPr>
        <p:spPr bwMode="auto">
          <a:xfrm>
            <a:off x="1780247" y="2229433"/>
            <a:ext cx="11624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0" i="0" dirty="0">
                <a:solidFill>
                  <a:srgbClr val="FF0000"/>
                </a:solidFill>
                <a:effectLst/>
                <a:latin typeface="メイリオ" panose="020B0604030504040204" pitchFamily="50" charset="-128"/>
                <a:ea typeface="メイリオ" panose="020B0604030504040204" pitchFamily="50" charset="-128"/>
              </a:rPr>
              <a:t>疑問？</a:t>
            </a:r>
            <a:endParaRPr lang="en-US" altLang="ja-JP" b="0" i="0" dirty="0">
              <a:solidFill>
                <a:srgbClr val="FF0000"/>
              </a:solidFill>
              <a:effectLst/>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463143FE-1EC8-AF98-357D-F08127D38056}"/>
              </a:ext>
            </a:extLst>
          </p:cNvPr>
          <p:cNvSpPr/>
          <p:nvPr/>
        </p:nvSpPr>
        <p:spPr>
          <a:xfrm>
            <a:off x="1580692" y="2042657"/>
            <a:ext cx="4216207" cy="10978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6AB8C059-8DE7-0F39-32A1-AE8EC7B3B6A7}"/>
              </a:ext>
            </a:extLst>
          </p:cNvPr>
          <p:cNvSpPr/>
          <p:nvPr/>
        </p:nvSpPr>
        <p:spPr>
          <a:xfrm rot="16200000">
            <a:off x="1106433" y="4152721"/>
            <a:ext cx="202819" cy="45084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0D58DB2-7F0D-ADE1-FDA5-0E9582AE1889}"/>
              </a:ext>
            </a:extLst>
          </p:cNvPr>
          <p:cNvSpPr txBox="1"/>
          <p:nvPr/>
        </p:nvSpPr>
        <p:spPr>
          <a:xfrm>
            <a:off x="1619933" y="4193477"/>
            <a:ext cx="2411238" cy="369332"/>
          </a:xfrm>
          <a:prstGeom prst="rect">
            <a:avLst/>
          </a:prstGeom>
          <a:noFill/>
        </p:spPr>
        <p:txBody>
          <a:bodyPr wrap="none" rtlCol="0">
            <a:spAutoFit/>
          </a:bodyPr>
          <a:lstStyle/>
          <a:p>
            <a:r>
              <a:rPr lang="ja-JP" altLang="en-US" b="1" dirty="0">
                <a:solidFill>
                  <a:srgbClr val="FF0000"/>
                </a:solidFill>
                <a:latin typeface="Meiryo UI" panose="020B0604030504040204" pitchFamily="50" charset="-128"/>
                <a:ea typeface="Meiryo UI" panose="020B0604030504040204" pitchFamily="50" charset="-128"/>
              </a:rPr>
              <a:t>自動実行</a:t>
            </a:r>
            <a:r>
              <a:rPr lang="ja-JP" altLang="en-US" dirty="0">
                <a:latin typeface="Meiryo UI" panose="020B0604030504040204" pitchFamily="50" charset="-128"/>
                <a:ea typeface="Meiryo UI" panose="020B0604030504040204" pitchFamily="50" charset="-128"/>
              </a:rPr>
              <a:t>するようになる</a:t>
            </a:r>
            <a:endParaRPr lang="en-US" altLang="ja-JP"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EFF68D8F-EDF3-09A2-7DCB-A44E1E00338B}"/>
              </a:ext>
            </a:extLst>
          </p:cNvPr>
          <p:cNvSpPr txBox="1"/>
          <p:nvPr/>
        </p:nvSpPr>
        <p:spPr>
          <a:xfrm>
            <a:off x="756998" y="4884008"/>
            <a:ext cx="7233455" cy="369332"/>
          </a:xfrm>
          <a:prstGeom prst="rect">
            <a:avLst/>
          </a:prstGeom>
          <a:noFill/>
        </p:spPr>
        <p:txBody>
          <a:bodyPr wrap="none" rtlCol="0">
            <a:spAutoFit/>
          </a:bodyPr>
          <a:lstStyle/>
          <a:p>
            <a:r>
              <a:rPr lang="en-US" altLang="ja-JP" dirty="0">
                <a:latin typeface="Meiryo UI" panose="020B0604030504040204" pitchFamily="50" charset="-128"/>
                <a:ea typeface="Meiryo UI" panose="020B0604030504040204" pitchFamily="50" charset="-128"/>
              </a:rPr>
              <a:t>Reset </a:t>
            </a:r>
            <a:r>
              <a:rPr lang="ja-JP" altLang="en-US" dirty="0">
                <a:latin typeface="Meiryo UI" panose="020B0604030504040204" pitchFamily="50" charset="-128"/>
                <a:ea typeface="Meiryo UI" panose="020B0604030504040204" pitchFamily="50" charset="-128"/>
              </a:rPr>
              <a:t>もしくは　一旦電源を切ってから、入れ直す</a:t>
            </a:r>
            <a:r>
              <a:rPr lang="en-US" altLang="ja-JP" dirty="0">
                <a:latin typeface="Meiryo UI" panose="020B0604030504040204" pitchFamily="50" charset="-128"/>
                <a:ea typeface="Meiryo UI" panose="020B0604030504040204" pitchFamily="50" charset="-128"/>
              </a:rPr>
              <a:t>(USB</a:t>
            </a:r>
            <a:r>
              <a:rPr lang="ja-JP" altLang="en-US" dirty="0">
                <a:latin typeface="Meiryo UI" panose="020B0604030504040204" pitchFamily="50" charset="-128"/>
                <a:ea typeface="Meiryo UI" panose="020B0604030504040204" pitchFamily="50" charset="-128"/>
              </a:rPr>
              <a:t>接続</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してみてください</a:t>
            </a:r>
            <a:endParaRPr lang="en-US" altLang="ja-JP"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424C7418-E886-2EB9-72DD-5CF4D2939411}"/>
              </a:ext>
            </a:extLst>
          </p:cNvPr>
          <p:cNvSpPr txBox="1"/>
          <p:nvPr/>
        </p:nvSpPr>
        <p:spPr>
          <a:xfrm>
            <a:off x="4759028" y="5960313"/>
            <a:ext cx="1447832" cy="276999"/>
          </a:xfrm>
          <a:prstGeom prst="rect">
            <a:avLst/>
          </a:prstGeom>
          <a:noFill/>
        </p:spPr>
        <p:txBody>
          <a:bodyPr wrap="none" rtlCol="0">
            <a:spAutoFit/>
          </a:bodyPr>
          <a:lstStyle/>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起動時間　瞬時</a:t>
            </a:r>
            <a:r>
              <a:rPr lang="en-US" altLang="ja-JP" sz="1200" dirty="0">
                <a:latin typeface="Meiryo UI" panose="020B0604030504040204" pitchFamily="50" charset="-128"/>
                <a:ea typeface="Meiryo UI" panose="020B0604030504040204" pitchFamily="50" charset="-128"/>
              </a:rPr>
              <a:t>)</a:t>
            </a:r>
          </a:p>
        </p:txBody>
      </p:sp>
      <p:sp>
        <p:nvSpPr>
          <p:cNvPr id="20" name="四角形: 角を丸くする 19">
            <a:extLst>
              <a:ext uri="{FF2B5EF4-FFF2-40B4-BE49-F238E27FC236}">
                <a16:creationId xmlns:a16="http://schemas.microsoft.com/office/drawing/2014/main" id="{77CFBDCD-10C2-3251-24B6-50BE41EA8378}"/>
              </a:ext>
            </a:extLst>
          </p:cNvPr>
          <p:cNvSpPr/>
          <p:nvPr/>
        </p:nvSpPr>
        <p:spPr>
          <a:xfrm>
            <a:off x="1580692" y="4109862"/>
            <a:ext cx="2450480" cy="5489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下 20">
            <a:extLst>
              <a:ext uri="{FF2B5EF4-FFF2-40B4-BE49-F238E27FC236}">
                <a16:creationId xmlns:a16="http://schemas.microsoft.com/office/drawing/2014/main" id="{A0560424-4EF9-19E1-469E-1CABE5399A9E}"/>
              </a:ext>
            </a:extLst>
          </p:cNvPr>
          <p:cNvSpPr/>
          <p:nvPr/>
        </p:nvSpPr>
        <p:spPr>
          <a:xfrm rot="16200000">
            <a:off x="1142336" y="5693010"/>
            <a:ext cx="202819" cy="450844"/>
          </a:xfrm>
          <a:prstGeom prst="downArrow">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05E350F3-C50D-7E1C-D1E7-8063C5FD6FE4}"/>
              </a:ext>
            </a:extLst>
          </p:cNvPr>
          <p:cNvSpPr txBox="1"/>
          <p:nvPr/>
        </p:nvSpPr>
        <p:spPr>
          <a:xfrm>
            <a:off x="1655836" y="5638718"/>
            <a:ext cx="3196709" cy="523220"/>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「プログラムの自動実行が容易であること」</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「電源投入後にすぐに回路が動作すること」</a:t>
            </a:r>
            <a:endParaRPr lang="en-US" altLang="ja-JP" sz="14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4DC67062-680C-DAED-2F95-C2DD964CF219}"/>
              </a:ext>
            </a:extLst>
          </p:cNvPr>
          <p:cNvSpPr txBox="1"/>
          <p:nvPr/>
        </p:nvSpPr>
        <p:spPr>
          <a:xfrm>
            <a:off x="4867231" y="5669724"/>
            <a:ext cx="1231427" cy="338554"/>
          </a:xfrm>
          <a:prstGeom prst="rect">
            <a:avLst/>
          </a:prstGeom>
          <a:noFill/>
        </p:spPr>
        <p:txBody>
          <a:bodyPr wrap="none" rtlCol="0">
            <a:spAutoFit/>
          </a:bodyPr>
          <a:lstStyle/>
          <a:p>
            <a:r>
              <a:rPr lang="en-US" altLang="ja-JP" sz="1600" b="1" dirty="0">
                <a:solidFill>
                  <a:srgbClr val="002060"/>
                </a:solidFill>
                <a:latin typeface="Meiryo UI" panose="020B0604030504040204" pitchFamily="50" charset="-128"/>
                <a:ea typeface="Meiryo UI" panose="020B0604030504040204" pitchFamily="50" charset="-128"/>
              </a:rPr>
              <a:t>Pico</a:t>
            </a:r>
            <a:r>
              <a:rPr lang="ja-JP" altLang="en-US" sz="1600" b="1" dirty="0">
                <a:solidFill>
                  <a:srgbClr val="002060"/>
                </a:solidFill>
                <a:latin typeface="Meiryo UI" panose="020B0604030504040204" pitchFamily="50" charset="-128"/>
                <a:ea typeface="Meiryo UI" panose="020B0604030504040204" pitchFamily="50" charset="-128"/>
              </a:rPr>
              <a:t>の特長</a:t>
            </a:r>
            <a:endParaRPr lang="en-US" altLang="ja-JP" sz="1600" b="1" dirty="0">
              <a:solidFill>
                <a:srgbClr val="002060"/>
              </a:solidFill>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F527032E-4C94-E286-D092-905636E72280}"/>
              </a:ext>
            </a:extLst>
          </p:cNvPr>
          <p:cNvSpPr txBox="1"/>
          <p:nvPr/>
        </p:nvSpPr>
        <p:spPr>
          <a:xfrm>
            <a:off x="5930568" y="5257122"/>
            <a:ext cx="2087431" cy="338554"/>
          </a:xfrm>
          <a:prstGeom prst="rect">
            <a:avLst/>
          </a:prstGeom>
          <a:noFill/>
        </p:spPr>
        <p:txBody>
          <a:bodyPr wrap="none" rtlCol="0">
            <a:spAutoFit/>
          </a:bodyPr>
          <a:lstStyle/>
          <a:p>
            <a:r>
              <a:rPr lang="ja-JP" altLang="en-US" sz="1600" dirty="0">
                <a:solidFill>
                  <a:srgbClr val="002060"/>
                </a:solidFill>
                <a:latin typeface="Meiryo UI" panose="020B0604030504040204" pitchFamily="50" charset="-128"/>
                <a:ea typeface="Meiryo UI" panose="020B0604030504040204" pitchFamily="50" charset="-128"/>
              </a:rPr>
              <a:t>（</a:t>
            </a:r>
            <a:r>
              <a:rPr lang="ja-JP" altLang="en-US" sz="1600" b="1" dirty="0">
                <a:solidFill>
                  <a:srgbClr val="002060"/>
                </a:solidFill>
                <a:latin typeface="Meiryo UI" panose="020B0604030504040204" pitchFamily="50" charset="-128"/>
                <a:ea typeface="Meiryo UI" panose="020B0604030504040204" pitchFamily="50" charset="-128"/>
              </a:rPr>
              <a:t>外部電源</a:t>
            </a:r>
            <a:r>
              <a:rPr lang="ja-JP" altLang="en-US" sz="1600" dirty="0">
                <a:solidFill>
                  <a:srgbClr val="002060"/>
                </a:solidFill>
                <a:latin typeface="Meiryo UI" panose="020B0604030504040204" pitchFamily="50" charset="-128"/>
                <a:ea typeface="Meiryo UI" panose="020B0604030504040204" pitchFamily="50" charset="-128"/>
              </a:rPr>
              <a:t>でも</a:t>
            </a:r>
            <a:r>
              <a:rPr lang="en-US" altLang="ja-JP" sz="1600" dirty="0">
                <a:solidFill>
                  <a:srgbClr val="002060"/>
                </a:solidFill>
                <a:latin typeface="Meiryo UI" panose="020B0604030504040204" pitchFamily="50" charset="-128"/>
                <a:ea typeface="Meiryo UI" panose="020B0604030504040204" pitchFamily="50" charset="-128"/>
              </a:rPr>
              <a:t>OK</a:t>
            </a:r>
            <a:r>
              <a:rPr lang="ja-JP" altLang="en-US" sz="1600" dirty="0">
                <a:solidFill>
                  <a:srgbClr val="002060"/>
                </a:solidFill>
                <a:latin typeface="Meiryo UI" panose="020B0604030504040204" pitchFamily="50" charset="-128"/>
                <a:ea typeface="Meiryo UI" panose="020B0604030504040204" pitchFamily="50" charset="-128"/>
              </a:rPr>
              <a:t>）</a:t>
            </a:r>
            <a:endParaRPr lang="en-US" altLang="ja-JP" sz="1600" dirty="0">
              <a:solidFill>
                <a:srgbClr val="002060"/>
              </a:solidFill>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D352F22-663B-4F3E-A547-73A5029EA632}"/>
              </a:ext>
            </a:extLst>
          </p:cNvPr>
          <p:cNvSpPr txBox="1"/>
          <p:nvPr/>
        </p:nvSpPr>
        <p:spPr bwMode="auto">
          <a:xfrm>
            <a:off x="656139" y="3359027"/>
            <a:ext cx="22681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1" dirty="0">
                <a:solidFill>
                  <a:srgbClr val="212529"/>
                </a:solidFill>
                <a:latin typeface="メイリオ" panose="020B0604030504040204" pitchFamily="50" charset="-128"/>
                <a:ea typeface="メイリオ" panose="020B0604030504040204" pitchFamily="50" charset="-128"/>
              </a:rPr>
              <a:t>自動起動する方法</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8288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56FEE6-189F-702F-B070-6949F834EE4B}"/>
              </a:ext>
            </a:extLst>
          </p:cNvPr>
          <p:cNvSpPr txBox="1"/>
          <p:nvPr/>
        </p:nvSpPr>
        <p:spPr bwMode="auto">
          <a:xfrm>
            <a:off x="781566" y="3429000"/>
            <a:ext cx="709329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b="0" i="0" dirty="0" err="1">
                <a:effectLst/>
                <a:latin typeface="メイリオ" panose="020B0604030504040204" pitchFamily="50" charset="-128"/>
                <a:ea typeface="メイリオ" panose="020B0604030504040204" pitchFamily="50" charset="-128"/>
              </a:rPr>
              <a:t>Thonny</a:t>
            </a:r>
            <a:r>
              <a:rPr lang="en-US" altLang="ja-JP" sz="1600" b="0" i="0" dirty="0">
                <a:effectLst/>
                <a:latin typeface="メイリオ" panose="020B0604030504040204" pitchFamily="50" charset="-128"/>
                <a:ea typeface="メイリオ" panose="020B0604030504040204" pitchFamily="50" charset="-128"/>
              </a:rPr>
              <a:t> </a:t>
            </a:r>
            <a:r>
              <a:rPr lang="ja-JP" altLang="en-US" sz="1600" b="0" i="0" dirty="0">
                <a:effectLst/>
                <a:latin typeface="メイリオ" panose="020B0604030504040204" pitchFamily="50" charset="-128"/>
                <a:ea typeface="メイリオ" panose="020B0604030504040204" pitchFamily="50" charset="-128"/>
              </a:rPr>
              <a:t>を起動して</a:t>
            </a:r>
            <a:endParaRPr lang="en-US" altLang="ja-JP" sz="1600" b="0" i="0" dirty="0">
              <a:effectLst/>
              <a:latin typeface="メイリオ" panose="020B0604030504040204" pitchFamily="50" charset="-128"/>
              <a:ea typeface="メイリオ" panose="020B0604030504040204" pitchFamily="50" charset="-128"/>
            </a:endParaRPr>
          </a:p>
          <a:p>
            <a:r>
              <a:rPr lang="ja-JP" altLang="en-US" sz="1600" b="1" i="0" dirty="0">
                <a:solidFill>
                  <a:srgbClr val="FF0000"/>
                </a:solidFill>
                <a:effectLst/>
                <a:latin typeface="メイリオ" panose="020B0604030504040204" pitchFamily="50" charset="-128"/>
                <a:ea typeface="メイリオ" panose="020B0604030504040204" pitchFamily="50" charset="-128"/>
              </a:rPr>
              <a:t>「</a:t>
            </a:r>
            <a:r>
              <a:rPr lang="en-US" altLang="ja-JP" sz="1600" b="1" i="0" dirty="0">
                <a:solidFill>
                  <a:srgbClr val="FF0000"/>
                </a:solidFill>
                <a:effectLst/>
                <a:latin typeface="メイリオ" panose="020B0604030504040204" pitchFamily="50" charset="-128"/>
                <a:ea typeface="メイリオ" panose="020B0604030504040204" pitchFamily="50" charset="-128"/>
              </a:rPr>
              <a:t>Stop/Restart backend</a:t>
            </a:r>
            <a:r>
              <a:rPr lang="ja-JP" altLang="en-US" sz="1600" b="1" i="0" dirty="0">
                <a:solidFill>
                  <a:srgbClr val="FF0000"/>
                </a:solidFill>
                <a:effectLst/>
                <a:latin typeface="メイリオ" panose="020B0604030504040204" pitchFamily="50" charset="-128"/>
                <a:ea typeface="メイリオ" panose="020B0604030504040204" pitchFamily="50" charset="-128"/>
              </a:rPr>
              <a:t>」</a:t>
            </a:r>
            <a:r>
              <a:rPr lang="ja-JP" altLang="en-US" sz="1600" b="0" i="0" dirty="0">
                <a:effectLst/>
                <a:latin typeface="メイリオ" panose="020B0604030504040204" pitchFamily="50" charset="-128"/>
                <a:ea typeface="メイリオ" panose="020B0604030504040204" pitchFamily="50" charset="-128"/>
              </a:rPr>
              <a:t>ボタンをクリックしプログラムを止める</a:t>
            </a:r>
            <a:endParaRPr lang="en-US" altLang="ja-JP" sz="1600" b="0" i="0" dirty="0">
              <a:effectLst/>
              <a:latin typeface="メイリオ" panose="020B0604030504040204" pitchFamily="50" charset="-128"/>
              <a:ea typeface="メイリオ" panose="020B0604030504040204" pitchFamily="50" charset="-128"/>
            </a:endParaRPr>
          </a:p>
          <a:p>
            <a:endParaRPr lang="en-US" altLang="ja-JP" sz="1600" b="0" i="0" dirty="0">
              <a:effectLst/>
              <a:latin typeface="メイリオ" panose="020B0604030504040204" pitchFamily="50" charset="-128"/>
              <a:ea typeface="メイリオ" panose="020B0604030504040204" pitchFamily="50" charset="-128"/>
            </a:endParaRPr>
          </a:p>
          <a:p>
            <a:r>
              <a:rPr lang="en-US" altLang="ja-JP" sz="1600" b="0" i="0" dirty="0" err="1">
                <a:effectLst/>
                <a:latin typeface="メイリオ" panose="020B0604030504040204" pitchFamily="50" charset="-128"/>
                <a:ea typeface="メイリオ" panose="020B0604030504040204" pitchFamily="50" charset="-128"/>
              </a:rPr>
              <a:t>Thonny</a:t>
            </a:r>
            <a:r>
              <a:rPr lang="en-US" altLang="ja-JP" sz="1600" b="0" i="0" dirty="0">
                <a:effectLst/>
                <a:latin typeface="メイリオ" panose="020B0604030504040204" pitchFamily="50" charset="-128"/>
                <a:ea typeface="メイリオ" panose="020B0604030504040204" pitchFamily="50" charset="-128"/>
              </a:rPr>
              <a:t> Python IDE </a:t>
            </a:r>
            <a:r>
              <a:rPr lang="ja-JP" altLang="en-US" sz="1600" b="0" i="0" dirty="0">
                <a:effectLst/>
                <a:latin typeface="メイリオ" panose="020B0604030504040204" pitchFamily="50" charset="-128"/>
                <a:ea typeface="メイリオ" panose="020B0604030504040204" pitchFamily="50" charset="-128"/>
              </a:rPr>
              <a:t>で書き換えが可能になります。</a:t>
            </a:r>
            <a:endParaRPr lang="ja-JP" altLang="en-US" sz="1600" dirty="0">
              <a:latin typeface="メイリオ" panose="020B0604030504040204" pitchFamily="50" charset="-128"/>
              <a:ea typeface="メイリオ" panose="020B0604030504040204" pitchFamily="50" charset="-128"/>
            </a:endParaRPr>
          </a:p>
        </p:txBody>
      </p:sp>
      <p:sp>
        <p:nvSpPr>
          <p:cNvPr id="4" name="タイトル 1">
            <a:extLst>
              <a:ext uri="{FF2B5EF4-FFF2-40B4-BE49-F238E27FC236}">
                <a16:creationId xmlns:a16="http://schemas.microsoft.com/office/drawing/2014/main" id="{D6E8A54A-3287-50BB-CBD7-AA48A76B6065}"/>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5" name="テキスト ボックス 4">
            <a:extLst>
              <a:ext uri="{FF2B5EF4-FFF2-40B4-BE49-F238E27FC236}">
                <a16:creationId xmlns:a16="http://schemas.microsoft.com/office/drawing/2014/main" id="{18DB4305-FD97-B772-4270-E7B007144999}"/>
              </a:ext>
            </a:extLst>
          </p:cNvPr>
          <p:cNvSpPr txBox="1"/>
          <p:nvPr/>
        </p:nvSpPr>
        <p:spPr bwMode="auto">
          <a:xfrm>
            <a:off x="539552" y="681432"/>
            <a:ext cx="457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1" i="0" dirty="0">
                <a:solidFill>
                  <a:srgbClr val="212529"/>
                </a:solidFill>
                <a:effectLst/>
                <a:latin typeface="メイリオ" panose="020B0604030504040204" pitchFamily="50" charset="-128"/>
                <a:ea typeface="メイリオ" panose="020B0604030504040204" pitchFamily="50" charset="-128"/>
              </a:rPr>
              <a:t>main.py </a:t>
            </a:r>
            <a:r>
              <a:rPr lang="ja-JP" altLang="en-US" b="1" i="0" dirty="0">
                <a:solidFill>
                  <a:srgbClr val="212529"/>
                </a:solidFill>
                <a:effectLst/>
                <a:latin typeface="メイリオ" panose="020B0604030504040204" pitchFamily="50" charset="-128"/>
                <a:ea typeface="メイリオ" panose="020B0604030504040204" pitchFamily="50" charset="-128"/>
              </a:rPr>
              <a:t>（</a:t>
            </a:r>
            <a:r>
              <a:rPr lang="ja-JP" altLang="en-US" b="1" dirty="0">
                <a:solidFill>
                  <a:srgbClr val="212529"/>
                </a:solidFill>
                <a:latin typeface="メイリオ" panose="020B0604030504040204" pitchFamily="50" charset="-128"/>
                <a:ea typeface="メイリオ" panose="020B0604030504040204" pitchFamily="50" charset="-128"/>
              </a:rPr>
              <a:t>自動起動</a:t>
            </a:r>
            <a:r>
              <a:rPr lang="ja-JP" altLang="en-US" b="1" i="0" dirty="0">
                <a:solidFill>
                  <a:srgbClr val="212529"/>
                </a:solidFill>
                <a:effectLst/>
                <a:latin typeface="メイリオ" panose="020B0604030504040204" pitchFamily="50" charset="-128"/>
                <a:ea typeface="メイリオ" panose="020B0604030504040204" pitchFamily="50" charset="-128"/>
              </a:rPr>
              <a:t>）</a:t>
            </a:r>
            <a:r>
              <a:rPr lang="ja-JP" altLang="en-US" b="0" i="0" dirty="0">
                <a:solidFill>
                  <a:srgbClr val="212529"/>
                </a:solidFill>
                <a:effectLst/>
                <a:latin typeface="メイリオ" panose="020B0604030504040204" pitchFamily="50" charset="-128"/>
                <a:ea typeface="メイリオ" panose="020B0604030504040204" pitchFamily="50" charset="-128"/>
              </a:rPr>
              <a:t>について</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5FFA6790-1836-7C49-B1D0-A59187B30894}"/>
              </a:ext>
            </a:extLst>
          </p:cNvPr>
          <p:cNvSpPr txBox="1"/>
          <p:nvPr/>
        </p:nvSpPr>
        <p:spPr bwMode="auto">
          <a:xfrm>
            <a:off x="899592" y="1184220"/>
            <a:ext cx="5904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i="0" dirty="0">
                <a:effectLst/>
                <a:latin typeface="メイリオ" panose="020B0604030504040204" pitchFamily="50" charset="-128"/>
                <a:ea typeface="メイリオ" panose="020B0604030504040204" pitchFamily="50" charset="-128"/>
              </a:rPr>
              <a:t>USB</a:t>
            </a:r>
            <a:r>
              <a:rPr lang="ja-JP" altLang="en-US" sz="1600" i="0" dirty="0">
                <a:effectLst/>
                <a:latin typeface="メイリオ" panose="020B0604030504040204" pitchFamily="50" charset="-128"/>
                <a:ea typeface="メイリオ" panose="020B0604030504040204" pitchFamily="50" charset="-128"/>
              </a:rPr>
              <a:t>経由でなく</a:t>
            </a:r>
            <a:r>
              <a:rPr lang="ja-JP" altLang="en-US" sz="1600" b="0" i="0" dirty="0">
                <a:effectLst/>
                <a:latin typeface="メイリオ" panose="020B0604030504040204" pitchFamily="50" charset="-128"/>
                <a:ea typeface="メイリオ" panose="020B0604030504040204" pitchFamily="50" charset="-128"/>
              </a:rPr>
              <a:t>外部電源端子に給電しても動きます</a:t>
            </a:r>
            <a:endParaRPr lang="ja-JP" altLang="en-US" sz="1600" dirty="0">
              <a:latin typeface="メイリオ" panose="020B0604030504040204" pitchFamily="50" charset="-128"/>
              <a:ea typeface="メイリオ" panose="020B0604030504040204" pitchFamily="50" charset="-128"/>
            </a:endParaRPr>
          </a:p>
        </p:txBody>
      </p:sp>
      <p:pic>
        <p:nvPicPr>
          <p:cNvPr id="8" name="Picture 2">
            <a:extLst>
              <a:ext uri="{FF2B5EF4-FFF2-40B4-BE49-F238E27FC236}">
                <a16:creationId xmlns:a16="http://schemas.microsoft.com/office/drawing/2014/main" id="{A857A3F3-A0DD-3F73-1637-A36E9E591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03401" y="2001151"/>
            <a:ext cx="2816315" cy="726764"/>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3FEA038-C656-BE76-F4AF-A01DAF4369F1}"/>
              </a:ext>
            </a:extLst>
          </p:cNvPr>
          <p:cNvSpPr txBox="1"/>
          <p:nvPr/>
        </p:nvSpPr>
        <p:spPr bwMode="auto">
          <a:xfrm>
            <a:off x="804619" y="1618078"/>
            <a:ext cx="15069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0" i="0" dirty="0">
                <a:solidFill>
                  <a:srgbClr val="FF0000"/>
                </a:solidFill>
                <a:effectLst/>
                <a:latin typeface="メイリオ" panose="020B0604030504040204" pitchFamily="50" charset="-128"/>
                <a:ea typeface="メイリオ" panose="020B0604030504040204" pitchFamily="50" charset="-128"/>
              </a:rPr>
              <a:t>外部電源端子</a:t>
            </a:r>
            <a:endParaRPr lang="ja-JP" altLang="en-US" sz="1600" dirty="0">
              <a:solidFill>
                <a:srgbClr val="FF0000"/>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B8D006E6-6B49-635C-7B16-C20B5BB08B59}"/>
              </a:ext>
            </a:extLst>
          </p:cNvPr>
          <p:cNvSpPr txBox="1"/>
          <p:nvPr/>
        </p:nvSpPr>
        <p:spPr bwMode="auto">
          <a:xfrm>
            <a:off x="767388" y="3090446"/>
            <a:ext cx="5904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i="0" dirty="0">
                <a:effectLst/>
                <a:latin typeface="メイリオ" panose="020B0604030504040204" pitchFamily="50" charset="-128"/>
                <a:ea typeface="メイリオ" panose="020B0604030504040204" pitchFamily="50" charset="-128"/>
              </a:rPr>
              <a:t>自動起動を停止させる・書き換える場合</a:t>
            </a:r>
            <a:endParaRPr lang="ja-JP" altLang="en-US" sz="1600"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687800E5-D08E-E0E2-975B-DE2F14933AA7}"/>
              </a:ext>
            </a:extLst>
          </p:cNvPr>
          <p:cNvPicPr>
            <a:picLocks noChangeAspect="1"/>
          </p:cNvPicPr>
          <p:nvPr/>
        </p:nvPicPr>
        <p:blipFill rotWithShape="1">
          <a:blip r:embed="rId3"/>
          <a:srcRect t="65107" r="18384" b="6031"/>
          <a:stretch/>
        </p:blipFill>
        <p:spPr>
          <a:xfrm>
            <a:off x="899592" y="4634141"/>
            <a:ext cx="5949806" cy="1387147"/>
          </a:xfrm>
          <a:prstGeom prst="rect">
            <a:avLst/>
          </a:prstGeom>
        </p:spPr>
      </p:pic>
      <p:sp>
        <p:nvSpPr>
          <p:cNvPr id="15" name="テキスト ボックス 14">
            <a:extLst>
              <a:ext uri="{FF2B5EF4-FFF2-40B4-BE49-F238E27FC236}">
                <a16:creationId xmlns:a16="http://schemas.microsoft.com/office/drawing/2014/main" id="{0BE91BB2-B2D8-DABF-3971-902565E0C4A3}"/>
              </a:ext>
            </a:extLst>
          </p:cNvPr>
          <p:cNvSpPr txBox="1"/>
          <p:nvPr/>
        </p:nvSpPr>
        <p:spPr bwMode="auto">
          <a:xfrm>
            <a:off x="4643457" y="2231152"/>
            <a:ext cx="36896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ja-JP" altLang="en-US" sz="1600" b="0" i="0" dirty="0">
                <a:solidFill>
                  <a:srgbClr val="454545"/>
                </a:solidFill>
                <a:effectLst/>
                <a:latin typeface="Trebuchet MS" panose="020B0603020202020204" pitchFamily="34" charset="0"/>
              </a:rPr>
              <a:t>メインシステム用の電源供給する端子</a:t>
            </a:r>
            <a:endParaRPr lang="en-US" altLang="ja-JP" sz="1600" b="0" i="0" dirty="0">
              <a:solidFill>
                <a:srgbClr val="454545"/>
              </a:solidFill>
              <a:effectLst/>
              <a:latin typeface="Trebuchet MS" panose="020B0603020202020204" pitchFamily="34" charset="0"/>
            </a:endParaRPr>
          </a:p>
          <a:p>
            <a:pPr algn="l"/>
            <a:r>
              <a:rPr lang="en-US" altLang="ja-JP" sz="1600" b="0" i="0" dirty="0">
                <a:solidFill>
                  <a:srgbClr val="454545"/>
                </a:solidFill>
                <a:effectLst/>
                <a:latin typeface="Trebuchet MS" panose="020B0603020202020204" pitchFamily="34" charset="0"/>
              </a:rPr>
              <a:t>1.8~5.5V</a:t>
            </a:r>
            <a:r>
              <a:rPr lang="ja-JP" altLang="en-US" sz="1600" b="0" i="0" dirty="0">
                <a:solidFill>
                  <a:srgbClr val="454545"/>
                </a:solidFill>
                <a:effectLst/>
                <a:latin typeface="Trebuchet MS" panose="020B0603020202020204" pitchFamily="34" charset="0"/>
              </a:rPr>
              <a:t>の範囲で供給する</a:t>
            </a:r>
          </a:p>
        </p:txBody>
      </p:sp>
      <p:sp>
        <p:nvSpPr>
          <p:cNvPr id="16" name="テキスト ボックス 15">
            <a:extLst>
              <a:ext uri="{FF2B5EF4-FFF2-40B4-BE49-F238E27FC236}">
                <a16:creationId xmlns:a16="http://schemas.microsoft.com/office/drawing/2014/main" id="{8F225B96-3212-7BEB-8DA6-835C446DD5B6}"/>
              </a:ext>
            </a:extLst>
          </p:cNvPr>
          <p:cNvSpPr txBox="1"/>
          <p:nvPr/>
        </p:nvSpPr>
        <p:spPr bwMode="auto">
          <a:xfrm>
            <a:off x="3779912" y="2307928"/>
            <a:ext cx="7255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i="0" dirty="0">
                <a:solidFill>
                  <a:srgbClr val="FF0000"/>
                </a:solidFill>
                <a:effectLst/>
                <a:latin typeface="メイリオ" panose="020B0604030504040204" pitchFamily="50" charset="-128"/>
                <a:ea typeface="メイリオ" panose="020B0604030504040204" pitchFamily="50" charset="-128"/>
              </a:rPr>
              <a:t>VSYS</a:t>
            </a:r>
            <a:endParaRPr lang="ja-JP" altLang="en-US" sz="1400" b="1" dirty="0">
              <a:solidFill>
                <a:srgbClr val="FF0000"/>
              </a:solidFill>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9D4CFC32-338F-4F76-49C1-053E36FB3B42}"/>
              </a:ext>
            </a:extLst>
          </p:cNvPr>
          <p:cNvSpPr/>
          <p:nvPr/>
        </p:nvSpPr>
        <p:spPr>
          <a:xfrm>
            <a:off x="2771800" y="2358730"/>
            <a:ext cx="947916" cy="206174"/>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7417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94523C-3457-D8D2-C057-2715EFC93DB5}"/>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14C56906-8C9D-569E-97BF-F88D63CF9242}"/>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8.2 SW(</a:t>
            </a:r>
            <a:r>
              <a:rPr lang="ja-JP" altLang="en-US" b="0" i="0" dirty="0">
                <a:solidFill>
                  <a:srgbClr val="212529"/>
                </a:solidFill>
                <a:effectLst/>
                <a:latin typeface="メイリオ" panose="020B0604030504040204" pitchFamily="50" charset="-128"/>
                <a:ea typeface="メイリオ" panose="020B0604030504040204" pitchFamily="50" charset="-128"/>
              </a:rPr>
              <a:t>スイッチ</a:t>
            </a:r>
            <a:r>
              <a:rPr lang="en-US" altLang="ja-JP" b="0" i="0" dirty="0">
                <a:solidFill>
                  <a:srgbClr val="212529"/>
                </a:solidFill>
                <a:effectLst/>
                <a:latin typeface="メイリオ" panose="020B0604030504040204" pitchFamily="50" charset="-128"/>
                <a:ea typeface="メイリオ" panose="020B0604030504040204" pitchFamily="50" charset="-128"/>
              </a:rPr>
              <a:t>)</a:t>
            </a:r>
            <a:r>
              <a:rPr lang="ja-JP" altLang="en-US" b="0" i="0" dirty="0">
                <a:solidFill>
                  <a:srgbClr val="212529"/>
                </a:solidFill>
                <a:effectLst/>
                <a:latin typeface="メイリオ" panose="020B0604030504040204" pitchFamily="50" charset="-128"/>
                <a:ea typeface="メイリオ" panose="020B0604030504040204" pitchFamily="50" charset="-128"/>
              </a:rPr>
              <a:t>を使って、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en-US" altLang="ja-JP" dirty="0">
                <a:solidFill>
                  <a:srgbClr val="212529"/>
                </a:solidFill>
                <a:latin typeface="メイリオ" panose="020B0604030504040204" pitchFamily="50" charset="-128"/>
                <a:ea typeface="メイリオ" panose="020B0604030504040204" pitchFamily="50" charset="-128"/>
              </a:rPr>
              <a:t>ED</a:t>
            </a:r>
            <a:r>
              <a:rPr lang="ja-JP" altLang="en-US" dirty="0">
                <a:solidFill>
                  <a:srgbClr val="212529"/>
                </a:solidFill>
                <a:latin typeface="メイリオ" panose="020B0604030504040204" pitchFamily="50" charset="-128"/>
                <a:ea typeface="メイリオ" panose="020B0604030504040204" pitchFamily="50" charset="-128"/>
              </a:rPr>
              <a:t>を点灯・消灯</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7D766E2-5B72-455F-54DD-3190DA0A8B3C}"/>
              </a:ext>
            </a:extLst>
          </p:cNvPr>
          <p:cNvSpPr txBox="1"/>
          <p:nvPr/>
        </p:nvSpPr>
        <p:spPr>
          <a:xfrm>
            <a:off x="760268" y="1030744"/>
            <a:ext cx="2937022"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SW</a:t>
            </a:r>
            <a:r>
              <a:rPr lang="ja-JP" altLang="en-US" sz="1400" dirty="0">
                <a:solidFill>
                  <a:srgbClr val="002060"/>
                </a:solidFill>
                <a:latin typeface="Meiryo UI" panose="020B0604030504040204" pitchFamily="50" charset="-128"/>
                <a:ea typeface="Meiryo UI" panose="020B0604030504040204" pitchFamily="50" charset="-128"/>
              </a:rPr>
              <a:t>を押している間、</a:t>
            </a:r>
            <a:r>
              <a:rPr lang="en-US" altLang="ja-JP" sz="1400" dirty="0">
                <a:solidFill>
                  <a:srgbClr val="002060"/>
                </a:solidFill>
                <a:latin typeface="Meiryo UI" panose="020B0604030504040204" pitchFamily="50" charset="-128"/>
                <a:ea typeface="Meiryo UI" panose="020B0604030504040204" pitchFamily="50" charset="-128"/>
              </a:rPr>
              <a:t>LED</a:t>
            </a:r>
            <a:r>
              <a:rPr lang="ja-JP" altLang="en-US" sz="1400" dirty="0">
                <a:solidFill>
                  <a:srgbClr val="002060"/>
                </a:solidFill>
                <a:latin typeface="Meiryo UI" panose="020B0604030504040204" pitchFamily="50" charset="-128"/>
                <a:ea typeface="Meiryo UI" panose="020B0604030504040204" pitchFamily="50" charset="-128"/>
              </a:rPr>
              <a:t>を点灯させる</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D5C0B0C8-06C0-FB29-406A-D17A349167B1}"/>
              </a:ext>
            </a:extLst>
          </p:cNvPr>
          <p:cNvSpPr txBox="1"/>
          <p:nvPr/>
        </p:nvSpPr>
        <p:spPr>
          <a:xfrm>
            <a:off x="5613112" y="1630211"/>
            <a:ext cx="723275"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配線図</a:t>
            </a:r>
            <a:endParaRPr lang="en-US" altLang="ja-JP" sz="1400" dirty="0">
              <a:latin typeface="Meiryo UI" panose="020B0604030504040204" pitchFamily="50" charset="-128"/>
              <a:ea typeface="Meiryo UI" panose="020B0604030504040204" pitchFamily="50" charset="-128"/>
            </a:endParaRPr>
          </a:p>
        </p:txBody>
      </p:sp>
      <p:grpSp>
        <p:nvGrpSpPr>
          <p:cNvPr id="98" name="グループ化 97">
            <a:extLst>
              <a:ext uri="{FF2B5EF4-FFF2-40B4-BE49-F238E27FC236}">
                <a16:creationId xmlns:a16="http://schemas.microsoft.com/office/drawing/2014/main" id="{233DA1D2-C362-702D-61D9-C8E56C81A230}"/>
              </a:ext>
            </a:extLst>
          </p:cNvPr>
          <p:cNvGrpSpPr/>
          <p:nvPr/>
        </p:nvGrpSpPr>
        <p:grpSpPr>
          <a:xfrm>
            <a:off x="5607527" y="1593696"/>
            <a:ext cx="2618303" cy="2734709"/>
            <a:chOff x="5607527" y="1593696"/>
            <a:chExt cx="2618303" cy="2734709"/>
          </a:xfrm>
        </p:grpSpPr>
        <p:cxnSp>
          <p:nvCxnSpPr>
            <p:cNvPr id="16" name="直線コネクタ 15">
              <a:extLst>
                <a:ext uri="{FF2B5EF4-FFF2-40B4-BE49-F238E27FC236}">
                  <a16:creationId xmlns:a16="http://schemas.microsoft.com/office/drawing/2014/main" id="{FD892191-0C70-2840-C348-EC067C088561}"/>
                </a:ext>
              </a:extLst>
            </p:cNvPr>
            <p:cNvCxnSpPr/>
            <p:nvPr/>
          </p:nvCxnSpPr>
          <p:spPr>
            <a:xfrm>
              <a:off x="7188551" y="1916614"/>
              <a:ext cx="512740" cy="0"/>
            </a:xfrm>
            <a:prstGeom prst="line">
              <a:avLst/>
            </a:prstGeom>
            <a:ln w="38100"/>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ACBE7A6E-711C-BCF2-828F-600C2E8B4695}"/>
                </a:ext>
              </a:extLst>
            </p:cNvPr>
            <p:cNvSpPr txBox="1"/>
            <p:nvPr/>
          </p:nvSpPr>
          <p:spPr>
            <a:xfrm>
              <a:off x="7168098" y="1593696"/>
              <a:ext cx="590122" cy="277579"/>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3.3V</a:t>
              </a:r>
            </a:p>
          </p:txBody>
        </p:sp>
        <p:sp>
          <p:nvSpPr>
            <p:cNvPr id="24" name="矢印: 五方向 23">
              <a:extLst>
                <a:ext uri="{FF2B5EF4-FFF2-40B4-BE49-F238E27FC236}">
                  <a16:creationId xmlns:a16="http://schemas.microsoft.com/office/drawing/2014/main" id="{7018518B-D9E3-818B-776A-0A05487F8BF9}"/>
                </a:ext>
              </a:extLst>
            </p:cNvPr>
            <p:cNvSpPr/>
            <p:nvPr/>
          </p:nvSpPr>
          <p:spPr>
            <a:xfrm>
              <a:off x="5607527" y="2656076"/>
              <a:ext cx="812552" cy="171638"/>
            </a:xfrm>
            <a:prstGeom prst="homePlat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25" dirty="0">
                  <a:solidFill>
                    <a:schemeClr val="tx1"/>
                  </a:solidFill>
                  <a:latin typeface="Meiryo UI" panose="020B0604030504040204" pitchFamily="50" charset="-128"/>
                  <a:ea typeface="Meiryo UI" panose="020B0604030504040204" pitchFamily="50" charset="-128"/>
                </a:rPr>
                <a:t>GPIO15</a:t>
              </a:r>
              <a:endParaRPr lang="ja-JP" altLang="en-US" sz="825" dirty="0">
                <a:solidFill>
                  <a:schemeClr val="tx1"/>
                </a:solidFill>
                <a:latin typeface="Meiryo UI" panose="020B0604030504040204" pitchFamily="50" charset="-128"/>
                <a:ea typeface="Meiryo UI" panose="020B0604030504040204" pitchFamily="50" charset="-128"/>
              </a:endParaRPr>
            </a:p>
          </p:txBody>
        </p:sp>
        <p:cxnSp>
          <p:nvCxnSpPr>
            <p:cNvPr id="47" name="直線コネクタ 46">
              <a:extLst>
                <a:ext uri="{FF2B5EF4-FFF2-40B4-BE49-F238E27FC236}">
                  <a16:creationId xmlns:a16="http://schemas.microsoft.com/office/drawing/2014/main" id="{49408E2C-9B30-84D9-19ED-4E77A7C484BB}"/>
                </a:ext>
              </a:extLst>
            </p:cNvPr>
            <p:cNvCxnSpPr>
              <a:cxnSpLocks/>
            </p:cNvCxnSpPr>
            <p:nvPr/>
          </p:nvCxnSpPr>
          <p:spPr>
            <a:xfrm>
              <a:off x="6398157" y="2728494"/>
              <a:ext cx="180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598910A-FED5-D94A-A803-D46938258CE7}"/>
                </a:ext>
              </a:extLst>
            </p:cNvPr>
            <p:cNvCxnSpPr/>
            <p:nvPr/>
          </p:nvCxnSpPr>
          <p:spPr>
            <a:xfrm>
              <a:off x="7133264" y="2724957"/>
              <a:ext cx="3298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827F502-8A59-6843-21D9-0AB382CE4657}"/>
                </a:ext>
              </a:extLst>
            </p:cNvPr>
            <p:cNvCxnSpPr>
              <a:cxnSpLocks/>
            </p:cNvCxnSpPr>
            <p:nvPr/>
          </p:nvCxnSpPr>
          <p:spPr>
            <a:xfrm flipV="1">
              <a:off x="7463161" y="2600179"/>
              <a:ext cx="0" cy="2905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9C1600DC-BBE3-39D5-BAC7-B6F19C7A1803}"/>
                </a:ext>
              </a:extLst>
            </p:cNvPr>
            <p:cNvSpPr/>
            <p:nvPr/>
          </p:nvSpPr>
          <p:spPr>
            <a:xfrm>
              <a:off x="6589455" y="2651711"/>
              <a:ext cx="543806" cy="13739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6A71DF6C-45C8-23F6-33AE-7816F08733C2}"/>
                </a:ext>
              </a:extLst>
            </p:cNvPr>
            <p:cNvSpPr/>
            <p:nvPr/>
          </p:nvSpPr>
          <p:spPr>
            <a:xfrm rot="5400000">
              <a:off x="7204869" y="2269572"/>
              <a:ext cx="516583" cy="1446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1C42234F-2378-4D4F-0094-616197668E20}"/>
                </a:ext>
              </a:extLst>
            </p:cNvPr>
            <p:cNvCxnSpPr>
              <a:cxnSpLocks/>
              <a:stCxn id="54" idx="1"/>
            </p:cNvCxnSpPr>
            <p:nvPr/>
          </p:nvCxnSpPr>
          <p:spPr>
            <a:xfrm flipV="1">
              <a:off x="7463160" y="1932987"/>
              <a:ext cx="1" cy="1506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64D692F-627D-15D2-0D97-4DB4C546331B}"/>
                </a:ext>
              </a:extLst>
            </p:cNvPr>
            <p:cNvCxnSpPr>
              <a:cxnSpLocks/>
            </p:cNvCxnSpPr>
            <p:nvPr/>
          </p:nvCxnSpPr>
          <p:spPr>
            <a:xfrm>
              <a:off x="7463160" y="2889662"/>
              <a:ext cx="4825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063864F2-8744-38C5-32F2-7B1D274F77ED}"/>
                </a:ext>
              </a:extLst>
            </p:cNvPr>
            <p:cNvCxnSpPr>
              <a:cxnSpLocks/>
            </p:cNvCxnSpPr>
            <p:nvPr/>
          </p:nvCxnSpPr>
          <p:spPr>
            <a:xfrm flipV="1">
              <a:off x="7945732" y="2720407"/>
              <a:ext cx="0" cy="178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3726DF6-626E-011F-ED87-3ECE26E1B7EA}"/>
                </a:ext>
              </a:extLst>
            </p:cNvPr>
            <p:cNvCxnSpPr>
              <a:cxnSpLocks/>
            </p:cNvCxnSpPr>
            <p:nvPr/>
          </p:nvCxnSpPr>
          <p:spPr>
            <a:xfrm>
              <a:off x="7463160" y="3296650"/>
              <a:ext cx="4825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067820E-0456-E96F-3A2E-AD8A0837AAA6}"/>
                </a:ext>
              </a:extLst>
            </p:cNvPr>
            <p:cNvCxnSpPr>
              <a:cxnSpLocks/>
            </p:cNvCxnSpPr>
            <p:nvPr/>
          </p:nvCxnSpPr>
          <p:spPr>
            <a:xfrm>
              <a:off x="7695327" y="2889662"/>
              <a:ext cx="164948" cy="325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楕円 66">
              <a:extLst>
                <a:ext uri="{FF2B5EF4-FFF2-40B4-BE49-F238E27FC236}">
                  <a16:creationId xmlns:a16="http://schemas.microsoft.com/office/drawing/2014/main" id="{825F735E-49DE-DF9A-E9D3-9BF6BBA5A5FE}"/>
                </a:ext>
              </a:extLst>
            </p:cNvPr>
            <p:cNvSpPr/>
            <p:nvPr/>
          </p:nvSpPr>
          <p:spPr>
            <a:xfrm>
              <a:off x="7677318" y="2856218"/>
              <a:ext cx="54258" cy="515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E6779E44-5CDD-BF21-7B6C-CFBC088594A7}"/>
                </a:ext>
              </a:extLst>
            </p:cNvPr>
            <p:cNvSpPr/>
            <p:nvPr/>
          </p:nvSpPr>
          <p:spPr>
            <a:xfrm>
              <a:off x="7704445" y="3270879"/>
              <a:ext cx="54258" cy="515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9" name="直線コネクタ 68">
              <a:extLst>
                <a:ext uri="{FF2B5EF4-FFF2-40B4-BE49-F238E27FC236}">
                  <a16:creationId xmlns:a16="http://schemas.microsoft.com/office/drawing/2014/main" id="{B25A48AC-2E2D-1AAC-FE56-6A1778C66700}"/>
                </a:ext>
              </a:extLst>
            </p:cNvPr>
            <p:cNvCxnSpPr>
              <a:cxnSpLocks/>
            </p:cNvCxnSpPr>
            <p:nvPr/>
          </p:nvCxnSpPr>
          <p:spPr>
            <a:xfrm flipV="1">
              <a:off x="7731574" y="3215472"/>
              <a:ext cx="0" cy="983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E9FAE9-EE1E-E7F0-C72D-D8D989E495FD}"/>
                </a:ext>
              </a:extLst>
            </p:cNvPr>
            <p:cNvCxnSpPr>
              <a:cxnSpLocks/>
            </p:cNvCxnSpPr>
            <p:nvPr/>
          </p:nvCxnSpPr>
          <p:spPr>
            <a:xfrm flipV="1">
              <a:off x="7945732" y="3296649"/>
              <a:ext cx="0" cy="178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2E2DCBE4-1A0D-A0A9-7898-ED67146BCAA6}"/>
                </a:ext>
              </a:extLst>
            </p:cNvPr>
            <p:cNvCxnSpPr>
              <a:cxnSpLocks/>
            </p:cNvCxnSpPr>
            <p:nvPr/>
          </p:nvCxnSpPr>
          <p:spPr>
            <a:xfrm flipV="1">
              <a:off x="7463160" y="3296649"/>
              <a:ext cx="0" cy="5682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CB1D0D1-B36F-98D1-22EE-945C09039E45}"/>
                </a:ext>
              </a:extLst>
            </p:cNvPr>
            <p:cNvCxnSpPr>
              <a:cxnSpLocks/>
            </p:cNvCxnSpPr>
            <p:nvPr/>
          </p:nvCxnSpPr>
          <p:spPr>
            <a:xfrm flipV="1">
              <a:off x="7302197" y="3864901"/>
              <a:ext cx="301708" cy="29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EA60CCC2-1BA7-BCFF-0CA0-32235BD26658}"/>
                </a:ext>
              </a:extLst>
            </p:cNvPr>
            <p:cNvCxnSpPr>
              <a:cxnSpLocks/>
            </p:cNvCxnSpPr>
            <p:nvPr/>
          </p:nvCxnSpPr>
          <p:spPr>
            <a:xfrm>
              <a:off x="7390845" y="3946080"/>
              <a:ext cx="1446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1C8158C-A590-8A63-07BE-C42F24E12CB1}"/>
                </a:ext>
              </a:extLst>
            </p:cNvPr>
            <p:cNvCxnSpPr>
              <a:cxnSpLocks/>
            </p:cNvCxnSpPr>
            <p:nvPr/>
          </p:nvCxnSpPr>
          <p:spPr>
            <a:xfrm>
              <a:off x="7434694" y="4027259"/>
              <a:ext cx="569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2812B4DD-6E95-BC22-5908-722086FA12A6}"/>
                </a:ext>
              </a:extLst>
            </p:cNvPr>
            <p:cNvSpPr txBox="1"/>
            <p:nvPr/>
          </p:nvSpPr>
          <p:spPr>
            <a:xfrm>
              <a:off x="7174636" y="4050826"/>
              <a:ext cx="592025" cy="277579"/>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GND</a:t>
              </a:r>
            </a:p>
          </p:txBody>
        </p:sp>
        <p:sp>
          <p:nvSpPr>
            <p:cNvPr id="85" name="テキスト ボックス 84">
              <a:extLst>
                <a:ext uri="{FF2B5EF4-FFF2-40B4-BE49-F238E27FC236}">
                  <a16:creationId xmlns:a16="http://schemas.microsoft.com/office/drawing/2014/main" id="{D65A362E-EBFB-EB99-CC96-F51BA118BCA9}"/>
                </a:ext>
              </a:extLst>
            </p:cNvPr>
            <p:cNvSpPr txBox="1"/>
            <p:nvPr/>
          </p:nvSpPr>
          <p:spPr>
            <a:xfrm>
              <a:off x="7207200" y="2743198"/>
              <a:ext cx="319983" cy="277579"/>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1</a:t>
              </a:r>
            </a:p>
          </p:txBody>
        </p:sp>
        <p:sp>
          <p:nvSpPr>
            <p:cNvPr id="86" name="テキスト ボックス 85">
              <a:extLst>
                <a:ext uri="{FF2B5EF4-FFF2-40B4-BE49-F238E27FC236}">
                  <a16:creationId xmlns:a16="http://schemas.microsoft.com/office/drawing/2014/main" id="{C8FE5A0B-6B75-D24F-228C-E46A88406121}"/>
                </a:ext>
              </a:extLst>
            </p:cNvPr>
            <p:cNvSpPr txBox="1"/>
            <p:nvPr/>
          </p:nvSpPr>
          <p:spPr>
            <a:xfrm>
              <a:off x="7901260" y="2741895"/>
              <a:ext cx="319983" cy="277579"/>
            </a:xfrm>
            <a:prstGeom prst="rect">
              <a:avLst/>
            </a:prstGeom>
            <a:noFill/>
          </p:spPr>
          <p:txBody>
            <a:bodyPr wrap="square" rtlCol="0">
              <a:spAutoFit/>
            </a:bodyPr>
            <a:lstStyle/>
            <a:p>
              <a:r>
                <a:rPr lang="en-US" altLang="ja-JP" sz="1000" dirty="0">
                  <a:latin typeface="Arial Black" panose="020B0A04020102020204" pitchFamily="34" charset="0"/>
                  <a:ea typeface="Meiryo UI" panose="020B0604030504040204" pitchFamily="50" charset="-128"/>
                </a:rPr>
                <a:t>1</a:t>
              </a:r>
            </a:p>
          </p:txBody>
        </p:sp>
        <p:sp>
          <p:nvSpPr>
            <p:cNvPr id="87" name="テキスト ボックス 86">
              <a:extLst>
                <a:ext uri="{FF2B5EF4-FFF2-40B4-BE49-F238E27FC236}">
                  <a16:creationId xmlns:a16="http://schemas.microsoft.com/office/drawing/2014/main" id="{97E6C06B-08E7-88CA-ED3A-89B31A7307E3}"/>
                </a:ext>
              </a:extLst>
            </p:cNvPr>
            <p:cNvSpPr txBox="1"/>
            <p:nvPr/>
          </p:nvSpPr>
          <p:spPr>
            <a:xfrm>
              <a:off x="7207200" y="3183631"/>
              <a:ext cx="319983" cy="277579"/>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2</a:t>
              </a:r>
            </a:p>
          </p:txBody>
        </p:sp>
        <p:sp>
          <p:nvSpPr>
            <p:cNvPr id="88" name="テキスト ボックス 87">
              <a:extLst>
                <a:ext uri="{FF2B5EF4-FFF2-40B4-BE49-F238E27FC236}">
                  <a16:creationId xmlns:a16="http://schemas.microsoft.com/office/drawing/2014/main" id="{C4FDF8E7-9C31-D690-DC5E-D7F75A3D19BE}"/>
                </a:ext>
              </a:extLst>
            </p:cNvPr>
            <p:cNvSpPr txBox="1"/>
            <p:nvPr/>
          </p:nvSpPr>
          <p:spPr>
            <a:xfrm>
              <a:off x="7905847" y="3174572"/>
              <a:ext cx="319983" cy="277579"/>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2</a:t>
              </a:r>
            </a:p>
          </p:txBody>
        </p:sp>
        <p:sp>
          <p:nvSpPr>
            <p:cNvPr id="89" name="テキスト ボックス 88">
              <a:extLst>
                <a:ext uri="{FF2B5EF4-FFF2-40B4-BE49-F238E27FC236}">
                  <a16:creationId xmlns:a16="http://schemas.microsoft.com/office/drawing/2014/main" id="{F50DF0B4-30B1-A855-DAE9-E6E9C2CD45A4}"/>
                </a:ext>
              </a:extLst>
            </p:cNvPr>
            <p:cNvSpPr txBox="1"/>
            <p:nvPr/>
          </p:nvSpPr>
          <p:spPr>
            <a:xfrm>
              <a:off x="6619606" y="2774988"/>
              <a:ext cx="548270" cy="277579"/>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10K</a:t>
              </a:r>
            </a:p>
          </p:txBody>
        </p:sp>
        <p:sp>
          <p:nvSpPr>
            <p:cNvPr id="90" name="テキスト ボックス 89">
              <a:extLst>
                <a:ext uri="{FF2B5EF4-FFF2-40B4-BE49-F238E27FC236}">
                  <a16:creationId xmlns:a16="http://schemas.microsoft.com/office/drawing/2014/main" id="{054F3E51-5193-CAD8-FA3A-A7AC4587E830}"/>
                </a:ext>
              </a:extLst>
            </p:cNvPr>
            <p:cNvSpPr txBox="1"/>
            <p:nvPr/>
          </p:nvSpPr>
          <p:spPr>
            <a:xfrm>
              <a:off x="7512982" y="2184772"/>
              <a:ext cx="548270" cy="277579"/>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10K</a:t>
              </a:r>
            </a:p>
          </p:txBody>
        </p:sp>
      </p:grpSp>
      <p:sp>
        <p:nvSpPr>
          <p:cNvPr id="99" name="テキスト ボックス 98">
            <a:extLst>
              <a:ext uri="{FF2B5EF4-FFF2-40B4-BE49-F238E27FC236}">
                <a16:creationId xmlns:a16="http://schemas.microsoft.com/office/drawing/2014/main" id="{70B0E987-7316-B7D9-C203-F8C940EF9595}"/>
              </a:ext>
            </a:extLst>
          </p:cNvPr>
          <p:cNvSpPr txBox="1"/>
          <p:nvPr/>
        </p:nvSpPr>
        <p:spPr>
          <a:xfrm>
            <a:off x="7861677" y="2149440"/>
            <a:ext cx="1053494" cy="276999"/>
          </a:xfrm>
          <a:prstGeom prst="rect">
            <a:avLst/>
          </a:prstGeom>
          <a:noFill/>
        </p:spPr>
        <p:txBody>
          <a:bodyPr wrap="none" rtlCol="0">
            <a:spAutoFit/>
          </a:bodyPr>
          <a:lstStyle/>
          <a:p>
            <a:r>
              <a:rPr lang="ja-JP" altLang="en-US" sz="1200" dirty="0">
                <a:latin typeface="Meiryo UI" panose="020B0604030504040204" pitchFamily="50" charset="-128"/>
                <a:ea typeface="Meiryo UI" panose="020B0604030504040204" pitchFamily="50" charset="-128"/>
              </a:rPr>
              <a:t>プルアップ抵抗</a:t>
            </a:r>
            <a:endParaRPr lang="en-US" altLang="ja-JP" sz="12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CA3D984-580F-1D89-DDAB-D8C5CDD2A54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26787" y="1900770"/>
            <a:ext cx="2855517" cy="759034"/>
          </a:xfrm>
          <a:prstGeom prst="rect">
            <a:avLst/>
          </a:prstGeom>
        </p:spPr>
      </p:pic>
      <p:sp>
        <p:nvSpPr>
          <p:cNvPr id="9" name="吹き出し: 角を丸めた四角形 8">
            <a:extLst>
              <a:ext uri="{FF2B5EF4-FFF2-40B4-BE49-F238E27FC236}">
                <a16:creationId xmlns:a16="http://schemas.microsoft.com/office/drawing/2014/main" id="{68F7D216-527D-13A2-CF90-C1FE1980412A}"/>
              </a:ext>
            </a:extLst>
          </p:cNvPr>
          <p:cNvSpPr/>
          <p:nvPr/>
        </p:nvSpPr>
        <p:spPr>
          <a:xfrm>
            <a:off x="3467863" y="2929757"/>
            <a:ext cx="1761033" cy="324150"/>
          </a:xfrm>
          <a:prstGeom prst="wedgeRoundRectCallout">
            <a:avLst>
              <a:gd name="adj1" fmla="val -62681"/>
              <a:gd name="adj2" fmla="val -120034"/>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単色</a:t>
            </a:r>
            <a:r>
              <a:rPr kumimoji="1" lang="en-US" altLang="ja-JP" sz="1200" dirty="0">
                <a:solidFill>
                  <a:schemeClr val="tx1"/>
                </a:solidFill>
              </a:rPr>
              <a:t>LED(</a:t>
            </a:r>
            <a:r>
              <a:rPr kumimoji="1" lang="ja-JP" altLang="en-US" sz="1200" dirty="0">
                <a:solidFill>
                  <a:schemeClr val="tx1"/>
                </a:solidFill>
              </a:rPr>
              <a:t>青</a:t>
            </a:r>
            <a:r>
              <a:rPr lang="ja-JP" altLang="en-US" sz="1200" dirty="0">
                <a:solidFill>
                  <a:schemeClr val="tx1"/>
                </a:solidFill>
              </a:rPr>
              <a:t>・緑・赤</a:t>
            </a:r>
            <a:r>
              <a:rPr kumimoji="1" lang="en-US" altLang="ja-JP" sz="1200" dirty="0">
                <a:solidFill>
                  <a:schemeClr val="tx1"/>
                </a:solidFill>
              </a:rPr>
              <a:t>)</a:t>
            </a:r>
            <a:endParaRPr kumimoji="1" lang="ja-JP" altLang="en-US" sz="1200" dirty="0">
              <a:solidFill>
                <a:schemeClr val="tx1"/>
              </a:solidFill>
            </a:endParaRPr>
          </a:p>
        </p:txBody>
      </p:sp>
      <p:sp>
        <p:nvSpPr>
          <p:cNvPr id="10" name="吹き出し: 角を丸めた四角形 9">
            <a:extLst>
              <a:ext uri="{FF2B5EF4-FFF2-40B4-BE49-F238E27FC236}">
                <a16:creationId xmlns:a16="http://schemas.microsoft.com/office/drawing/2014/main" id="{26EDE0E3-266D-83EC-8832-6E1B72A97052}"/>
              </a:ext>
            </a:extLst>
          </p:cNvPr>
          <p:cNvSpPr/>
          <p:nvPr/>
        </p:nvSpPr>
        <p:spPr>
          <a:xfrm>
            <a:off x="539552" y="2940508"/>
            <a:ext cx="2694991" cy="324150"/>
          </a:xfrm>
          <a:prstGeom prst="wedgeRoundRectCallout">
            <a:avLst>
              <a:gd name="adj1" fmla="val -19473"/>
              <a:gd name="adj2" fmla="val -116554"/>
              <a:gd name="adj3" fmla="val 16667"/>
            </a:avLst>
          </a:prstGeom>
          <a:solidFill>
            <a:schemeClr val="accent3">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スイッチ</a:t>
            </a:r>
            <a:r>
              <a:rPr kumimoji="1" lang="en-US" altLang="ja-JP" sz="1200" dirty="0">
                <a:solidFill>
                  <a:schemeClr val="tx1"/>
                </a:solidFill>
              </a:rPr>
              <a:t>(</a:t>
            </a:r>
            <a:r>
              <a:rPr kumimoji="1" lang="ja-JP" altLang="en-US" sz="1200" dirty="0">
                <a:solidFill>
                  <a:schemeClr val="tx1"/>
                </a:solidFill>
              </a:rPr>
              <a:t>チャタリング防止なし</a:t>
            </a:r>
            <a:r>
              <a:rPr kumimoji="1" lang="en-US" altLang="ja-JP" sz="1200" dirty="0">
                <a:solidFill>
                  <a:schemeClr val="tx1"/>
                </a:solidFill>
              </a:rPr>
              <a:t>)</a:t>
            </a:r>
            <a:endParaRPr kumimoji="1" lang="ja-JP" altLang="en-US" sz="1200" dirty="0">
              <a:solidFill>
                <a:schemeClr val="tx1"/>
              </a:solidFill>
            </a:endParaRPr>
          </a:p>
        </p:txBody>
      </p:sp>
      <p:sp>
        <p:nvSpPr>
          <p:cNvPr id="13" name="テキスト ボックス 12">
            <a:extLst>
              <a:ext uri="{FF2B5EF4-FFF2-40B4-BE49-F238E27FC236}">
                <a16:creationId xmlns:a16="http://schemas.microsoft.com/office/drawing/2014/main" id="{9DF8CC53-E820-A7F9-B187-CFE3D4144BC5}"/>
              </a:ext>
            </a:extLst>
          </p:cNvPr>
          <p:cNvSpPr txBox="1"/>
          <p:nvPr/>
        </p:nvSpPr>
        <p:spPr>
          <a:xfrm>
            <a:off x="1366077" y="2455182"/>
            <a:ext cx="492443" cy="246221"/>
          </a:xfrm>
          <a:prstGeom prst="rect">
            <a:avLst/>
          </a:prstGeom>
          <a:noFill/>
        </p:spPr>
        <p:txBody>
          <a:bodyPr wrap="none" rtlCol="0">
            <a:spAutoFit/>
          </a:bodyPr>
          <a:lstStyle/>
          <a:p>
            <a:r>
              <a:rPr lang="en-US" altLang="ja-JP" sz="1000" b="1" dirty="0">
                <a:solidFill>
                  <a:schemeClr val="bg1"/>
                </a:solidFill>
                <a:latin typeface="Meiryo UI" panose="020B0604030504040204" pitchFamily="50" charset="-128"/>
                <a:ea typeface="Meiryo UI" panose="020B0604030504040204" pitchFamily="50" charset="-128"/>
              </a:rPr>
              <a:t>SW4</a:t>
            </a:r>
          </a:p>
        </p:txBody>
      </p:sp>
      <p:sp>
        <p:nvSpPr>
          <p:cNvPr id="19" name="テキスト ボックス 18">
            <a:extLst>
              <a:ext uri="{FF2B5EF4-FFF2-40B4-BE49-F238E27FC236}">
                <a16:creationId xmlns:a16="http://schemas.microsoft.com/office/drawing/2014/main" id="{9C6940DC-18F3-4765-36DA-82A3B54FC9E4}"/>
              </a:ext>
            </a:extLst>
          </p:cNvPr>
          <p:cNvSpPr txBox="1"/>
          <p:nvPr/>
        </p:nvSpPr>
        <p:spPr>
          <a:xfrm>
            <a:off x="2014657" y="2441004"/>
            <a:ext cx="532518" cy="246221"/>
          </a:xfrm>
          <a:prstGeom prst="rect">
            <a:avLst/>
          </a:prstGeom>
          <a:noFill/>
        </p:spPr>
        <p:txBody>
          <a:bodyPr wrap="none" rtlCol="0">
            <a:spAutoFit/>
          </a:bodyPr>
          <a:lstStyle/>
          <a:p>
            <a:r>
              <a:rPr lang="en-US" altLang="ja-JP" sz="1000" b="1" dirty="0">
                <a:solidFill>
                  <a:schemeClr val="bg1"/>
                </a:solidFill>
                <a:latin typeface="Meiryo UI" panose="020B0604030504040204" pitchFamily="50" charset="-128"/>
                <a:ea typeface="Meiryo UI" panose="020B0604030504040204" pitchFamily="50" charset="-128"/>
              </a:rPr>
              <a:t>LED1</a:t>
            </a:r>
          </a:p>
        </p:txBody>
      </p:sp>
      <p:sp>
        <p:nvSpPr>
          <p:cNvPr id="20" name="テキスト ボックス 19">
            <a:extLst>
              <a:ext uri="{FF2B5EF4-FFF2-40B4-BE49-F238E27FC236}">
                <a16:creationId xmlns:a16="http://schemas.microsoft.com/office/drawing/2014/main" id="{DE14624D-2D29-D78E-F3B1-2D9C6002F9FC}"/>
              </a:ext>
            </a:extLst>
          </p:cNvPr>
          <p:cNvSpPr txBox="1"/>
          <p:nvPr/>
        </p:nvSpPr>
        <p:spPr>
          <a:xfrm>
            <a:off x="2629237" y="2434382"/>
            <a:ext cx="532518" cy="246221"/>
          </a:xfrm>
          <a:prstGeom prst="rect">
            <a:avLst/>
          </a:prstGeom>
          <a:noFill/>
        </p:spPr>
        <p:txBody>
          <a:bodyPr wrap="none" rtlCol="0">
            <a:spAutoFit/>
          </a:bodyPr>
          <a:lstStyle/>
          <a:p>
            <a:r>
              <a:rPr lang="en-US" altLang="ja-JP" sz="1000" b="1" dirty="0">
                <a:solidFill>
                  <a:schemeClr val="bg1"/>
                </a:solidFill>
                <a:latin typeface="Meiryo UI" panose="020B0604030504040204" pitchFamily="50" charset="-128"/>
                <a:ea typeface="Meiryo UI" panose="020B0604030504040204" pitchFamily="50" charset="-128"/>
              </a:rPr>
              <a:t>LED2</a:t>
            </a:r>
          </a:p>
        </p:txBody>
      </p:sp>
      <p:sp>
        <p:nvSpPr>
          <p:cNvPr id="21" name="テキスト ボックス 20">
            <a:extLst>
              <a:ext uri="{FF2B5EF4-FFF2-40B4-BE49-F238E27FC236}">
                <a16:creationId xmlns:a16="http://schemas.microsoft.com/office/drawing/2014/main" id="{3E6DA029-F59C-2C7A-DDA5-8436D9406789}"/>
              </a:ext>
            </a:extLst>
          </p:cNvPr>
          <p:cNvSpPr txBox="1"/>
          <p:nvPr/>
        </p:nvSpPr>
        <p:spPr>
          <a:xfrm>
            <a:off x="3192199" y="2434309"/>
            <a:ext cx="532518" cy="246221"/>
          </a:xfrm>
          <a:prstGeom prst="rect">
            <a:avLst/>
          </a:prstGeom>
          <a:noFill/>
        </p:spPr>
        <p:txBody>
          <a:bodyPr wrap="none" rtlCol="0">
            <a:spAutoFit/>
          </a:bodyPr>
          <a:lstStyle/>
          <a:p>
            <a:r>
              <a:rPr lang="en-US" altLang="ja-JP" sz="1000" b="1" dirty="0">
                <a:solidFill>
                  <a:schemeClr val="bg1"/>
                </a:solidFill>
                <a:latin typeface="Meiryo UI" panose="020B0604030504040204" pitchFamily="50" charset="-128"/>
                <a:ea typeface="Meiryo UI" panose="020B0604030504040204" pitchFamily="50" charset="-128"/>
              </a:rPr>
              <a:t>LED3</a:t>
            </a:r>
          </a:p>
        </p:txBody>
      </p:sp>
      <p:sp>
        <p:nvSpPr>
          <p:cNvPr id="22" name="テキスト ボックス 21">
            <a:extLst>
              <a:ext uri="{FF2B5EF4-FFF2-40B4-BE49-F238E27FC236}">
                <a16:creationId xmlns:a16="http://schemas.microsoft.com/office/drawing/2014/main" id="{346B595E-2834-8D31-D03A-A5D174928A29}"/>
              </a:ext>
            </a:extLst>
          </p:cNvPr>
          <p:cNvSpPr txBox="1"/>
          <p:nvPr/>
        </p:nvSpPr>
        <p:spPr>
          <a:xfrm>
            <a:off x="1251695" y="1871444"/>
            <a:ext cx="713657" cy="246221"/>
          </a:xfrm>
          <a:prstGeom prst="rect">
            <a:avLst/>
          </a:prstGeom>
          <a:noFill/>
        </p:spPr>
        <p:txBody>
          <a:bodyPr wrap="none" rtlCol="0">
            <a:spAutoFit/>
          </a:bodyPr>
          <a:lstStyle/>
          <a:p>
            <a:r>
              <a:rPr lang="en-US" altLang="ja-JP" sz="1000" b="1" dirty="0">
                <a:solidFill>
                  <a:schemeClr val="bg1"/>
                </a:solidFill>
                <a:latin typeface="Meiryo UI" panose="020B0604030504040204" pitchFamily="50" charset="-128"/>
                <a:ea typeface="Meiryo UI" panose="020B0604030504040204" pitchFamily="50" charset="-128"/>
              </a:rPr>
              <a:t>GPIO15</a:t>
            </a:r>
          </a:p>
        </p:txBody>
      </p:sp>
      <p:sp>
        <p:nvSpPr>
          <p:cNvPr id="23" name="四角形: 角を丸くする 22">
            <a:extLst>
              <a:ext uri="{FF2B5EF4-FFF2-40B4-BE49-F238E27FC236}">
                <a16:creationId xmlns:a16="http://schemas.microsoft.com/office/drawing/2014/main" id="{98DCE214-86F8-C41A-B342-AB02A0B7E9AC}"/>
              </a:ext>
            </a:extLst>
          </p:cNvPr>
          <p:cNvSpPr/>
          <p:nvPr/>
        </p:nvSpPr>
        <p:spPr>
          <a:xfrm>
            <a:off x="2015055" y="2047014"/>
            <a:ext cx="1836865" cy="63351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F97653D4-1EE0-CC64-EBC1-1AB6FE73DE6D}"/>
              </a:ext>
            </a:extLst>
          </p:cNvPr>
          <p:cNvSpPr txBox="1"/>
          <p:nvPr/>
        </p:nvSpPr>
        <p:spPr bwMode="auto">
          <a:xfrm>
            <a:off x="866362" y="1311705"/>
            <a:ext cx="68828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0" i="0" dirty="0">
                <a:solidFill>
                  <a:srgbClr val="212529"/>
                </a:solidFill>
                <a:effectLst/>
                <a:latin typeface="メイリオ" panose="020B0604030504040204" pitchFamily="50" charset="-128"/>
                <a:ea typeface="メイリオ" panose="020B0604030504040204" pitchFamily="50" charset="-128"/>
              </a:rPr>
              <a:t>8.1 LED</a:t>
            </a:r>
            <a:r>
              <a:rPr lang="ja-JP" altLang="en-US" sz="1400" b="0" i="0" dirty="0">
                <a:solidFill>
                  <a:srgbClr val="212529"/>
                </a:solidFill>
                <a:effectLst/>
                <a:latin typeface="メイリオ" panose="020B0604030504040204" pitchFamily="50" charset="-128"/>
                <a:ea typeface="メイリオ" panose="020B0604030504040204" pitchFamily="50" charset="-128"/>
              </a:rPr>
              <a:t>を接続して</a:t>
            </a:r>
            <a:r>
              <a:rPr lang="en-US" altLang="ja-JP" sz="1400" b="0" i="0" dirty="0">
                <a:solidFill>
                  <a:srgbClr val="212529"/>
                </a:solidFill>
                <a:effectLst/>
                <a:latin typeface="メイリオ" panose="020B0604030504040204" pitchFamily="50" charset="-128"/>
                <a:ea typeface="メイリオ" panose="020B0604030504040204" pitchFamily="50" charset="-128"/>
              </a:rPr>
              <a:t>L</a:t>
            </a:r>
            <a:r>
              <a:rPr lang="ja-JP" altLang="en-US" sz="1400" dirty="0">
                <a:solidFill>
                  <a:srgbClr val="212529"/>
                </a:solidFill>
                <a:latin typeface="メイリオ" panose="020B0604030504040204" pitchFamily="50" charset="-128"/>
                <a:ea typeface="メイリオ" panose="020B0604030504040204" pitchFamily="50" charset="-128"/>
              </a:rPr>
              <a:t>チカに、スイッチ</a:t>
            </a:r>
            <a:r>
              <a:rPr lang="en-US" altLang="ja-JP" sz="1400" dirty="0">
                <a:solidFill>
                  <a:srgbClr val="212529"/>
                </a:solidFill>
                <a:latin typeface="メイリオ" panose="020B0604030504040204" pitchFamily="50" charset="-128"/>
                <a:ea typeface="メイリオ" panose="020B0604030504040204" pitchFamily="50" charset="-128"/>
              </a:rPr>
              <a:t>(</a:t>
            </a:r>
            <a:r>
              <a:rPr lang="ja-JP" altLang="en-US" sz="1400" dirty="0">
                <a:solidFill>
                  <a:srgbClr val="212529"/>
                </a:solidFill>
                <a:latin typeface="メイリオ" panose="020B0604030504040204" pitchFamily="50" charset="-128"/>
                <a:ea typeface="メイリオ" panose="020B0604030504040204" pitchFamily="50" charset="-128"/>
              </a:rPr>
              <a:t>デジタル入力</a:t>
            </a:r>
            <a:r>
              <a:rPr lang="en-US" altLang="ja-JP" sz="1400" dirty="0">
                <a:solidFill>
                  <a:srgbClr val="212529"/>
                </a:solidFill>
                <a:latin typeface="メイリオ" panose="020B0604030504040204" pitchFamily="50" charset="-128"/>
                <a:ea typeface="メイリオ" panose="020B0604030504040204" pitchFamily="50" charset="-128"/>
              </a:rPr>
              <a:t>)</a:t>
            </a:r>
            <a:r>
              <a:rPr lang="ja-JP" altLang="en-US" sz="1400" dirty="0">
                <a:solidFill>
                  <a:srgbClr val="212529"/>
                </a:solidFill>
                <a:latin typeface="メイリオ" panose="020B0604030504040204" pitchFamily="50" charset="-128"/>
                <a:ea typeface="メイリオ" panose="020B0604030504040204" pitchFamily="50" charset="-128"/>
              </a:rPr>
              <a:t>を追加します</a:t>
            </a:r>
            <a:endParaRPr lang="en-US" altLang="ja-JP" sz="1400" b="0" i="0" dirty="0">
              <a:solidFill>
                <a:srgbClr val="212529"/>
              </a:solidFill>
              <a:effectLst/>
              <a:latin typeface="メイリオ" panose="020B0604030504040204" pitchFamily="50" charset="-128"/>
              <a:ea typeface="メイリオ" panose="020B0604030504040204" pitchFamily="50" charset="-128"/>
            </a:endParaRPr>
          </a:p>
        </p:txBody>
      </p:sp>
      <p:pic>
        <p:nvPicPr>
          <p:cNvPr id="26" name="図 25" descr="テーブル&#10;&#10;自動的に生成された説明">
            <a:extLst>
              <a:ext uri="{FF2B5EF4-FFF2-40B4-BE49-F238E27FC236}">
                <a16:creationId xmlns:a16="http://schemas.microsoft.com/office/drawing/2014/main" id="{64DA078C-C137-ADE6-4136-AC8B76D4A6A8}"/>
              </a:ext>
            </a:extLst>
          </p:cNvPr>
          <p:cNvPicPr>
            <a:picLocks noChangeAspect="1"/>
          </p:cNvPicPr>
          <p:nvPr/>
        </p:nvPicPr>
        <p:blipFill rotWithShape="1">
          <a:blip r:embed="rId3">
            <a:extLst>
              <a:ext uri="{28A0092B-C50C-407E-A947-70E740481C1C}">
                <a14:useLocalDpi xmlns:a14="http://schemas.microsoft.com/office/drawing/2010/main" val="0"/>
              </a:ext>
            </a:extLst>
          </a:blip>
          <a:srcRect t="-21264"/>
          <a:stretch/>
        </p:blipFill>
        <p:spPr>
          <a:xfrm rot="5400000">
            <a:off x="1128018" y="4486958"/>
            <a:ext cx="1152922" cy="1359605"/>
          </a:xfrm>
          <a:prstGeom prst="rect">
            <a:avLst/>
          </a:prstGeom>
        </p:spPr>
      </p:pic>
      <p:pic>
        <p:nvPicPr>
          <p:cNvPr id="27" name="図 26">
            <a:extLst>
              <a:ext uri="{FF2B5EF4-FFF2-40B4-BE49-F238E27FC236}">
                <a16:creationId xmlns:a16="http://schemas.microsoft.com/office/drawing/2014/main" id="{C58723B3-6EB9-DFA4-0D36-1203F0DB0BA6}"/>
              </a:ext>
            </a:extLst>
          </p:cNvPr>
          <p:cNvPicPr>
            <a:picLocks noChangeAspect="1"/>
          </p:cNvPicPr>
          <p:nvPr/>
        </p:nvPicPr>
        <p:blipFill>
          <a:blip r:embed="rId4"/>
          <a:stretch>
            <a:fillRect/>
          </a:stretch>
        </p:blipFill>
        <p:spPr>
          <a:xfrm>
            <a:off x="2699792" y="4590299"/>
            <a:ext cx="1551894" cy="1180183"/>
          </a:xfrm>
          <a:prstGeom prst="rect">
            <a:avLst/>
          </a:prstGeom>
        </p:spPr>
      </p:pic>
      <p:sp>
        <p:nvSpPr>
          <p:cNvPr id="28" name="テキスト ボックス 27">
            <a:extLst>
              <a:ext uri="{FF2B5EF4-FFF2-40B4-BE49-F238E27FC236}">
                <a16:creationId xmlns:a16="http://schemas.microsoft.com/office/drawing/2014/main" id="{0252E623-89B7-E2F7-08D2-366E00A0DA8B}"/>
              </a:ext>
            </a:extLst>
          </p:cNvPr>
          <p:cNvSpPr txBox="1"/>
          <p:nvPr/>
        </p:nvSpPr>
        <p:spPr>
          <a:xfrm>
            <a:off x="753041" y="4197013"/>
            <a:ext cx="3103735" cy="276999"/>
          </a:xfrm>
          <a:prstGeom prst="rect">
            <a:avLst/>
          </a:prstGeom>
          <a:noFill/>
        </p:spPr>
        <p:txBody>
          <a:bodyPr wrap="none" rtlCol="0">
            <a:spAutoFit/>
          </a:bodyPr>
          <a:lstStyle/>
          <a:p>
            <a:r>
              <a:rPr lang="en-US" altLang="ja-JP" sz="1200" b="1" dirty="0">
                <a:latin typeface="Meiryo UI" panose="020B0604030504040204" pitchFamily="50" charset="-128"/>
                <a:ea typeface="Meiryo UI" panose="020B0604030504040204" pitchFamily="50" charset="-128"/>
              </a:rPr>
              <a:t>Push Button (4</a:t>
            </a:r>
            <a:r>
              <a:rPr lang="ja-JP" altLang="en-US" sz="1200" b="1" dirty="0">
                <a:latin typeface="Meiryo UI" panose="020B0604030504040204" pitchFamily="50" charset="-128"/>
                <a:ea typeface="Meiryo UI" panose="020B0604030504040204" pitchFamily="50" charset="-128"/>
              </a:rPr>
              <a:t>ピンタクトスイッチ</a:t>
            </a:r>
            <a:r>
              <a:rPr lang="en-US" altLang="ja-JP" sz="1200" b="1"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について</a:t>
            </a:r>
            <a:endParaRPr lang="en-US" altLang="ja-JP" sz="1200"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4F465645-DB0D-7F85-0B89-12E43DF22785}"/>
              </a:ext>
            </a:extLst>
          </p:cNvPr>
          <p:cNvSpPr txBox="1"/>
          <p:nvPr/>
        </p:nvSpPr>
        <p:spPr>
          <a:xfrm>
            <a:off x="1024676" y="4518291"/>
            <a:ext cx="287258" cy="276999"/>
          </a:xfrm>
          <a:prstGeom prst="rect">
            <a:avLst/>
          </a:prstGeom>
          <a:noFill/>
        </p:spPr>
        <p:txBody>
          <a:bodyPr wrap="none" rtlCol="0">
            <a:spAutoFit/>
          </a:bodyPr>
          <a:lstStyle/>
          <a:p>
            <a:r>
              <a:rPr lang="en-US" altLang="ja-JP" sz="1200" dirty="0">
                <a:latin typeface="Arial Black" panose="020B0A04020102020204" pitchFamily="34" charset="0"/>
                <a:ea typeface="Meiryo UI" panose="020B0604030504040204" pitchFamily="50" charset="-128"/>
              </a:rPr>
              <a:t>1</a:t>
            </a:r>
          </a:p>
        </p:txBody>
      </p:sp>
      <p:sp>
        <p:nvSpPr>
          <p:cNvPr id="30" name="テキスト ボックス 29">
            <a:extLst>
              <a:ext uri="{FF2B5EF4-FFF2-40B4-BE49-F238E27FC236}">
                <a16:creationId xmlns:a16="http://schemas.microsoft.com/office/drawing/2014/main" id="{E78588A3-525C-7B8D-39D8-FFA0F4FF4169}"/>
              </a:ext>
            </a:extLst>
          </p:cNvPr>
          <p:cNvSpPr txBox="1"/>
          <p:nvPr/>
        </p:nvSpPr>
        <p:spPr>
          <a:xfrm>
            <a:off x="1936829" y="4518291"/>
            <a:ext cx="287258" cy="276999"/>
          </a:xfrm>
          <a:prstGeom prst="rect">
            <a:avLst/>
          </a:prstGeom>
          <a:noFill/>
        </p:spPr>
        <p:txBody>
          <a:bodyPr wrap="none" rtlCol="0">
            <a:spAutoFit/>
          </a:bodyPr>
          <a:lstStyle/>
          <a:p>
            <a:r>
              <a:rPr lang="en-US" altLang="ja-JP" sz="1200" dirty="0">
                <a:latin typeface="Arial Black" panose="020B0A04020102020204" pitchFamily="34" charset="0"/>
                <a:ea typeface="Meiryo UI" panose="020B0604030504040204" pitchFamily="50" charset="-128"/>
              </a:rPr>
              <a:t>1</a:t>
            </a:r>
          </a:p>
        </p:txBody>
      </p:sp>
      <p:sp>
        <p:nvSpPr>
          <p:cNvPr id="31" name="テキスト ボックス 30">
            <a:extLst>
              <a:ext uri="{FF2B5EF4-FFF2-40B4-BE49-F238E27FC236}">
                <a16:creationId xmlns:a16="http://schemas.microsoft.com/office/drawing/2014/main" id="{B8F00F8A-8719-CB5A-E773-5D50E2B1E341}"/>
              </a:ext>
            </a:extLst>
          </p:cNvPr>
          <p:cNvSpPr txBox="1"/>
          <p:nvPr/>
        </p:nvSpPr>
        <p:spPr>
          <a:xfrm>
            <a:off x="1024676" y="5604722"/>
            <a:ext cx="287258" cy="276999"/>
          </a:xfrm>
          <a:prstGeom prst="rect">
            <a:avLst/>
          </a:prstGeom>
          <a:noFill/>
        </p:spPr>
        <p:txBody>
          <a:bodyPr wrap="none" rtlCol="0">
            <a:spAutoFit/>
          </a:bodyPr>
          <a:lstStyle/>
          <a:p>
            <a:r>
              <a:rPr lang="en-US" altLang="ja-JP" sz="1200" dirty="0">
                <a:latin typeface="Arial Black" panose="020B0A04020102020204" pitchFamily="34" charset="0"/>
                <a:ea typeface="Meiryo UI" panose="020B0604030504040204" pitchFamily="50" charset="-128"/>
              </a:rPr>
              <a:t>2</a:t>
            </a:r>
          </a:p>
        </p:txBody>
      </p:sp>
      <p:sp>
        <p:nvSpPr>
          <p:cNvPr id="32" name="テキスト ボックス 31">
            <a:extLst>
              <a:ext uri="{FF2B5EF4-FFF2-40B4-BE49-F238E27FC236}">
                <a16:creationId xmlns:a16="http://schemas.microsoft.com/office/drawing/2014/main" id="{4502FFF6-4AFB-8648-5DE2-77C2981942DF}"/>
              </a:ext>
            </a:extLst>
          </p:cNvPr>
          <p:cNvSpPr txBox="1"/>
          <p:nvPr/>
        </p:nvSpPr>
        <p:spPr>
          <a:xfrm>
            <a:off x="1936829" y="5614524"/>
            <a:ext cx="287258" cy="276999"/>
          </a:xfrm>
          <a:prstGeom prst="rect">
            <a:avLst/>
          </a:prstGeom>
          <a:noFill/>
        </p:spPr>
        <p:txBody>
          <a:bodyPr wrap="none" rtlCol="0">
            <a:spAutoFit/>
          </a:bodyPr>
          <a:lstStyle/>
          <a:p>
            <a:r>
              <a:rPr lang="en-US" altLang="ja-JP" sz="1200" dirty="0">
                <a:latin typeface="Arial Black" panose="020B0A04020102020204" pitchFamily="34" charset="0"/>
                <a:ea typeface="Meiryo UI" panose="020B0604030504040204" pitchFamily="50" charset="-128"/>
              </a:rPr>
              <a:t>2</a:t>
            </a:r>
          </a:p>
        </p:txBody>
      </p:sp>
      <p:sp>
        <p:nvSpPr>
          <p:cNvPr id="33" name="テキスト ボックス 32">
            <a:extLst>
              <a:ext uri="{FF2B5EF4-FFF2-40B4-BE49-F238E27FC236}">
                <a16:creationId xmlns:a16="http://schemas.microsoft.com/office/drawing/2014/main" id="{2D665FCD-D367-DF0D-D744-4ABA3B855727}"/>
              </a:ext>
            </a:extLst>
          </p:cNvPr>
          <p:cNvSpPr txBox="1"/>
          <p:nvPr/>
        </p:nvSpPr>
        <p:spPr bwMode="auto">
          <a:xfrm>
            <a:off x="760268" y="6126631"/>
            <a:ext cx="43924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000" i="0" dirty="0">
                <a:solidFill>
                  <a:srgbClr val="FF0000"/>
                </a:solidFill>
                <a:effectLst/>
                <a:latin typeface="メイリオ" panose="020B0604030504040204" pitchFamily="50" charset="-128"/>
                <a:ea typeface="メイリオ" panose="020B0604030504040204" pitchFamily="50" charset="-128"/>
              </a:rPr>
              <a:t>タクトスイッチ本体からリード線が出ている側面に注目して配置</a:t>
            </a:r>
            <a:endParaRPr lang="ja-JP" altLang="en-US" sz="1000" dirty="0">
              <a:solidFill>
                <a:srgbClr val="FF0000"/>
              </a:solidFill>
              <a:latin typeface="メイリオ" panose="020B0604030504040204" pitchFamily="50" charset="-128"/>
              <a:ea typeface="メイリオ" panose="020B0604030504040204" pitchFamily="50" charset="-128"/>
            </a:endParaRPr>
          </a:p>
        </p:txBody>
      </p:sp>
      <p:sp>
        <p:nvSpPr>
          <p:cNvPr id="34" name="四角形: 角を丸くする 33">
            <a:extLst>
              <a:ext uri="{FF2B5EF4-FFF2-40B4-BE49-F238E27FC236}">
                <a16:creationId xmlns:a16="http://schemas.microsoft.com/office/drawing/2014/main" id="{FFAE9834-540B-D3A3-4194-8CD4BE5515F5}"/>
              </a:ext>
            </a:extLst>
          </p:cNvPr>
          <p:cNvSpPr/>
          <p:nvPr/>
        </p:nvSpPr>
        <p:spPr>
          <a:xfrm>
            <a:off x="965575" y="4781351"/>
            <a:ext cx="1446185" cy="3077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四角形: 角を丸くする 34">
            <a:extLst>
              <a:ext uri="{FF2B5EF4-FFF2-40B4-BE49-F238E27FC236}">
                <a16:creationId xmlns:a16="http://schemas.microsoft.com/office/drawing/2014/main" id="{77784968-3B15-E4B4-9079-BDE72D7F1A69}"/>
              </a:ext>
            </a:extLst>
          </p:cNvPr>
          <p:cNvSpPr/>
          <p:nvPr/>
        </p:nvSpPr>
        <p:spPr>
          <a:xfrm>
            <a:off x="938097" y="5312468"/>
            <a:ext cx="1446185" cy="302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C4305D6C-5F5D-8A58-1FFC-5AF3F1D644D5}"/>
              </a:ext>
            </a:extLst>
          </p:cNvPr>
          <p:cNvSpPr txBox="1"/>
          <p:nvPr/>
        </p:nvSpPr>
        <p:spPr>
          <a:xfrm>
            <a:off x="916579" y="5770482"/>
            <a:ext cx="1709122"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内部でつながっている</a:t>
            </a:r>
            <a:endParaRPr lang="en-US" altLang="ja-JP" sz="1400"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BF2D72E5-A614-DAF4-2AF6-FA87961CF396}"/>
              </a:ext>
            </a:extLst>
          </p:cNvPr>
          <p:cNvSpPr txBox="1"/>
          <p:nvPr/>
        </p:nvSpPr>
        <p:spPr>
          <a:xfrm>
            <a:off x="608812" y="3792507"/>
            <a:ext cx="2324675" cy="276999"/>
          </a:xfrm>
          <a:prstGeom prst="rect">
            <a:avLst/>
          </a:prstGeom>
          <a:noFill/>
        </p:spPr>
        <p:txBody>
          <a:bodyPr wrap="none" rtlCol="0">
            <a:spAutoFit/>
          </a:bodyPr>
          <a:lstStyle/>
          <a:p>
            <a:r>
              <a:rPr lang="ja-JP" altLang="en-US" sz="1200" dirty="0">
                <a:solidFill>
                  <a:srgbClr val="FF0000"/>
                </a:solidFill>
                <a:latin typeface="Meiryo UI" panose="020B0604030504040204" pitchFamily="50" charset="-128"/>
                <a:ea typeface="Meiryo UI" panose="020B0604030504040204" pitchFamily="50" charset="-128"/>
              </a:rPr>
              <a:t>配線・基板を作成する場合の注意</a:t>
            </a:r>
            <a:endParaRPr lang="en-US" altLang="ja-JP" sz="1200" dirty="0">
              <a:solidFill>
                <a:srgbClr val="FF0000"/>
              </a:solidFill>
              <a:latin typeface="Meiryo UI" panose="020B0604030504040204" pitchFamily="50" charset="-128"/>
              <a:ea typeface="Meiryo UI" panose="020B0604030504040204" pitchFamily="50" charset="-128"/>
            </a:endParaRPr>
          </a:p>
        </p:txBody>
      </p:sp>
      <p:pic>
        <p:nvPicPr>
          <p:cNvPr id="39" name="図 38">
            <a:extLst>
              <a:ext uri="{FF2B5EF4-FFF2-40B4-BE49-F238E27FC236}">
                <a16:creationId xmlns:a16="http://schemas.microsoft.com/office/drawing/2014/main" id="{2366144B-B783-6784-0013-787FFD98964F}"/>
              </a:ext>
            </a:extLst>
          </p:cNvPr>
          <p:cNvPicPr>
            <a:picLocks noChangeAspect="1"/>
          </p:cNvPicPr>
          <p:nvPr/>
        </p:nvPicPr>
        <p:blipFill>
          <a:blip r:embed="rId5"/>
          <a:stretch>
            <a:fillRect/>
          </a:stretch>
        </p:blipFill>
        <p:spPr>
          <a:xfrm>
            <a:off x="5153184" y="4526503"/>
            <a:ext cx="3433618" cy="1454518"/>
          </a:xfrm>
          <a:prstGeom prst="rect">
            <a:avLst/>
          </a:prstGeom>
        </p:spPr>
      </p:pic>
      <p:sp>
        <p:nvSpPr>
          <p:cNvPr id="40" name="テキスト ボックス 39">
            <a:extLst>
              <a:ext uri="{FF2B5EF4-FFF2-40B4-BE49-F238E27FC236}">
                <a16:creationId xmlns:a16="http://schemas.microsoft.com/office/drawing/2014/main" id="{4024E19E-2FD8-AF5A-F3CC-0E76BEF22463}"/>
              </a:ext>
            </a:extLst>
          </p:cNvPr>
          <p:cNvSpPr txBox="1"/>
          <p:nvPr/>
        </p:nvSpPr>
        <p:spPr>
          <a:xfrm>
            <a:off x="5024370" y="4258502"/>
            <a:ext cx="2093843" cy="276999"/>
          </a:xfrm>
          <a:prstGeom prst="rect">
            <a:avLst/>
          </a:prstGeom>
          <a:noFill/>
        </p:spPr>
        <p:txBody>
          <a:bodyPr wrap="none" rtlCol="0">
            <a:spAutoFit/>
          </a:bodyPr>
          <a:lstStyle/>
          <a:p>
            <a:r>
              <a:rPr lang="ja-JP" altLang="en-US" sz="1200" dirty="0">
                <a:latin typeface="Meiryo UI" panose="020B0604030504040204" pitchFamily="50" charset="-128"/>
                <a:ea typeface="Meiryo UI" panose="020B0604030504040204" pitchFamily="50" charset="-128"/>
              </a:rPr>
              <a:t>ブレッドボード上に配線した場合</a:t>
            </a:r>
            <a:endParaRPr lang="en-US" altLang="ja-JP"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0458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タイトル 1">
            <a:extLst>
              <a:ext uri="{FF2B5EF4-FFF2-40B4-BE49-F238E27FC236}">
                <a16:creationId xmlns:a16="http://schemas.microsoft.com/office/drawing/2014/main" id="{706A38E0-6DB6-52CD-E37E-2B1512722743}"/>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6" name="テキスト ボックス 35">
            <a:extLst>
              <a:ext uri="{FF2B5EF4-FFF2-40B4-BE49-F238E27FC236}">
                <a16:creationId xmlns:a16="http://schemas.microsoft.com/office/drawing/2014/main" id="{76B4705D-3452-E0FE-E98F-1544083C6F4C}"/>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8.2 SW(</a:t>
            </a:r>
            <a:r>
              <a:rPr lang="ja-JP" altLang="en-US" b="0" i="0" dirty="0">
                <a:solidFill>
                  <a:srgbClr val="212529"/>
                </a:solidFill>
                <a:effectLst/>
                <a:latin typeface="メイリオ" panose="020B0604030504040204" pitchFamily="50" charset="-128"/>
                <a:ea typeface="メイリオ" panose="020B0604030504040204" pitchFamily="50" charset="-128"/>
              </a:rPr>
              <a:t>スイッチ</a:t>
            </a:r>
            <a:r>
              <a:rPr lang="en-US" altLang="ja-JP" b="0" i="0" dirty="0">
                <a:solidFill>
                  <a:srgbClr val="212529"/>
                </a:solidFill>
                <a:effectLst/>
                <a:latin typeface="メイリオ" panose="020B0604030504040204" pitchFamily="50" charset="-128"/>
                <a:ea typeface="メイリオ" panose="020B0604030504040204" pitchFamily="50" charset="-128"/>
              </a:rPr>
              <a:t>)</a:t>
            </a:r>
            <a:r>
              <a:rPr lang="ja-JP" altLang="en-US" b="0" i="0" dirty="0">
                <a:solidFill>
                  <a:srgbClr val="212529"/>
                </a:solidFill>
                <a:effectLst/>
                <a:latin typeface="メイリオ" panose="020B0604030504040204" pitchFamily="50" charset="-128"/>
                <a:ea typeface="メイリオ" panose="020B0604030504040204" pitchFamily="50" charset="-128"/>
              </a:rPr>
              <a:t>を使って、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en-US" altLang="ja-JP" dirty="0">
                <a:solidFill>
                  <a:srgbClr val="212529"/>
                </a:solidFill>
                <a:latin typeface="メイリオ" panose="020B0604030504040204" pitchFamily="50" charset="-128"/>
                <a:ea typeface="メイリオ" panose="020B0604030504040204" pitchFamily="50" charset="-128"/>
              </a:rPr>
              <a:t>ED</a:t>
            </a:r>
            <a:r>
              <a:rPr lang="ja-JP" altLang="en-US" dirty="0">
                <a:solidFill>
                  <a:srgbClr val="212529"/>
                </a:solidFill>
                <a:latin typeface="メイリオ" panose="020B0604030504040204" pitchFamily="50" charset="-128"/>
                <a:ea typeface="メイリオ" panose="020B0604030504040204" pitchFamily="50" charset="-128"/>
              </a:rPr>
              <a:t>を点灯・消灯</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D9241B0C-B69F-26EA-B93C-D0C33AE53B99}"/>
              </a:ext>
            </a:extLst>
          </p:cNvPr>
          <p:cNvSpPr txBox="1"/>
          <p:nvPr/>
        </p:nvSpPr>
        <p:spPr>
          <a:xfrm>
            <a:off x="558999" y="1128188"/>
            <a:ext cx="3209533"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抵抗の省略　</a:t>
            </a:r>
            <a:r>
              <a:rPr lang="en-US" altLang="ja-JP" sz="1400" dirty="0">
                <a:solidFill>
                  <a:srgbClr val="002060"/>
                </a:solidFill>
                <a:latin typeface="Meiryo UI" panose="020B0604030504040204" pitchFamily="50" charset="-128"/>
                <a:ea typeface="Meiryo UI" panose="020B0604030504040204" pitchFamily="50" charset="-128"/>
              </a:rPr>
              <a:t>(</a:t>
            </a:r>
            <a:r>
              <a:rPr lang="ja-JP" altLang="en-US" sz="1400" dirty="0">
                <a:solidFill>
                  <a:srgbClr val="002060"/>
                </a:solidFill>
                <a:latin typeface="Meiryo UI" panose="020B0604030504040204" pitchFamily="50" charset="-128"/>
                <a:ea typeface="Meiryo UI" panose="020B0604030504040204" pitchFamily="50" charset="-128"/>
              </a:rPr>
              <a:t>内蔵プルアップ抵抗を使用</a:t>
            </a:r>
            <a:r>
              <a:rPr lang="en-US" altLang="ja-JP" sz="1400" dirty="0">
                <a:solidFill>
                  <a:srgbClr val="002060"/>
                </a:solidFill>
                <a:latin typeface="Meiryo UI" panose="020B0604030504040204" pitchFamily="50" charset="-128"/>
                <a:ea typeface="Meiryo UI" panose="020B0604030504040204" pitchFamily="50" charset="-128"/>
              </a:rPr>
              <a:t>)</a:t>
            </a:r>
            <a:endParaRPr lang="en-US" altLang="ja-JP" sz="1400" b="1" dirty="0">
              <a:solidFill>
                <a:srgbClr val="002060"/>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13B15C3F-9F6B-60E5-4801-106912C33C5F}"/>
              </a:ext>
            </a:extLst>
          </p:cNvPr>
          <p:cNvSpPr txBox="1"/>
          <p:nvPr/>
        </p:nvSpPr>
        <p:spPr bwMode="auto">
          <a:xfrm>
            <a:off x="539552" y="1793872"/>
            <a:ext cx="3580346"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solidFill>
                  <a:srgbClr val="7030A0"/>
                </a:solidFill>
              </a:rPr>
              <a:t>from</a:t>
            </a:r>
            <a:r>
              <a:rPr lang="en-US" altLang="ja-JP" sz="1400" dirty="0"/>
              <a:t> machine </a:t>
            </a:r>
            <a:r>
              <a:rPr lang="en-US" altLang="ja-JP" sz="1400" dirty="0">
                <a:solidFill>
                  <a:srgbClr val="7030A0"/>
                </a:solidFill>
              </a:rPr>
              <a:t>import</a:t>
            </a:r>
            <a:r>
              <a:rPr lang="en-US" altLang="ja-JP" sz="1400" dirty="0"/>
              <a:t> Pin</a:t>
            </a:r>
          </a:p>
          <a:p>
            <a:endParaRPr lang="en-US" altLang="ja-JP" sz="1400" dirty="0"/>
          </a:p>
          <a:p>
            <a:r>
              <a:rPr lang="en-US" altLang="ja-JP" sz="1400" dirty="0"/>
              <a:t>led1 = Pin(</a:t>
            </a:r>
            <a:r>
              <a:rPr lang="en-US" altLang="ja-JP" sz="1400" dirty="0">
                <a:solidFill>
                  <a:srgbClr val="CC6600"/>
                </a:solidFill>
              </a:rPr>
              <a:t>16</a:t>
            </a:r>
            <a:r>
              <a:rPr lang="en-US" altLang="ja-JP" sz="1400" dirty="0"/>
              <a:t>, </a:t>
            </a:r>
            <a:r>
              <a:rPr lang="en-US" altLang="ja-JP" sz="1400" dirty="0" err="1"/>
              <a:t>Pin.OUT</a:t>
            </a:r>
            <a:r>
              <a:rPr lang="en-US" altLang="ja-JP" sz="1400" dirty="0"/>
              <a:t>)</a:t>
            </a:r>
          </a:p>
          <a:p>
            <a:r>
              <a:rPr lang="en-US" altLang="ja-JP" sz="1400" dirty="0"/>
              <a:t>led2 = Pin(</a:t>
            </a:r>
            <a:r>
              <a:rPr lang="en-US" altLang="ja-JP" sz="1400" dirty="0">
                <a:solidFill>
                  <a:srgbClr val="CC6600"/>
                </a:solidFill>
              </a:rPr>
              <a:t>17</a:t>
            </a:r>
            <a:r>
              <a:rPr lang="en-US" altLang="ja-JP" sz="1400" dirty="0"/>
              <a:t>, </a:t>
            </a:r>
            <a:r>
              <a:rPr lang="en-US" altLang="ja-JP" sz="1400" dirty="0" err="1"/>
              <a:t>Pin.OUT</a:t>
            </a:r>
            <a:r>
              <a:rPr lang="en-US" altLang="ja-JP" sz="1400" dirty="0"/>
              <a:t>)</a:t>
            </a:r>
          </a:p>
          <a:p>
            <a:r>
              <a:rPr lang="en-US" altLang="ja-JP" sz="1400" dirty="0"/>
              <a:t>led3 = Pin(</a:t>
            </a:r>
            <a:r>
              <a:rPr lang="en-US" altLang="ja-JP" sz="1400" dirty="0">
                <a:solidFill>
                  <a:srgbClr val="CC6600"/>
                </a:solidFill>
              </a:rPr>
              <a:t>18</a:t>
            </a:r>
            <a:r>
              <a:rPr lang="en-US" altLang="ja-JP" sz="1400" dirty="0"/>
              <a:t>, </a:t>
            </a:r>
            <a:r>
              <a:rPr lang="en-US" altLang="ja-JP" sz="1400" dirty="0" err="1"/>
              <a:t>Pin.OUT</a:t>
            </a:r>
            <a:r>
              <a:rPr lang="en-US" altLang="ja-JP" sz="1400" dirty="0"/>
              <a:t>)</a:t>
            </a:r>
          </a:p>
          <a:p>
            <a:endParaRPr lang="en-US" altLang="ja-JP" sz="1400" dirty="0"/>
          </a:p>
          <a:p>
            <a:r>
              <a:rPr lang="en-US" altLang="ja-JP" sz="1400" dirty="0" err="1"/>
              <a:t>btn</a:t>
            </a:r>
            <a:r>
              <a:rPr lang="en-US" altLang="ja-JP" sz="1400" dirty="0"/>
              <a:t> = Pin(</a:t>
            </a:r>
            <a:r>
              <a:rPr lang="en-US" altLang="ja-JP" sz="1400" dirty="0">
                <a:solidFill>
                  <a:srgbClr val="CC6600"/>
                </a:solidFill>
              </a:rPr>
              <a:t>15</a:t>
            </a:r>
            <a:r>
              <a:rPr lang="en-US" altLang="ja-JP" sz="1400" dirty="0"/>
              <a:t>, Pin.IN, </a:t>
            </a:r>
            <a:r>
              <a:rPr lang="en-US" altLang="ja-JP" sz="1400" dirty="0" err="1"/>
              <a:t>Pin.PULL_UP</a:t>
            </a:r>
            <a:r>
              <a:rPr lang="en-US" altLang="ja-JP" sz="1400" dirty="0"/>
              <a:t> )</a:t>
            </a:r>
          </a:p>
          <a:p>
            <a:endParaRPr lang="en-US" altLang="ja-JP" sz="1400" dirty="0"/>
          </a:p>
          <a:p>
            <a:r>
              <a:rPr lang="en-US" altLang="ja-JP" sz="1400" dirty="0">
                <a:solidFill>
                  <a:srgbClr val="7030A0"/>
                </a:solidFill>
              </a:rPr>
              <a:t>while True</a:t>
            </a:r>
            <a:r>
              <a:rPr lang="en-US" altLang="ja-JP" sz="1400" dirty="0"/>
              <a:t>:</a:t>
            </a:r>
          </a:p>
          <a:p>
            <a:r>
              <a:rPr lang="en-US" altLang="ja-JP" sz="1400" dirty="0"/>
              <a:t>        </a:t>
            </a:r>
            <a:r>
              <a:rPr lang="en-US" altLang="ja-JP" sz="1400" dirty="0">
                <a:solidFill>
                  <a:srgbClr val="7030A0"/>
                </a:solidFill>
              </a:rPr>
              <a:t>if</a:t>
            </a:r>
            <a:r>
              <a:rPr lang="en-US" altLang="ja-JP" sz="1400" dirty="0"/>
              <a:t> </a:t>
            </a:r>
            <a:r>
              <a:rPr lang="en-US" altLang="ja-JP" sz="1400" dirty="0" err="1"/>
              <a:t>btn.value</a:t>
            </a:r>
            <a:r>
              <a:rPr lang="en-US" altLang="ja-JP" sz="1400" dirty="0"/>
              <a:t>() == </a:t>
            </a:r>
            <a:r>
              <a:rPr lang="en-US" altLang="ja-JP" sz="1400" dirty="0">
                <a:solidFill>
                  <a:srgbClr val="CC6600"/>
                </a:solidFill>
              </a:rPr>
              <a:t>0</a:t>
            </a:r>
            <a:r>
              <a:rPr lang="en-US" altLang="ja-JP" sz="1400" dirty="0"/>
              <a:t>:</a:t>
            </a:r>
          </a:p>
          <a:p>
            <a:r>
              <a:rPr lang="en-US" altLang="ja-JP" sz="1400" dirty="0"/>
              <a:t>            led1.value(</a:t>
            </a:r>
            <a:r>
              <a:rPr lang="en-US" altLang="ja-JP" sz="1400" dirty="0">
                <a:solidFill>
                  <a:srgbClr val="CC6600"/>
                </a:solidFill>
              </a:rPr>
              <a:t>1</a:t>
            </a:r>
            <a:r>
              <a:rPr lang="en-US" altLang="ja-JP" sz="1400" dirty="0"/>
              <a:t>)</a:t>
            </a:r>
          </a:p>
          <a:p>
            <a:r>
              <a:rPr lang="en-US" altLang="ja-JP" sz="1400" dirty="0"/>
              <a:t>            led2.value(</a:t>
            </a:r>
            <a:r>
              <a:rPr lang="en-US" altLang="ja-JP" sz="1400" dirty="0">
                <a:solidFill>
                  <a:srgbClr val="CC6600"/>
                </a:solidFill>
              </a:rPr>
              <a:t>1</a:t>
            </a:r>
            <a:r>
              <a:rPr lang="en-US" altLang="ja-JP" sz="1400" dirty="0"/>
              <a:t>)</a:t>
            </a:r>
          </a:p>
          <a:p>
            <a:r>
              <a:rPr lang="en-US" altLang="ja-JP" sz="1400" dirty="0"/>
              <a:t>            led3.value(</a:t>
            </a:r>
            <a:r>
              <a:rPr lang="en-US" altLang="ja-JP" sz="1400" dirty="0">
                <a:solidFill>
                  <a:srgbClr val="CC6600"/>
                </a:solidFill>
              </a:rPr>
              <a:t>1</a:t>
            </a:r>
            <a:r>
              <a:rPr lang="en-US" altLang="ja-JP" sz="1400" dirty="0"/>
              <a:t>)</a:t>
            </a:r>
          </a:p>
          <a:p>
            <a:r>
              <a:rPr lang="en-US" altLang="ja-JP" sz="1400" dirty="0"/>
              <a:t>        </a:t>
            </a:r>
            <a:r>
              <a:rPr lang="en-US" altLang="ja-JP" sz="1400" dirty="0">
                <a:solidFill>
                  <a:srgbClr val="7030A0"/>
                </a:solidFill>
              </a:rPr>
              <a:t>else:</a:t>
            </a:r>
          </a:p>
          <a:p>
            <a:r>
              <a:rPr lang="en-US" altLang="ja-JP" sz="1400" dirty="0"/>
              <a:t>            led1.value(</a:t>
            </a:r>
            <a:r>
              <a:rPr lang="en-US" altLang="ja-JP" sz="1400" dirty="0">
                <a:solidFill>
                  <a:srgbClr val="CC6600"/>
                </a:solidFill>
              </a:rPr>
              <a:t>0</a:t>
            </a:r>
            <a:r>
              <a:rPr lang="en-US" altLang="ja-JP" sz="1400" dirty="0"/>
              <a:t>)</a:t>
            </a:r>
          </a:p>
          <a:p>
            <a:r>
              <a:rPr lang="en-US" altLang="ja-JP" sz="1400" dirty="0"/>
              <a:t>            led2.value(</a:t>
            </a:r>
            <a:r>
              <a:rPr lang="en-US" altLang="ja-JP" sz="1400" dirty="0">
                <a:solidFill>
                  <a:srgbClr val="CC6600"/>
                </a:solidFill>
              </a:rPr>
              <a:t>0</a:t>
            </a:r>
            <a:r>
              <a:rPr lang="en-US" altLang="ja-JP" sz="1400" dirty="0"/>
              <a:t>)</a:t>
            </a:r>
          </a:p>
          <a:p>
            <a:r>
              <a:rPr lang="en-US" altLang="ja-JP" sz="1400" dirty="0"/>
              <a:t>            led3.value(</a:t>
            </a:r>
            <a:r>
              <a:rPr lang="en-US" altLang="ja-JP" sz="1400" dirty="0">
                <a:solidFill>
                  <a:srgbClr val="CC6600"/>
                </a:solidFill>
              </a:rPr>
              <a:t>0</a:t>
            </a:r>
            <a:r>
              <a:rPr lang="en-US" altLang="ja-JP" sz="1400" dirty="0"/>
              <a:t>)</a:t>
            </a:r>
          </a:p>
        </p:txBody>
      </p:sp>
      <p:sp>
        <p:nvSpPr>
          <p:cNvPr id="12" name="テキスト ボックス 11">
            <a:extLst>
              <a:ext uri="{FF2B5EF4-FFF2-40B4-BE49-F238E27FC236}">
                <a16:creationId xmlns:a16="http://schemas.microsoft.com/office/drawing/2014/main" id="{35F6A854-2160-E45B-6B73-0F8AC0CE9036}"/>
              </a:ext>
            </a:extLst>
          </p:cNvPr>
          <p:cNvSpPr txBox="1"/>
          <p:nvPr/>
        </p:nvSpPr>
        <p:spPr>
          <a:xfrm>
            <a:off x="535716" y="5676921"/>
            <a:ext cx="4241482"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mondai3.py</a:t>
            </a:r>
            <a:r>
              <a:rPr lang="ja-JP" altLang="en-US" sz="1600" dirty="0">
                <a:latin typeface="Meiryo UI" panose="020B0604030504040204" pitchFamily="50" charset="-128"/>
                <a:ea typeface="Meiryo UI" panose="020B0604030504040204" pitchFamily="50" charset="-128"/>
              </a:rPr>
              <a:t>として名前を付けて保存 ⇒　実行</a:t>
            </a:r>
            <a:endParaRPr lang="en-US" altLang="ja-JP" sz="16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192D6A88-DFBB-68E4-EE5A-3E97A3261EA8}"/>
              </a:ext>
            </a:extLst>
          </p:cNvPr>
          <p:cNvSpPr txBox="1"/>
          <p:nvPr/>
        </p:nvSpPr>
        <p:spPr bwMode="auto">
          <a:xfrm>
            <a:off x="539552" y="1511577"/>
            <a:ext cx="10801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212529"/>
                </a:solidFill>
                <a:effectLst/>
                <a:latin typeface="メイリオ" panose="020B0604030504040204" pitchFamily="50" charset="-128"/>
                <a:ea typeface="メイリオ" panose="020B0604030504040204" pitchFamily="50" charset="-128"/>
              </a:rPr>
              <a:t>作成例</a:t>
            </a:r>
            <a:endParaRPr lang="en-US" altLang="ja-JP" sz="1400" b="0" i="0" dirty="0">
              <a:solidFill>
                <a:srgbClr val="212529"/>
              </a:solidFill>
              <a:effectLst/>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4209B8A7-A9EF-9AD6-DB58-0970B849CDAB}"/>
              </a:ext>
            </a:extLst>
          </p:cNvPr>
          <p:cNvSpPr/>
          <p:nvPr/>
        </p:nvSpPr>
        <p:spPr>
          <a:xfrm>
            <a:off x="2210199" y="3044795"/>
            <a:ext cx="1345406"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A1E0D01-6254-5EF4-4C67-6CE08A85DA12}"/>
              </a:ext>
            </a:extLst>
          </p:cNvPr>
          <p:cNvSpPr txBox="1"/>
          <p:nvPr/>
        </p:nvSpPr>
        <p:spPr>
          <a:xfrm>
            <a:off x="3768532" y="3703581"/>
            <a:ext cx="2762295"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ボードを自作する場合は注意が必要</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18" name="矢印: 下 17">
            <a:extLst>
              <a:ext uri="{FF2B5EF4-FFF2-40B4-BE49-F238E27FC236}">
                <a16:creationId xmlns:a16="http://schemas.microsoft.com/office/drawing/2014/main" id="{F09D30CA-B17B-9293-13B9-1C3A5D6A202B}"/>
              </a:ext>
            </a:extLst>
          </p:cNvPr>
          <p:cNvSpPr/>
          <p:nvPr/>
        </p:nvSpPr>
        <p:spPr>
          <a:xfrm rot="9733403">
            <a:off x="3625607" y="3435969"/>
            <a:ext cx="87701" cy="575108"/>
          </a:xfrm>
          <a:prstGeom prst="downArrow">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9239CAF0-0A58-C6BD-1E1C-A30C26D14AAE}"/>
              </a:ext>
            </a:extLst>
          </p:cNvPr>
          <p:cNvSpPr/>
          <p:nvPr/>
        </p:nvSpPr>
        <p:spPr>
          <a:xfrm>
            <a:off x="558998" y="2984837"/>
            <a:ext cx="3076897" cy="46338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1D0EFFF-BA4D-201E-F5C0-9ECD57AB3663}"/>
              </a:ext>
            </a:extLst>
          </p:cNvPr>
          <p:cNvSpPr txBox="1"/>
          <p:nvPr/>
        </p:nvSpPr>
        <p:spPr>
          <a:xfrm>
            <a:off x="3725062" y="3037719"/>
            <a:ext cx="1415772" cy="307777"/>
          </a:xfrm>
          <a:prstGeom prst="rect">
            <a:avLst/>
          </a:prstGeom>
          <a:noFill/>
        </p:spPr>
        <p:txBody>
          <a:bodyPr wrap="none" rtlCol="0">
            <a:spAutoFit/>
          </a:bodyPr>
          <a:lstStyle/>
          <a:p>
            <a:r>
              <a:rPr lang="ja-JP" altLang="en-US" sz="1400" dirty="0">
                <a:solidFill>
                  <a:srgbClr val="008000"/>
                </a:solidFill>
                <a:latin typeface="Meiryo UI" panose="020B0604030504040204" pitchFamily="50" charset="-128"/>
                <a:ea typeface="Meiryo UI" panose="020B0604030504040204" pitchFamily="50" charset="-128"/>
              </a:rPr>
              <a:t>スイッチ初期設定</a:t>
            </a:r>
            <a:endParaRPr lang="en-US" altLang="ja-JP" sz="1400" dirty="0">
              <a:solidFill>
                <a:srgbClr val="00800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0365315A-B93D-B7C6-41B9-E13C1462F096}"/>
              </a:ext>
            </a:extLst>
          </p:cNvPr>
          <p:cNvSpPr txBox="1"/>
          <p:nvPr/>
        </p:nvSpPr>
        <p:spPr>
          <a:xfrm>
            <a:off x="3832898" y="3980918"/>
            <a:ext cx="2767104" cy="276999"/>
          </a:xfrm>
          <a:prstGeom prst="rect">
            <a:avLst/>
          </a:prstGeom>
          <a:noFill/>
        </p:spPr>
        <p:txBody>
          <a:bodyPr wrap="none" rtlCol="0">
            <a:spAutoFit/>
          </a:bodyPr>
          <a:lstStyle/>
          <a:p>
            <a:r>
              <a:rPr lang="ja-JP" altLang="en-US" sz="1200" dirty="0">
                <a:solidFill>
                  <a:srgbClr val="FF0000"/>
                </a:solidFill>
                <a:latin typeface="Meiryo UI" panose="020B0604030504040204" pitchFamily="50" charset="-128"/>
                <a:ea typeface="Meiryo UI" panose="020B0604030504040204" pitchFamily="50" charset="-128"/>
              </a:rPr>
              <a:t>内蔵プルアップ抵抗を使用する場合に必要</a:t>
            </a:r>
            <a:endParaRPr lang="en-US" altLang="ja-JP" sz="1200" dirty="0">
              <a:solidFill>
                <a:srgbClr val="FF0000"/>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A290E530-35C8-A8A5-BC6A-D72535CA9915}"/>
              </a:ext>
            </a:extLst>
          </p:cNvPr>
          <p:cNvSpPr txBox="1"/>
          <p:nvPr/>
        </p:nvSpPr>
        <p:spPr bwMode="auto">
          <a:xfrm>
            <a:off x="3995936" y="5145046"/>
            <a:ext cx="37444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ja-JP" sz="1400" b="0" i="0" dirty="0">
                <a:solidFill>
                  <a:srgbClr val="212529"/>
                </a:solidFill>
                <a:effectLst/>
                <a:latin typeface="メイリオ" panose="020B0604030504040204" pitchFamily="50" charset="-128"/>
                <a:ea typeface="メイリオ" panose="020B0604030504040204" pitchFamily="50" charset="-128"/>
              </a:rPr>
              <a:t>Print </a:t>
            </a:r>
            <a:r>
              <a:rPr lang="ja-JP" altLang="en-US" sz="1400" b="0" i="0" dirty="0">
                <a:solidFill>
                  <a:srgbClr val="212529"/>
                </a:solidFill>
                <a:effectLst/>
                <a:latin typeface="メイリオ" panose="020B0604030504040204" pitchFamily="50" charset="-128"/>
                <a:ea typeface="メイリオ" panose="020B0604030504040204" pitchFamily="50" charset="-128"/>
              </a:rPr>
              <a:t>を使用して動作を確認することも可能</a:t>
            </a:r>
            <a:endParaRPr lang="en-US" altLang="ja-JP" sz="1400" b="0" i="0" dirty="0">
              <a:solidFill>
                <a:srgbClr val="212529"/>
              </a:solidFill>
              <a:effectLst/>
              <a:latin typeface="メイリオ" panose="020B0604030504040204" pitchFamily="50" charset="-128"/>
              <a:ea typeface="メイリオ" panose="020B0604030504040204" pitchFamily="50" charset="-128"/>
            </a:endParaRPr>
          </a:p>
          <a:p>
            <a:pPr algn="r"/>
            <a:r>
              <a:rPr lang="en-US" altLang="ja-JP" sz="1400" dirty="0">
                <a:solidFill>
                  <a:srgbClr val="212529"/>
                </a:solidFill>
                <a:latin typeface="メイリオ" panose="020B0604030504040204" pitchFamily="50" charset="-128"/>
                <a:ea typeface="メイリオ" panose="020B0604030504040204" pitchFamily="50" charset="-128"/>
              </a:rPr>
              <a:t>mondai3_kai.py</a:t>
            </a:r>
            <a:endParaRPr lang="en-US" altLang="ja-JP" sz="1400" b="0" i="0" dirty="0">
              <a:solidFill>
                <a:srgbClr val="212529"/>
              </a:solidFill>
              <a:effectLst/>
              <a:latin typeface="メイリオ" panose="020B0604030504040204" pitchFamily="50" charset="-128"/>
              <a:ea typeface="メイリオ" panose="020B0604030504040204" pitchFamily="50" charset="-128"/>
            </a:endParaRPr>
          </a:p>
        </p:txBody>
      </p:sp>
      <p:cxnSp>
        <p:nvCxnSpPr>
          <p:cNvPr id="4" name="直線矢印コネクタ 3">
            <a:extLst>
              <a:ext uri="{FF2B5EF4-FFF2-40B4-BE49-F238E27FC236}">
                <a16:creationId xmlns:a16="http://schemas.microsoft.com/office/drawing/2014/main" id="{DC319D31-766F-F4CA-1031-612FD67C0C5C}"/>
              </a:ext>
            </a:extLst>
          </p:cNvPr>
          <p:cNvCxnSpPr/>
          <p:nvPr/>
        </p:nvCxnSpPr>
        <p:spPr>
          <a:xfrm flipH="1" flipV="1">
            <a:off x="3195565" y="5215562"/>
            <a:ext cx="720080" cy="386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887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76EA19-F37C-A0A8-D461-A3212EEE703C}"/>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F99F9C15-73D2-EB21-FD36-292241F606D4}"/>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008000"/>
                </a:solidFill>
                <a:effectLst/>
                <a:latin typeface="メイリオ" panose="020B0604030504040204" pitchFamily="50" charset="-128"/>
                <a:ea typeface="メイリオ" panose="020B0604030504040204" pitchFamily="50" charset="-128"/>
              </a:rPr>
              <a:t>8.2</a:t>
            </a:r>
            <a:r>
              <a:rPr lang="en-US" altLang="ja-JP" b="0" i="0" dirty="0">
                <a:solidFill>
                  <a:srgbClr val="212529"/>
                </a:solidFill>
                <a:effectLst/>
                <a:latin typeface="メイリオ" panose="020B0604030504040204" pitchFamily="50" charset="-128"/>
                <a:ea typeface="メイリオ" panose="020B0604030504040204" pitchFamily="50" charset="-128"/>
              </a:rPr>
              <a:t> </a:t>
            </a:r>
            <a:r>
              <a:rPr lang="en-US" altLang="ja-JP" b="0" i="0" dirty="0">
                <a:solidFill>
                  <a:srgbClr val="008000"/>
                </a:solidFill>
                <a:effectLst/>
                <a:latin typeface="メイリオ" panose="020B0604030504040204" pitchFamily="50" charset="-128"/>
                <a:ea typeface="メイリオ" panose="020B0604030504040204" pitchFamily="50" charset="-128"/>
              </a:rPr>
              <a:t>SW(</a:t>
            </a:r>
            <a:r>
              <a:rPr lang="ja-JP" altLang="en-US" b="0" i="0" dirty="0">
                <a:solidFill>
                  <a:srgbClr val="008000"/>
                </a:solidFill>
                <a:effectLst/>
                <a:latin typeface="メイリオ" panose="020B0604030504040204" pitchFamily="50" charset="-128"/>
                <a:ea typeface="メイリオ" panose="020B0604030504040204" pitchFamily="50" charset="-128"/>
              </a:rPr>
              <a:t>スイッチ</a:t>
            </a:r>
            <a:r>
              <a:rPr lang="en-US" altLang="ja-JP" b="0" i="0" dirty="0">
                <a:solidFill>
                  <a:srgbClr val="008000"/>
                </a:solidFill>
                <a:effectLst/>
                <a:latin typeface="メイリオ" panose="020B0604030504040204" pitchFamily="50" charset="-128"/>
                <a:ea typeface="メイリオ" panose="020B0604030504040204" pitchFamily="50" charset="-128"/>
              </a:rPr>
              <a:t>)</a:t>
            </a:r>
            <a:r>
              <a:rPr lang="ja-JP" altLang="en-US" b="0" i="0" dirty="0">
                <a:solidFill>
                  <a:srgbClr val="008000"/>
                </a:solidFill>
                <a:effectLst/>
                <a:latin typeface="メイリオ" panose="020B0604030504040204" pitchFamily="50" charset="-128"/>
                <a:ea typeface="メイリオ" panose="020B0604030504040204" pitchFamily="50" charset="-128"/>
              </a:rPr>
              <a:t>を使って、</a:t>
            </a:r>
            <a:r>
              <a:rPr lang="en-US" altLang="ja-JP" b="0" i="0" dirty="0">
                <a:solidFill>
                  <a:srgbClr val="008000"/>
                </a:solidFill>
                <a:effectLst/>
                <a:latin typeface="メイリオ" panose="020B0604030504040204" pitchFamily="50" charset="-128"/>
                <a:ea typeface="メイリオ" panose="020B0604030504040204" pitchFamily="50" charset="-128"/>
              </a:rPr>
              <a:t>L</a:t>
            </a:r>
            <a:r>
              <a:rPr lang="en-US" altLang="ja-JP" dirty="0">
                <a:solidFill>
                  <a:srgbClr val="008000"/>
                </a:solidFill>
                <a:latin typeface="メイリオ" panose="020B0604030504040204" pitchFamily="50" charset="-128"/>
                <a:ea typeface="メイリオ" panose="020B0604030504040204" pitchFamily="50" charset="-128"/>
              </a:rPr>
              <a:t>ED</a:t>
            </a:r>
            <a:r>
              <a:rPr lang="ja-JP" altLang="en-US" dirty="0">
                <a:solidFill>
                  <a:srgbClr val="008000"/>
                </a:solidFill>
                <a:latin typeface="メイリオ" panose="020B0604030504040204" pitchFamily="50" charset="-128"/>
                <a:ea typeface="メイリオ" panose="020B0604030504040204" pitchFamily="50" charset="-128"/>
              </a:rPr>
              <a:t>を点灯・消灯</a:t>
            </a:r>
            <a:endParaRPr lang="en-US" altLang="ja-JP" b="0" i="0" dirty="0">
              <a:solidFill>
                <a:srgbClr val="008000"/>
              </a:solidFill>
              <a:effectLst/>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D8251496-60FD-E2D7-CF1B-1099C1A9F518}"/>
              </a:ext>
            </a:extLst>
          </p:cNvPr>
          <p:cNvPicPr>
            <a:picLocks noChangeAspect="1"/>
          </p:cNvPicPr>
          <p:nvPr/>
        </p:nvPicPr>
        <p:blipFill rotWithShape="1">
          <a:blip r:embed="rId2"/>
          <a:srcRect l="9211" t="14249" r="1402" b="4034"/>
          <a:stretch/>
        </p:blipFill>
        <p:spPr>
          <a:xfrm>
            <a:off x="755576" y="1050764"/>
            <a:ext cx="6048672" cy="939600"/>
          </a:xfrm>
          <a:prstGeom prst="rect">
            <a:avLst/>
          </a:prstGeom>
        </p:spPr>
      </p:pic>
      <p:sp>
        <p:nvSpPr>
          <p:cNvPr id="8" name="テキスト ボックス 7">
            <a:extLst>
              <a:ext uri="{FF2B5EF4-FFF2-40B4-BE49-F238E27FC236}">
                <a16:creationId xmlns:a16="http://schemas.microsoft.com/office/drawing/2014/main" id="{6BD6F82B-10AF-3CAC-6AAE-4A4696DD5EB9}"/>
              </a:ext>
            </a:extLst>
          </p:cNvPr>
          <p:cNvSpPr txBox="1"/>
          <p:nvPr/>
        </p:nvSpPr>
        <p:spPr bwMode="auto">
          <a:xfrm>
            <a:off x="971600" y="1628800"/>
            <a:ext cx="607554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dirty="0"/>
              <a:t>from machine import Pin</a:t>
            </a:r>
          </a:p>
          <a:p>
            <a:r>
              <a:rPr lang="en-US" altLang="ja-JP" sz="1200" dirty="0"/>
              <a:t>import time</a:t>
            </a:r>
          </a:p>
          <a:p>
            <a:endParaRPr lang="en-US" altLang="ja-JP" sz="1200" dirty="0"/>
          </a:p>
          <a:p>
            <a:r>
              <a:rPr lang="en-US" altLang="ja-JP" sz="1200" dirty="0"/>
              <a:t># LED</a:t>
            </a:r>
            <a:r>
              <a:rPr lang="ja-JP" altLang="en-US" sz="1200" dirty="0"/>
              <a:t>が接続されているピンの設定</a:t>
            </a:r>
          </a:p>
          <a:p>
            <a:r>
              <a:rPr lang="en-US" altLang="ja-JP" sz="1200" dirty="0"/>
              <a:t>led1 = Pin(16, </a:t>
            </a:r>
            <a:r>
              <a:rPr lang="en-US" altLang="ja-JP" sz="1200" dirty="0" err="1"/>
              <a:t>Pin.OUT</a:t>
            </a:r>
            <a:r>
              <a:rPr lang="en-US" altLang="ja-JP" sz="1200" dirty="0"/>
              <a:t>)</a:t>
            </a:r>
          </a:p>
          <a:p>
            <a:r>
              <a:rPr lang="en-US" altLang="ja-JP" sz="1200" dirty="0"/>
              <a:t>led2 = Pin(17, </a:t>
            </a:r>
            <a:r>
              <a:rPr lang="en-US" altLang="ja-JP" sz="1200" dirty="0" err="1"/>
              <a:t>Pin.OUT</a:t>
            </a:r>
            <a:r>
              <a:rPr lang="en-US" altLang="ja-JP" sz="1200" dirty="0"/>
              <a:t>)</a:t>
            </a:r>
          </a:p>
          <a:p>
            <a:r>
              <a:rPr lang="en-US" altLang="ja-JP" sz="1200" dirty="0"/>
              <a:t>led3 = Pin(18, </a:t>
            </a:r>
            <a:r>
              <a:rPr lang="en-US" altLang="ja-JP" sz="1200" dirty="0" err="1"/>
              <a:t>Pin.OUT</a:t>
            </a:r>
            <a:r>
              <a:rPr lang="en-US" altLang="ja-JP" sz="1200" dirty="0"/>
              <a:t>)</a:t>
            </a:r>
          </a:p>
          <a:p>
            <a:endParaRPr lang="en-US" altLang="ja-JP" sz="1200" dirty="0"/>
          </a:p>
          <a:p>
            <a:r>
              <a:rPr lang="en-US" altLang="ja-JP" sz="1200" dirty="0">
                <a:solidFill>
                  <a:srgbClr val="0070C0"/>
                </a:solidFill>
              </a:rPr>
              <a:t># </a:t>
            </a:r>
            <a:r>
              <a:rPr lang="ja-JP" altLang="en-US" sz="1200" dirty="0">
                <a:solidFill>
                  <a:srgbClr val="0070C0"/>
                </a:solidFill>
              </a:rPr>
              <a:t>スイッチが接続されているピンの設定 </a:t>
            </a:r>
            <a:r>
              <a:rPr lang="en-US" altLang="ja-JP" sz="1200" dirty="0">
                <a:solidFill>
                  <a:srgbClr val="0070C0"/>
                </a:solidFill>
              </a:rPr>
              <a:t>(</a:t>
            </a:r>
            <a:r>
              <a:rPr lang="ja-JP" altLang="en-US" sz="1200" dirty="0">
                <a:solidFill>
                  <a:srgbClr val="0070C0"/>
                </a:solidFill>
              </a:rPr>
              <a:t>プルダウン抵抗を使用</a:t>
            </a:r>
            <a:r>
              <a:rPr lang="en-US" altLang="ja-JP" sz="1200" dirty="0">
                <a:solidFill>
                  <a:srgbClr val="0070C0"/>
                </a:solidFill>
              </a:rPr>
              <a:t>)</a:t>
            </a:r>
          </a:p>
          <a:p>
            <a:r>
              <a:rPr lang="en-US" altLang="ja-JP" sz="1200" dirty="0">
                <a:solidFill>
                  <a:srgbClr val="0070C0"/>
                </a:solidFill>
              </a:rPr>
              <a:t>switch = Pin(15, Pin.IN, </a:t>
            </a:r>
            <a:r>
              <a:rPr lang="en-US" altLang="ja-JP" sz="1200" dirty="0" err="1">
                <a:solidFill>
                  <a:srgbClr val="0070C0"/>
                </a:solidFill>
              </a:rPr>
              <a:t>Pin.PULL_DOWN</a:t>
            </a:r>
            <a:r>
              <a:rPr lang="en-US" altLang="ja-JP" sz="1200" dirty="0">
                <a:solidFill>
                  <a:srgbClr val="0070C0"/>
                </a:solidFill>
              </a:rPr>
              <a:t>)</a:t>
            </a:r>
          </a:p>
          <a:p>
            <a:endParaRPr lang="en-US" altLang="ja-JP" sz="1200" dirty="0"/>
          </a:p>
          <a:p>
            <a:r>
              <a:rPr lang="en-US" altLang="ja-JP" sz="1200" dirty="0"/>
              <a:t>while True:</a:t>
            </a:r>
          </a:p>
          <a:p>
            <a:r>
              <a:rPr lang="en-US" altLang="ja-JP" sz="1200" dirty="0">
                <a:solidFill>
                  <a:srgbClr val="0070C0"/>
                </a:solidFill>
              </a:rPr>
              <a:t>    # </a:t>
            </a:r>
            <a:r>
              <a:rPr lang="ja-JP" altLang="en-US" sz="1200" dirty="0">
                <a:solidFill>
                  <a:srgbClr val="0070C0"/>
                </a:solidFill>
              </a:rPr>
              <a:t>スイッチの状態を読み取る</a:t>
            </a:r>
          </a:p>
          <a:p>
            <a:r>
              <a:rPr lang="ja-JP" altLang="en-US" sz="1200" dirty="0">
                <a:solidFill>
                  <a:srgbClr val="0070C0"/>
                </a:solidFill>
              </a:rPr>
              <a:t>    </a:t>
            </a:r>
            <a:r>
              <a:rPr lang="en-US" altLang="ja-JP" sz="1200" dirty="0">
                <a:solidFill>
                  <a:srgbClr val="0070C0"/>
                </a:solidFill>
              </a:rPr>
              <a:t>if </a:t>
            </a:r>
            <a:r>
              <a:rPr lang="en-US" altLang="ja-JP" sz="1200" dirty="0" err="1">
                <a:solidFill>
                  <a:srgbClr val="0070C0"/>
                </a:solidFill>
              </a:rPr>
              <a:t>switch.value</a:t>
            </a:r>
            <a:r>
              <a:rPr lang="en-US" altLang="ja-JP" sz="1200" dirty="0">
                <a:solidFill>
                  <a:srgbClr val="0070C0"/>
                </a:solidFill>
              </a:rPr>
              <a:t>() == 1:</a:t>
            </a:r>
          </a:p>
          <a:p>
            <a:r>
              <a:rPr lang="en-US" altLang="ja-JP" sz="1200" dirty="0"/>
              <a:t>        # </a:t>
            </a:r>
            <a:r>
              <a:rPr lang="ja-JP" altLang="en-US" sz="1200" dirty="0"/>
              <a:t>スイッチが押された場合、</a:t>
            </a:r>
            <a:r>
              <a:rPr lang="en-US" altLang="ja-JP" sz="1200" dirty="0"/>
              <a:t>LED</a:t>
            </a:r>
            <a:r>
              <a:rPr lang="ja-JP" altLang="en-US" sz="1200" dirty="0"/>
              <a:t>を</a:t>
            </a:r>
            <a:r>
              <a:rPr lang="en-US" altLang="ja-JP" sz="1200" dirty="0"/>
              <a:t>ON</a:t>
            </a:r>
            <a:r>
              <a:rPr lang="ja-JP" altLang="en-US" sz="1200" dirty="0"/>
              <a:t>にする</a:t>
            </a:r>
          </a:p>
          <a:p>
            <a:r>
              <a:rPr lang="ja-JP" altLang="en-US" sz="1200" dirty="0"/>
              <a:t>        </a:t>
            </a:r>
            <a:r>
              <a:rPr lang="en-US" altLang="ja-JP" sz="1200" dirty="0"/>
              <a:t>led1.value(1)</a:t>
            </a:r>
          </a:p>
          <a:p>
            <a:r>
              <a:rPr lang="en-US" altLang="ja-JP" sz="1200" dirty="0"/>
              <a:t>        led2.value(1)</a:t>
            </a:r>
          </a:p>
          <a:p>
            <a:r>
              <a:rPr lang="en-US" altLang="ja-JP" sz="1200" dirty="0"/>
              <a:t>        led3.value(1)</a:t>
            </a:r>
          </a:p>
          <a:p>
            <a:r>
              <a:rPr lang="en-US" altLang="ja-JP" sz="1200" dirty="0"/>
              <a:t>    </a:t>
            </a:r>
            <a:r>
              <a:rPr lang="en-US" altLang="ja-JP" sz="1200" dirty="0">
                <a:solidFill>
                  <a:srgbClr val="0070C0"/>
                </a:solidFill>
              </a:rPr>
              <a:t>else:</a:t>
            </a:r>
          </a:p>
          <a:p>
            <a:r>
              <a:rPr lang="en-US" altLang="ja-JP" sz="1200" dirty="0"/>
              <a:t>        </a:t>
            </a:r>
            <a:r>
              <a:rPr lang="en-US" altLang="ja-JP" sz="1200" dirty="0">
                <a:solidFill>
                  <a:srgbClr val="0070C0"/>
                </a:solidFill>
              </a:rPr>
              <a:t># </a:t>
            </a:r>
            <a:r>
              <a:rPr lang="ja-JP" altLang="en-US" sz="1200" dirty="0">
                <a:solidFill>
                  <a:srgbClr val="0070C0"/>
                </a:solidFill>
              </a:rPr>
              <a:t>スイッチが押されていない場合、</a:t>
            </a:r>
            <a:r>
              <a:rPr lang="en-US" altLang="ja-JP" sz="1200" dirty="0">
                <a:solidFill>
                  <a:srgbClr val="0070C0"/>
                </a:solidFill>
              </a:rPr>
              <a:t>LED</a:t>
            </a:r>
            <a:r>
              <a:rPr lang="ja-JP" altLang="en-US" sz="1200" dirty="0">
                <a:solidFill>
                  <a:srgbClr val="0070C0"/>
                </a:solidFill>
              </a:rPr>
              <a:t>を</a:t>
            </a:r>
            <a:r>
              <a:rPr lang="en-US" altLang="ja-JP" sz="1200" dirty="0">
                <a:solidFill>
                  <a:srgbClr val="0070C0"/>
                </a:solidFill>
              </a:rPr>
              <a:t>OFF</a:t>
            </a:r>
            <a:r>
              <a:rPr lang="ja-JP" altLang="en-US" sz="1200" dirty="0">
                <a:solidFill>
                  <a:srgbClr val="0070C0"/>
                </a:solidFill>
              </a:rPr>
              <a:t>にする</a:t>
            </a:r>
          </a:p>
          <a:p>
            <a:r>
              <a:rPr lang="ja-JP" altLang="en-US" sz="1200" dirty="0"/>
              <a:t>        </a:t>
            </a:r>
            <a:r>
              <a:rPr lang="en-US" altLang="ja-JP" sz="1200" dirty="0"/>
              <a:t>led1.value(0)</a:t>
            </a:r>
          </a:p>
          <a:p>
            <a:r>
              <a:rPr lang="en-US" altLang="ja-JP" sz="1200" dirty="0"/>
              <a:t>        led2.value(0)</a:t>
            </a:r>
          </a:p>
          <a:p>
            <a:r>
              <a:rPr lang="en-US" altLang="ja-JP" sz="1200" dirty="0"/>
              <a:t>        led3.value(0)</a:t>
            </a:r>
          </a:p>
          <a:p>
            <a:r>
              <a:rPr lang="en-US" altLang="ja-JP" sz="1200" dirty="0"/>
              <a:t>    </a:t>
            </a:r>
          </a:p>
          <a:p>
            <a:r>
              <a:rPr lang="en-US" altLang="ja-JP" sz="1200" dirty="0">
                <a:solidFill>
                  <a:srgbClr val="0070C0"/>
                </a:solidFill>
              </a:rPr>
              <a:t>    # </a:t>
            </a:r>
            <a:r>
              <a:rPr lang="ja-JP" altLang="en-US" sz="1200" dirty="0">
                <a:solidFill>
                  <a:srgbClr val="0070C0"/>
                </a:solidFill>
              </a:rPr>
              <a:t>短いディレイを挿入してスイッチのチャタリングを防ぐ</a:t>
            </a:r>
          </a:p>
          <a:p>
            <a:r>
              <a:rPr lang="ja-JP" altLang="en-US" sz="1200" dirty="0">
                <a:solidFill>
                  <a:srgbClr val="0070C0"/>
                </a:solidFill>
              </a:rPr>
              <a:t>    </a:t>
            </a:r>
            <a:r>
              <a:rPr lang="en-US" altLang="ja-JP" sz="1200" dirty="0" err="1">
                <a:solidFill>
                  <a:srgbClr val="0070C0"/>
                </a:solidFill>
              </a:rPr>
              <a:t>time.sleep</a:t>
            </a:r>
            <a:r>
              <a:rPr lang="en-US" altLang="ja-JP" sz="1200" dirty="0">
                <a:solidFill>
                  <a:srgbClr val="0070C0"/>
                </a:solidFill>
              </a:rPr>
              <a:t>(0.1)</a:t>
            </a:r>
          </a:p>
        </p:txBody>
      </p:sp>
    </p:spTree>
    <p:extLst>
      <p:ext uri="{BB962C8B-B14F-4D97-AF65-F5344CB8AC3E}">
        <p14:creationId xmlns:p14="http://schemas.microsoft.com/office/powerpoint/2010/main" val="1325865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テキスト ボックス 58">
            <a:extLst>
              <a:ext uri="{FF2B5EF4-FFF2-40B4-BE49-F238E27FC236}">
                <a16:creationId xmlns:a16="http://schemas.microsoft.com/office/drawing/2014/main" id="{2E004771-CE59-444D-8785-C528E66EEDEE}"/>
              </a:ext>
            </a:extLst>
          </p:cNvPr>
          <p:cNvSpPr txBox="1"/>
          <p:nvPr/>
        </p:nvSpPr>
        <p:spPr>
          <a:xfrm>
            <a:off x="427209" y="1067856"/>
            <a:ext cx="3170820" cy="307777"/>
          </a:xfrm>
          <a:prstGeom prst="rect">
            <a:avLst/>
          </a:prstGeom>
          <a:noFill/>
        </p:spPr>
        <p:txBody>
          <a:bodyPr wrap="square" rtlCol="0">
            <a:spAutoFit/>
          </a:bodyPr>
          <a:lstStyle/>
          <a:p>
            <a:r>
              <a:rPr lang="ja-JP" altLang="en-US" sz="1400" b="1" u="sng" dirty="0">
                <a:solidFill>
                  <a:srgbClr val="002060"/>
                </a:solidFill>
                <a:latin typeface="Meiryo UI" panose="020B0604030504040204" pitchFamily="50" charset="-128"/>
                <a:ea typeface="Meiryo UI" panose="020B0604030504040204" pitchFamily="50" charset="-128"/>
              </a:rPr>
              <a:t>プルアップ・プルダウン抵抗について</a:t>
            </a:r>
          </a:p>
        </p:txBody>
      </p:sp>
      <p:sp>
        <p:nvSpPr>
          <p:cNvPr id="35" name="テキスト ボックス 34">
            <a:extLst>
              <a:ext uri="{FF2B5EF4-FFF2-40B4-BE49-F238E27FC236}">
                <a16:creationId xmlns:a16="http://schemas.microsoft.com/office/drawing/2014/main" id="{6AA4FA63-E85A-4D97-BE4F-C4F81A2CA76B}"/>
              </a:ext>
            </a:extLst>
          </p:cNvPr>
          <p:cNvSpPr txBox="1"/>
          <p:nvPr/>
        </p:nvSpPr>
        <p:spPr>
          <a:xfrm>
            <a:off x="658809" y="1390458"/>
            <a:ext cx="7826382" cy="830997"/>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プルアップ・プルダウン抵抗とは、電子回路における「</a:t>
            </a:r>
            <a:r>
              <a:rPr lang="ja-JP" altLang="en-US" sz="1200" b="1" dirty="0">
                <a:latin typeface="Meiryo UI" panose="020B0604030504040204" pitchFamily="50" charset="-128"/>
                <a:ea typeface="Meiryo UI" panose="020B0604030504040204" pitchFamily="50" charset="-128"/>
              </a:rPr>
              <a:t>浮いている</a:t>
            </a:r>
            <a:r>
              <a:rPr lang="ja-JP" altLang="en-US" sz="1200" dirty="0">
                <a:latin typeface="Meiryo UI" panose="020B0604030504040204" pitchFamily="50" charset="-128"/>
                <a:ea typeface="Meiryo UI" panose="020B0604030504040204" pitchFamily="50" charset="-128"/>
              </a:rPr>
              <a:t>」状態を避けるための抵抗です</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電子回路の入力端子は、必ず電圧源、グランド</a:t>
            </a:r>
            <a:r>
              <a:rPr lang="en-US" altLang="ja-JP" sz="1200" dirty="0">
                <a:latin typeface="Meiryo UI" panose="020B0604030504040204" pitchFamily="50" charset="-128"/>
                <a:ea typeface="Meiryo UI" panose="020B0604030504040204" pitchFamily="50" charset="-128"/>
              </a:rPr>
              <a:t>(GND)</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GND</a:t>
            </a:r>
            <a:r>
              <a:rPr lang="ja-JP" altLang="en-US" sz="1200" dirty="0">
                <a:latin typeface="Meiryo UI" panose="020B0604030504040204" pitchFamily="50" charset="-128"/>
                <a:ea typeface="Meiryo UI" panose="020B0604030504040204" pitchFamily="50" charset="-128"/>
              </a:rPr>
              <a:t>基準信号源に接続しなければならず「</a:t>
            </a:r>
            <a:r>
              <a:rPr lang="ja-JP" altLang="en-US" sz="1200" b="1" dirty="0">
                <a:latin typeface="Meiryo UI" panose="020B0604030504040204" pitchFamily="50" charset="-128"/>
                <a:ea typeface="Meiryo UI" panose="020B0604030504040204" pitchFamily="50" charset="-128"/>
              </a:rPr>
              <a:t>浮いている</a:t>
            </a:r>
            <a:r>
              <a:rPr lang="ja-JP" altLang="en-US" sz="1200" dirty="0">
                <a:latin typeface="Meiryo UI" panose="020B0604030504040204" pitchFamily="50" charset="-128"/>
                <a:ea typeface="Meiryo UI" panose="020B0604030504040204" pitchFamily="50" charset="-128"/>
              </a:rPr>
              <a:t>」状態を極力さける鉄則があります</a:t>
            </a:r>
            <a:endParaRPr lang="en-US" altLang="ja-JP" sz="1200" dirty="0">
              <a:latin typeface="Meiryo UI" panose="020B0604030504040204" pitchFamily="50" charset="-128"/>
              <a:ea typeface="Meiryo UI" panose="020B0604030504040204" pitchFamily="50" charset="-128"/>
            </a:endParaRPr>
          </a:p>
          <a:p>
            <a:endParaRPr lang="ja-JP" altLang="en-US" sz="1200"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368F3DBA-DAFD-4262-9F27-4108059DF6D9}"/>
              </a:ext>
            </a:extLst>
          </p:cNvPr>
          <p:cNvSpPr txBox="1"/>
          <p:nvPr/>
        </p:nvSpPr>
        <p:spPr>
          <a:xfrm>
            <a:off x="6351431" y="5336783"/>
            <a:ext cx="1271799" cy="276999"/>
          </a:xfrm>
          <a:prstGeom prst="rect">
            <a:avLst/>
          </a:prstGeom>
          <a:noFill/>
        </p:spPr>
        <p:txBody>
          <a:bodyPr wrap="square" rtlCol="0">
            <a:spAutoFit/>
          </a:bodyPr>
          <a:lstStyle/>
          <a:p>
            <a:r>
              <a:rPr lang="ja-JP" altLang="en-US" sz="1200" b="1" dirty="0">
                <a:latin typeface="Meiryo UI" panose="020B0604030504040204" pitchFamily="50" charset="-128"/>
                <a:ea typeface="Meiryo UI" panose="020B0604030504040204" pitchFamily="50" charset="-128"/>
              </a:rPr>
              <a:t>プルアップ抵抗</a:t>
            </a:r>
          </a:p>
        </p:txBody>
      </p:sp>
      <p:sp>
        <p:nvSpPr>
          <p:cNvPr id="37" name="テキスト ボックス 36">
            <a:extLst>
              <a:ext uri="{FF2B5EF4-FFF2-40B4-BE49-F238E27FC236}">
                <a16:creationId xmlns:a16="http://schemas.microsoft.com/office/drawing/2014/main" id="{42DF8EA3-AEA1-42E8-A557-E68A06A19023}"/>
              </a:ext>
            </a:extLst>
          </p:cNvPr>
          <p:cNvSpPr txBox="1"/>
          <p:nvPr/>
        </p:nvSpPr>
        <p:spPr>
          <a:xfrm>
            <a:off x="7504043" y="5339940"/>
            <a:ext cx="1271799" cy="276999"/>
          </a:xfrm>
          <a:prstGeom prst="rect">
            <a:avLst/>
          </a:prstGeom>
          <a:noFill/>
        </p:spPr>
        <p:txBody>
          <a:bodyPr wrap="square" rtlCol="0">
            <a:spAutoFit/>
          </a:bodyPr>
          <a:lstStyle/>
          <a:p>
            <a:r>
              <a:rPr lang="ja-JP" altLang="en-US" sz="1200" b="1" dirty="0">
                <a:latin typeface="Meiryo UI" panose="020B0604030504040204" pitchFamily="50" charset="-128"/>
                <a:ea typeface="Meiryo UI" panose="020B0604030504040204" pitchFamily="50" charset="-128"/>
              </a:rPr>
              <a:t>プルダウン抵抗</a:t>
            </a:r>
          </a:p>
        </p:txBody>
      </p:sp>
      <p:sp>
        <p:nvSpPr>
          <p:cNvPr id="5" name="テキスト ボックス 4">
            <a:extLst>
              <a:ext uri="{FF2B5EF4-FFF2-40B4-BE49-F238E27FC236}">
                <a16:creationId xmlns:a16="http://schemas.microsoft.com/office/drawing/2014/main" id="{0B25580F-3308-4001-95CF-BAEA84F12937}"/>
              </a:ext>
            </a:extLst>
          </p:cNvPr>
          <p:cNvSpPr txBox="1"/>
          <p:nvPr/>
        </p:nvSpPr>
        <p:spPr>
          <a:xfrm>
            <a:off x="801316" y="4483318"/>
            <a:ext cx="4004622" cy="1200329"/>
          </a:xfrm>
          <a:prstGeom prst="rect">
            <a:avLst/>
          </a:prstGeom>
          <a:noFill/>
        </p:spPr>
        <p:txBody>
          <a:bodyPr wrap="none" rtlCol="0">
            <a:spAutoFit/>
          </a:bodyPr>
          <a:lstStyle/>
          <a:p>
            <a:r>
              <a:rPr lang="ja-JP" altLang="en-US" sz="1200" dirty="0">
                <a:latin typeface="Meiryo UI" panose="020B0604030504040204" pitchFamily="50" charset="-128"/>
                <a:ea typeface="Meiryo UI" panose="020B0604030504040204" pitchFamily="50" charset="-128"/>
              </a:rPr>
              <a:t>スイッチを切ってるときにスイッチ前後どちらかの回路であっても</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電源の</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かーにつながっていないと、そこは何ボルトになるかわから</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なくなります　この不安定な状態が浮いている状態</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ノイズがのったり、弱い回路だと壊してしまうので</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＋かーのどちらかにしておけば　最大その電源の電圧異常に差が</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開かないので安全な状態になる</a:t>
            </a:r>
            <a:endParaRPr lang="en-US" altLang="ja-JP" sz="12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6D11E133-CBF0-497B-A252-6F89C041E194}"/>
              </a:ext>
            </a:extLst>
          </p:cNvPr>
          <p:cNvSpPr txBox="1"/>
          <p:nvPr/>
        </p:nvSpPr>
        <p:spPr>
          <a:xfrm>
            <a:off x="677254" y="2197341"/>
            <a:ext cx="1544012" cy="276999"/>
          </a:xfrm>
          <a:prstGeom prst="rect">
            <a:avLst/>
          </a:prstGeom>
          <a:noFill/>
        </p:spPr>
        <p:txBody>
          <a:bodyPr wrap="none" rtlCol="0">
            <a:spAutoFit/>
          </a:bodyPr>
          <a:lstStyle/>
          <a:p>
            <a:r>
              <a:rPr lang="ja-JP" altLang="en-US" sz="1200" dirty="0">
                <a:latin typeface="Meiryo UI" panose="020B0604030504040204" pitchFamily="50" charset="-128"/>
                <a:ea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rPr>
              <a:t>浮いている</a:t>
            </a:r>
            <a:r>
              <a:rPr lang="ja-JP" altLang="en-US" sz="1200" dirty="0">
                <a:latin typeface="Meiryo UI" panose="020B0604030504040204" pitchFamily="50" charset="-128"/>
                <a:ea typeface="Meiryo UI" panose="020B0604030504040204" pitchFamily="50" charset="-128"/>
              </a:rPr>
              <a:t>」状態とは</a:t>
            </a:r>
          </a:p>
        </p:txBody>
      </p:sp>
      <p:grpSp>
        <p:nvGrpSpPr>
          <p:cNvPr id="29" name="グループ化 28">
            <a:extLst>
              <a:ext uri="{FF2B5EF4-FFF2-40B4-BE49-F238E27FC236}">
                <a16:creationId xmlns:a16="http://schemas.microsoft.com/office/drawing/2014/main" id="{8CAE15C5-CC2C-4F23-BF47-AA6E1A7FF9CB}"/>
              </a:ext>
            </a:extLst>
          </p:cNvPr>
          <p:cNvGrpSpPr/>
          <p:nvPr/>
        </p:nvGrpSpPr>
        <p:grpSpPr>
          <a:xfrm>
            <a:off x="973621" y="2563768"/>
            <a:ext cx="918539" cy="985181"/>
            <a:chOff x="1400175" y="2587742"/>
            <a:chExt cx="1118811" cy="1137424"/>
          </a:xfrm>
        </p:grpSpPr>
        <p:grpSp>
          <p:nvGrpSpPr>
            <p:cNvPr id="60" name="グループ化 59">
              <a:extLst>
                <a:ext uri="{FF2B5EF4-FFF2-40B4-BE49-F238E27FC236}">
                  <a16:creationId xmlns:a16="http://schemas.microsoft.com/office/drawing/2014/main" id="{CB8B8D46-1EF1-4C32-A890-3A70F132FEC4}"/>
                </a:ext>
              </a:extLst>
            </p:cNvPr>
            <p:cNvGrpSpPr/>
            <p:nvPr/>
          </p:nvGrpSpPr>
          <p:grpSpPr>
            <a:xfrm rot="5400000">
              <a:off x="1140872" y="3034899"/>
              <a:ext cx="950241" cy="292982"/>
              <a:chOff x="2391435" y="3319132"/>
              <a:chExt cx="1350911" cy="388543"/>
            </a:xfrm>
          </p:grpSpPr>
          <p:cxnSp>
            <p:nvCxnSpPr>
              <p:cNvPr id="69" name="直線コネクタ 68">
                <a:extLst>
                  <a:ext uri="{FF2B5EF4-FFF2-40B4-BE49-F238E27FC236}">
                    <a16:creationId xmlns:a16="http://schemas.microsoft.com/office/drawing/2014/main" id="{42312896-404D-4442-8CE6-046A3E6BF64B}"/>
                  </a:ext>
                </a:extLst>
              </p:cNvPr>
              <p:cNvCxnSpPr>
                <a:cxnSpLocks/>
                <a:stCxn id="70" idx="6"/>
              </p:cNvCxnSpPr>
              <p:nvPr/>
            </p:nvCxnSpPr>
            <p:spPr bwMode="auto">
              <a:xfrm flipH="1">
                <a:off x="2391435" y="3612855"/>
                <a:ext cx="380633"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楕円 69">
                <a:extLst>
                  <a:ext uri="{FF2B5EF4-FFF2-40B4-BE49-F238E27FC236}">
                    <a16:creationId xmlns:a16="http://schemas.microsoft.com/office/drawing/2014/main" id="{E8A97F28-FE14-454B-849E-479920568BF0}"/>
                  </a:ext>
                </a:extLst>
              </p:cNvPr>
              <p:cNvSpPr/>
              <p:nvPr/>
            </p:nvSpPr>
            <p:spPr bwMode="auto">
              <a:xfrm flipH="1">
                <a:off x="2772068" y="3518036"/>
                <a:ext cx="189642" cy="189638"/>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gn="ctr"/>
                <a:endParaRPr lang="ja-JP" altLang="en-US" sz="1350">
                  <a:latin typeface="Meiryo UI" panose="020B0604030504040204" pitchFamily="50" charset="-128"/>
                  <a:ea typeface="Meiryo UI" panose="020B0604030504040204" pitchFamily="50" charset="-128"/>
                </a:endParaRPr>
              </a:p>
            </p:txBody>
          </p:sp>
          <p:cxnSp>
            <p:nvCxnSpPr>
              <p:cNvPr id="71" name="直線コネクタ 70">
                <a:extLst>
                  <a:ext uri="{FF2B5EF4-FFF2-40B4-BE49-F238E27FC236}">
                    <a16:creationId xmlns:a16="http://schemas.microsoft.com/office/drawing/2014/main" id="{B0F39A9C-D67C-4D33-86A6-B66CBBFEF7B7}"/>
                  </a:ext>
                </a:extLst>
              </p:cNvPr>
              <p:cNvCxnSpPr>
                <a:cxnSpLocks/>
                <a:stCxn id="72" idx="6"/>
              </p:cNvCxnSpPr>
              <p:nvPr/>
            </p:nvCxnSpPr>
            <p:spPr bwMode="auto">
              <a:xfrm>
                <a:off x="3361713" y="3612855"/>
                <a:ext cx="380633"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楕円 71">
                <a:extLst>
                  <a:ext uri="{FF2B5EF4-FFF2-40B4-BE49-F238E27FC236}">
                    <a16:creationId xmlns:a16="http://schemas.microsoft.com/office/drawing/2014/main" id="{649858A9-F702-4450-AC5E-551B54194979}"/>
                  </a:ext>
                </a:extLst>
              </p:cNvPr>
              <p:cNvSpPr/>
              <p:nvPr/>
            </p:nvSpPr>
            <p:spPr bwMode="auto">
              <a:xfrm>
                <a:off x="3172073" y="3518037"/>
                <a:ext cx="189643" cy="189638"/>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gn="ctr"/>
                <a:endParaRPr lang="ja-JP" altLang="en-US" sz="1350">
                  <a:latin typeface="Meiryo UI" panose="020B0604030504040204" pitchFamily="50" charset="-128"/>
                  <a:ea typeface="Meiryo UI" panose="020B0604030504040204" pitchFamily="50" charset="-128"/>
                </a:endParaRPr>
              </a:p>
            </p:txBody>
          </p:sp>
          <p:cxnSp>
            <p:nvCxnSpPr>
              <p:cNvPr id="73" name="直線コネクタ 72">
                <a:extLst>
                  <a:ext uri="{FF2B5EF4-FFF2-40B4-BE49-F238E27FC236}">
                    <a16:creationId xmlns:a16="http://schemas.microsoft.com/office/drawing/2014/main" id="{6CE81B2E-9A78-47A2-9628-ABB8E585ECDE}"/>
                  </a:ext>
                </a:extLst>
              </p:cNvPr>
              <p:cNvCxnSpPr>
                <a:cxnSpLocks/>
                <a:endCxn id="72" idx="1"/>
              </p:cNvCxnSpPr>
              <p:nvPr/>
            </p:nvCxnSpPr>
            <p:spPr bwMode="auto">
              <a:xfrm>
                <a:off x="2863349" y="3319132"/>
                <a:ext cx="336495" cy="226677"/>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61" name="直線コネクタ 60">
              <a:extLst>
                <a:ext uri="{FF2B5EF4-FFF2-40B4-BE49-F238E27FC236}">
                  <a16:creationId xmlns:a16="http://schemas.microsoft.com/office/drawing/2014/main" id="{B0CB9FF0-27C7-4260-B189-A62EE1BFA48F}"/>
                </a:ext>
              </a:extLst>
            </p:cNvPr>
            <p:cNvCxnSpPr>
              <a:cxnSpLocks/>
            </p:cNvCxnSpPr>
            <p:nvPr/>
          </p:nvCxnSpPr>
          <p:spPr>
            <a:xfrm>
              <a:off x="1400175" y="2587742"/>
              <a:ext cx="2952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6B94470-AC3D-4EF8-A582-4B8CB803EA68}"/>
                </a:ext>
              </a:extLst>
            </p:cNvPr>
            <p:cNvCxnSpPr>
              <a:cxnSpLocks/>
            </p:cNvCxnSpPr>
            <p:nvPr/>
          </p:nvCxnSpPr>
          <p:spPr>
            <a:xfrm flipV="1">
              <a:off x="1541590" y="2587742"/>
              <a:ext cx="0" cy="153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矢印: 五方向 73">
              <a:extLst>
                <a:ext uri="{FF2B5EF4-FFF2-40B4-BE49-F238E27FC236}">
                  <a16:creationId xmlns:a16="http://schemas.microsoft.com/office/drawing/2014/main" id="{E1C7E98E-A82C-43A6-A5E7-E1A1F3C77AFE}"/>
                </a:ext>
              </a:extLst>
            </p:cNvPr>
            <p:cNvSpPr/>
            <p:nvPr/>
          </p:nvSpPr>
          <p:spPr>
            <a:xfrm rot="10800000" flipV="1">
              <a:off x="1714270" y="3551686"/>
              <a:ext cx="804716" cy="173480"/>
            </a:xfrm>
            <a:prstGeom prst="homePlat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25" dirty="0">
                  <a:solidFill>
                    <a:schemeClr val="tx1"/>
                  </a:solidFill>
                  <a:latin typeface="Meiryo UI" panose="020B0604030504040204" pitchFamily="50" charset="-128"/>
                  <a:ea typeface="Meiryo UI" panose="020B0604030504040204" pitchFamily="50" charset="-128"/>
                </a:rPr>
                <a:t>GPIO15</a:t>
              </a:r>
              <a:endParaRPr lang="ja-JP" altLang="en-US" sz="825" dirty="0">
                <a:solidFill>
                  <a:schemeClr val="tx1"/>
                </a:solidFill>
                <a:latin typeface="Meiryo UI" panose="020B0604030504040204" pitchFamily="50" charset="-128"/>
                <a:ea typeface="Meiryo UI" panose="020B0604030504040204" pitchFamily="50" charset="-128"/>
              </a:endParaRPr>
            </a:p>
          </p:txBody>
        </p:sp>
        <p:cxnSp>
          <p:nvCxnSpPr>
            <p:cNvPr id="92" name="直線コネクタ 91">
              <a:extLst>
                <a:ext uri="{FF2B5EF4-FFF2-40B4-BE49-F238E27FC236}">
                  <a16:creationId xmlns:a16="http://schemas.microsoft.com/office/drawing/2014/main" id="{279C6716-6FD1-4DD4-9EDD-8212FDD0E0E3}"/>
                </a:ext>
              </a:extLst>
            </p:cNvPr>
            <p:cNvCxnSpPr>
              <a:cxnSpLocks/>
            </p:cNvCxnSpPr>
            <p:nvPr/>
          </p:nvCxnSpPr>
          <p:spPr>
            <a:xfrm>
              <a:off x="1532992" y="3639394"/>
              <a:ext cx="18388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a:extLst>
              <a:ext uri="{FF2B5EF4-FFF2-40B4-BE49-F238E27FC236}">
                <a16:creationId xmlns:a16="http://schemas.microsoft.com/office/drawing/2014/main" id="{C6A09CE8-E359-4AB3-95FC-32D67A52FB64}"/>
              </a:ext>
            </a:extLst>
          </p:cNvPr>
          <p:cNvGrpSpPr/>
          <p:nvPr/>
        </p:nvGrpSpPr>
        <p:grpSpPr>
          <a:xfrm>
            <a:off x="2184097" y="2486521"/>
            <a:ext cx="984615" cy="1062437"/>
            <a:chOff x="3334143" y="2489995"/>
            <a:chExt cx="1253666" cy="1287876"/>
          </a:xfrm>
        </p:grpSpPr>
        <p:grpSp>
          <p:nvGrpSpPr>
            <p:cNvPr id="76" name="グループ化 75">
              <a:extLst>
                <a:ext uri="{FF2B5EF4-FFF2-40B4-BE49-F238E27FC236}">
                  <a16:creationId xmlns:a16="http://schemas.microsoft.com/office/drawing/2014/main" id="{3469B500-564F-4B43-8E2C-F15E196EBC8B}"/>
                </a:ext>
              </a:extLst>
            </p:cNvPr>
            <p:cNvGrpSpPr/>
            <p:nvPr/>
          </p:nvGrpSpPr>
          <p:grpSpPr>
            <a:xfrm rot="5400000">
              <a:off x="3107280" y="2908088"/>
              <a:ext cx="950242" cy="292981"/>
              <a:chOff x="2391435" y="3319132"/>
              <a:chExt cx="1350912" cy="388542"/>
            </a:xfrm>
          </p:grpSpPr>
          <p:cxnSp>
            <p:nvCxnSpPr>
              <p:cNvPr id="85" name="直線コネクタ 84">
                <a:extLst>
                  <a:ext uri="{FF2B5EF4-FFF2-40B4-BE49-F238E27FC236}">
                    <a16:creationId xmlns:a16="http://schemas.microsoft.com/office/drawing/2014/main" id="{DA3044C9-115F-4AB1-A945-BCA3E217DDC1}"/>
                  </a:ext>
                </a:extLst>
              </p:cNvPr>
              <p:cNvCxnSpPr>
                <a:cxnSpLocks/>
                <a:stCxn id="86" idx="6"/>
              </p:cNvCxnSpPr>
              <p:nvPr/>
            </p:nvCxnSpPr>
            <p:spPr bwMode="auto">
              <a:xfrm flipH="1">
                <a:off x="2391435" y="3612855"/>
                <a:ext cx="380633"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楕円 85">
                <a:extLst>
                  <a:ext uri="{FF2B5EF4-FFF2-40B4-BE49-F238E27FC236}">
                    <a16:creationId xmlns:a16="http://schemas.microsoft.com/office/drawing/2014/main" id="{ACB9AE82-E744-4BD1-B2C4-EE0150F3CAA1}"/>
                  </a:ext>
                </a:extLst>
              </p:cNvPr>
              <p:cNvSpPr/>
              <p:nvPr/>
            </p:nvSpPr>
            <p:spPr bwMode="auto">
              <a:xfrm flipH="1">
                <a:off x="2772068" y="3518036"/>
                <a:ext cx="189642" cy="189638"/>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gn="ctr"/>
                <a:endParaRPr lang="ja-JP" altLang="en-US" sz="1350">
                  <a:latin typeface="Meiryo UI" panose="020B0604030504040204" pitchFamily="50" charset="-128"/>
                  <a:ea typeface="Meiryo UI" panose="020B0604030504040204" pitchFamily="50" charset="-128"/>
                </a:endParaRPr>
              </a:p>
            </p:txBody>
          </p:sp>
          <p:cxnSp>
            <p:nvCxnSpPr>
              <p:cNvPr id="87" name="直線コネクタ 86">
                <a:extLst>
                  <a:ext uri="{FF2B5EF4-FFF2-40B4-BE49-F238E27FC236}">
                    <a16:creationId xmlns:a16="http://schemas.microsoft.com/office/drawing/2014/main" id="{A6941213-D8B7-442E-B7D8-201B25D4C04E}"/>
                  </a:ext>
                </a:extLst>
              </p:cNvPr>
              <p:cNvCxnSpPr>
                <a:cxnSpLocks/>
                <a:stCxn id="88" idx="6"/>
              </p:cNvCxnSpPr>
              <p:nvPr/>
            </p:nvCxnSpPr>
            <p:spPr bwMode="auto">
              <a:xfrm>
                <a:off x="3361714" y="3612855"/>
                <a:ext cx="380633"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楕円 87">
                <a:extLst>
                  <a:ext uri="{FF2B5EF4-FFF2-40B4-BE49-F238E27FC236}">
                    <a16:creationId xmlns:a16="http://schemas.microsoft.com/office/drawing/2014/main" id="{B3ABA517-2143-457A-AE2F-D4A66F2C5287}"/>
                  </a:ext>
                </a:extLst>
              </p:cNvPr>
              <p:cNvSpPr/>
              <p:nvPr/>
            </p:nvSpPr>
            <p:spPr bwMode="auto">
              <a:xfrm>
                <a:off x="3172072" y="3518036"/>
                <a:ext cx="189642" cy="189638"/>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gn="ctr"/>
                <a:endParaRPr lang="ja-JP" altLang="en-US" sz="1350">
                  <a:latin typeface="Meiryo UI" panose="020B0604030504040204" pitchFamily="50" charset="-128"/>
                  <a:ea typeface="Meiryo UI" panose="020B0604030504040204" pitchFamily="50" charset="-128"/>
                </a:endParaRPr>
              </a:p>
            </p:txBody>
          </p:sp>
          <p:cxnSp>
            <p:nvCxnSpPr>
              <p:cNvPr id="89" name="直線コネクタ 88">
                <a:extLst>
                  <a:ext uri="{FF2B5EF4-FFF2-40B4-BE49-F238E27FC236}">
                    <a16:creationId xmlns:a16="http://schemas.microsoft.com/office/drawing/2014/main" id="{77F18470-CFF1-4BAB-BBC2-387FF8BB0302}"/>
                  </a:ext>
                </a:extLst>
              </p:cNvPr>
              <p:cNvCxnSpPr>
                <a:cxnSpLocks/>
                <a:endCxn id="88" idx="1"/>
              </p:cNvCxnSpPr>
              <p:nvPr/>
            </p:nvCxnSpPr>
            <p:spPr bwMode="auto">
              <a:xfrm>
                <a:off x="2863349" y="3319132"/>
                <a:ext cx="336495" cy="226676"/>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9" name="グループ化 78">
              <a:extLst>
                <a:ext uri="{FF2B5EF4-FFF2-40B4-BE49-F238E27FC236}">
                  <a16:creationId xmlns:a16="http://schemas.microsoft.com/office/drawing/2014/main" id="{8043A64D-A500-45BF-B3A7-3813456161EA}"/>
                </a:ext>
              </a:extLst>
            </p:cNvPr>
            <p:cNvGrpSpPr/>
            <p:nvPr/>
          </p:nvGrpSpPr>
          <p:grpSpPr>
            <a:xfrm>
              <a:off x="3334143" y="3325501"/>
              <a:ext cx="346532" cy="452370"/>
              <a:chOff x="2310258" y="2841546"/>
              <a:chExt cx="608139" cy="858671"/>
            </a:xfrm>
          </p:grpSpPr>
          <p:cxnSp>
            <p:nvCxnSpPr>
              <p:cNvPr id="81" name="直線コネクタ 80">
                <a:extLst>
                  <a:ext uri="{FF2B5EF4-FFF2-40B4-BE49-F238E27FC236}">
                    <a16:creationId xmlns:a16="http://schemas.microsoft.com/office/drawing/2014/main" id="{B28F5909-93F5-4332-B298-C38D8946969B}"/>
                  </a:ext>
                </a:extLst>
              </p:cNvPr>
              <p:cNvCxnSpPr>
                <a:cxnSpLocks/>
              </p:cNvCxnSpPr>
              <p:nvPr/>
            </p:nvCxnSpPr>
            <p:spPr bwMode="auto">
              <a:xfrm flipH="1">
                <a:off x="2400866" y="3585917"/>
                <a:ext cx="426924"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線コネクタ 81">
                <a:extLst>
                  <a:ext uri="{FF2B5EF4-FFF2-40B4-BE49-F238E27FC236}">
                    <a16:creationId xmlns:a16="http://schemas.microsoft.com/office/drawing/2014/main" id="{7827A7C5-E458-4700-97D0-536FFC64C7BA}"/>
                  </a:ext>
                </a:extLst>
              </p:cNvPr>
              <p:cNvCxnSpPr>
                <a:cxnSpLocks/>
              </p:cNvCxnSpPr>
              <p:nvPr/>
            </p:nvCxnSpPr>
            <p:spPr bwMode="auto">
              <a:xfrm rot="16200000" flipV="1">
                <a:off x="2614328" y="3167546"/>
                <a:ext cx="0" cy="608139"/>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線コネクタ 82">
                <a:extLst>
                  <a:ext uri="{FF2B5EF4-FFF2-40B4-BE49-F238E27FC236}">
                    <a16:creationId xmlns:a16="http://schemas.microsoft.com/office/drawing/2014/main" id="{42FD691A-6EAB-4DDD-B1C7-DA31A84B1221}"/>
                  </a:ext>
                </a:extLst>
              </p:cNvPr>
              <p:cNvCxnSpPr>
                <a:cxnSpLocks/>
              </p:cNvCxnSpPr>
              <p:nvPr/>
            </p:nvCxnSpPr>
            <p:spPr bwMode="auto">
              <a:xfrm rot="16200000" flipH="1">
                <a:off x="2299293" y="3156581"/>
                <a:ext cx="63007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線コネクタ 83">
                <a:extLst>
                  <a:ext uri="{FF2B5EF4-FFF2-40B4-BE49-F238E27FC236}">
                    <a16:creationId xmlns:a16="http://schemas.microsoft.com/office/drawing/2014/main" id="{F525BBF9-C7B9-4564-BC44-1E6FEC4C98C0}"/>
                  </a:ext>
                </a:extLst>
              </p:cNvPr>
              <p:cNvCxnSpPr>
                <a:cxnSpLocks/>
              </p:cNvCxnSpPr>
              <p:nvPr/>
            </p:nvCxnSpPr>
            <p:spPr bwMode="auto">
              <a:xfrm flipH="1">
                <a:off x="2472556" y="3700217"/>
                <a:ext cx="283545"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1" name="矢印: 五方向 90">
              <a:extLst>
                <a:ext uri="{FF2B5EF4-FFF2-40B4-BE49-F238E27FC236}">
                  <a16:creationId xmlns:a16="http://schemas.microsoft.com/office/drawing/2014/main" id="{9295E494-DE04-41ED-9790-C83BF5EE498B}"/>
                </a:ext>
              </a:extLst>
            </p:cNvPr>
            <p:cNvSpPr/>
            <p:nvPr/>
          </p:nvSpPr>
          <p:spPr>
            <a:xfrm rot="10800000" flipV="1">
              <a:off x="3783093" y="2489995"/>
              <a:ext cx="804716" cy="173480"/>
            </a:xfrm>
            <a:prstGeom prst="homePlat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25" dirty="0">
                  <a:solidFill>
                    <a:schemeClr val="tx1"/>
                  </a:solidFill>
                  <a:latin typeface="Meiryo UI" panose="020B0604030504040204" pitchFamily="50" charset="-128"/>
                  <a:ea typeface="Meiryo UI" panose="020B0604030504040204" pitchFamily="50" charset="-128"/>
                </a:rPr>
                <a:t>GPIO15</a:t>
              </a:r>
              <a:endParaRPr lang="ja-JP" altLang="en-US" sz="825" dirty="0">
                <a:solidFill>
                  <a:schemeClr val="tx1"/>
                </a:solidFill>
                <a:latin typeface="Meiryo UI" panose="020B0604030504040204" pitchFamily="50" charset="-128"/>
                <a:ea typeface="Meiryo UI" panose="020B0604030504040204" pitchFamily="50" charset="-128"/>
              </a:endParaRPr>
            </a:p>
          </p:txBody>
        </p:sp>
        <p:cxnSp>
          <p:nvCxnSpPr>
            <p:cNvPr id="93" name="直線コネクタ 92">
              <a:extLst>
                <a:ext uri="{FF2B5EF4-FFF2-40B4-BE49-F238E27FC236}">
                  <a16:creationId xmlns:a16="http://schemas.microsoft.com/office/drawing/2014/main" id="{23E3A1CC-ADF2-4B60-997B-F7117A1DA273}"/>
                </a:ext>
              </a:extLst>
            </p:cNvPr>
            <p:cNvCxnSpPr>
              <a:cxnSpLocks/>
            </p:cNvCxnSpPr>
            <p:nvPr/>
          </p:nvCxnSpPr>
          <p:spPr>
            <a:xfrm>
              <a:off x="3487818" y="2579458"/>
              <a:ext cx="2952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743F7690-D6FB-4DDD-8FD4-74398BCC1961}"/>
              </a:ext>
            </a:extLst>
          </p:cNvPr>
          <p:cNvSpPr txBox="1"/>
          <p:nvPr/>
        </p:nvSpPr>
        <p:spPr>
          <a:xfrm>
            <a:off x="3313729" y="2453242"/>
            <a:ext cx="4803959" cy="646331"/>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どちらの回路も電圧源、</a:t>
            </a:r>
            <a:r>
              <a:rPr lang="en-US" altLang="ja-JP" sz="1200" dirty="0">
                <a:latin typeface="Meiryo UI" panose="020B0604030504040204" pitchFamily="50" charset="-128"/>
                <a:ea typeface="Meiryo UI" panose="020B0604030504040204" pitchFamily="50" charset="-128"/>
              </a:rPr>
              <a:t>GND</a:t>
            </a:r>
            <a:r>
              <a:rPr lang="ja-JP" altLang="en-US" sz="1200" dirty="0">
                <a:latin typeface="Meiryo UI" panose="020B0604030504040204" pitchFamily="50" charset="-128"/>
                <a:ea typeface="Meiryo UI" panose="020B0604030504040204" pitchFamily="50" charset="-128"/>
              </a:rPr>
              <a:t>に接続されていない</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この状態を、「ハイインピーダンス</a:t>
            </a:r>
            <a:r>
              <a:rPr lang="en-US" altLang="ja-JP" sz="1200" dirty="0">
                <a:latin typeface="Meiryo UI" panose="020B0604030504040204" pitchFamily="50" charset="-128"/>
                <a:ea typeface="Meiryo UI" panose="020B0604030504040204" pitchFamily="50" charset="-128"/>
              </a:rPr>
              <a:t>(Hi-Z)</a:t>
            </a:r>
            <a:r>
              <a:rPr lang="ja-JP" altLang="en-US" sz="1200" dirty="0">
                <a:latin typeface="Meiryo UI" panose="020B0604030504040204" pitchFamily="50" charset="-128"/>
                <a:ea typeface="Meiryo UI" panose="020B0604030504040204" pitchFamily="50" charset="-128"/>
              </a:rPr>
              <a:t>」や「フローティング」</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と呼ぶ場合もあります</a:t>
            </a:r>
            <a:endParaRPr lang="en-US" altLang="ja-JP" sz="1200" dirty="0">
              <a:latin typeface="Meiryo UI" panose="020B0604030504040204" pitchFamily="50" charset="-128"/>
              <a:ea typeface="Meiryo UI" panose="020B0604030504040204" pitchFamily="50" charset="-128"/>
            </a:endParaRPr>
          </a:p>
        </p:txBody>
      </p:sp>
      <p:sp>
        <p:nvSpPr>
          <p:cNvPr id="95" name="テキスト ボックス 94">
            <a:extLst>
              <a:ext uri="{FF2B5EF4-FFF2-40B4-BE49-F238E27FC236}">
                <a16:creationId xmlns:a16="http://schemas.microsoft.com/office/drawing/2014/main" id="{4C7B84F6-FC2C-4810-8890-EB5E50F820CB}"/>
              </a:ext>
            </a:extLst>
          </p:cNvPr>
          <p:cNvSpPr txBox="1"/>
          <p:nvPr/>
        </p:nvSpPr>
        <p:spPr>
          <a:xfrm>
            <a:off x="427209" y="3712895"/>
            <a:ext cx="5036956" cy="300082"/>
          </a:xfrm>
          <a:prstGeom prst="rect">
            <a:avLst/>
          </a:prstGeom>
          <a:noFill/>
        </p:spPr>
        <p:txBody>
          <a:bodyPr wrap="none" rtlCol="0">
            <a:spAutoFit/>
          </a:bodyPr>
          <a:lstStyle/>
          <a:p>
            <a:r>
              <a:rPr lang="ja-JP" altLang="en-US" sz="1350" dirty="0">
                <a:solidFill>
                  <a:srgbClr val="002060"/>
                </a:solidFill>
                <a:latin typeface="Meiryo UI" panose="020B0604030504040204" pitchFamily="50" charset="-128"/>
                <a:ea typeface="Meiryo UI" panose="020B0604030504040204" pitchFamily="50" charset="-128"/>
              </a:rPr>
              <a:t>「</a:t>
            </a:r>
            <a:r>
              <a:rPr lang="ja-JP" altLang="en-US" sz="1350" b="1" dirty="0">
                <a:solidFill>
                  <a:srgbClr val="002060"/>
                </a:solidFill>
                <a:latin typeface="Meiryo UI" panose="020B0604030504040204" pitchFamily="50" charset="-128"/>
                <a:ea typeface="Meiryo UI" panose="020B0604030504040204" pitchFamily="50" charset="-128"/>
              </a:rPr>
              <a:t>浮いている</a:t>
            </a:r>
            <a:r>
              <a:rPr lang="ja-JP" altLang="en-US" sz="1350" dirty="0">
                <a:solidFill>
                  <a:srgbClr val="002060"/>
                </a:solidFill>
                <a:latin typeface="Meiryo UI" panose="020B0604030504040204" pitchFamily="50" charset="-128"/>
                <a:ea typeface="Meiryo UI" panose="020B0604030504040204" pitchFamily="50" charset="-128"/>
              </a:rPr>
              <a:t>」状態が悪いのではなく、ノイズやサージに弱くなることが問題</a:t>
            </a:r>
          </a:p>
        </p:txBody>
      </p:sp>
      <p:sp>
        <p:nvSpPr>
          <p:cNvPr id="4" name="楕円 3">
            <a:extLst>
              <a:ext uri="{FF2B5EF4-FFF2-40B4-BE49-F238E27FC236}">
                <a16:creationId xmlns:a16="http://schemas.microsoft.com/office/drawing/2014/main" id="{F2A6344A-3BAF-4C84-8ACB-B70043953776}"/>
              </a:ext>
            </a:extLst>
          </p:cNvPr>
          <p:cNvSpPr/>
          <p:nvPr/>
        </p:nvSpPr>
        <p:spPr>
          <a:xfrm>
            <a:off x="6715983" y="4083441"/>
            <a:ext cx="421109" cy="4109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Meiryo UI" panose="020B0604030504040204" pitchFamily="50" charset="-128"/>
              <a:ea typeface="Meiryo UI" panose="020B0604030504040204" pitchFamily="50" charset="-128"/>
            </a:endParaRPr>
          </a:p>
        </p:txBody>
      </p:sp>
      <p:sp>
        <p:nvSpPr>
          <p:cNvPr id="94" name="楕円 93">
            <a:extLst>
              <a:ext uri="{FF2B5EF4-FFF2-40B4-BE49-F238E27FC236}">
                <a16:creationId xmlns:a16="http://schemas.microsoft.com/office/drawing/2014/main" id="{184D4E4D-9E71-4368-83E8-420AAAA74C9F}"/>
              </a:ext>
            </a:extLst>
          </p:cNvPr>
          <p:cNvSpPr/>
          <p:nvPr/>
        </p:nvSpPr>
        <p:spPr>
          <a:xfrm>
            <a:off x="7915928" y="4626604"/>
            <a:ext cx="310251" cy="3534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Meiryo UI" panose="020B0604030504040204" pitchFamily="50" charset="-128"/>
              <a:ea typeface="Meiryo UI" panose="020B0604030504040204" pitchFamily="50" charset="-128"/>
            </a:endParaRPr>
          </a:p>
        </p:txBody>
      </p:sp>
      <p:sp>
        <p:nvSpPr>
          <p:cNvPr id="77" name="矢印: 五方向 76">
            <a:extLst>
              <a:ext uri="{FF2B5EF4-FFF2-40B4-BE49-F238E27FC236}">
                <a16:creationId xmlns:a16="http://schemas.microsoft.com/office/drawing/2014/main" id="{1A28D9D9-E2E5-497A-A652-D2441E45F339}"/>
              </a:ext>
            </a:extLst>
          </p:cNvPr>
          <p:cNvSpPr/>
          <p:nvPr/>
        </p:nvSpPr>
        <p:spPr>
          <a:xfrm rot="10800000" flipV="1">
            <a:off x="8329445" y="4466062"/>
            <a:ext cx="558409" cy="133624"/>
          </a:xfrm>
          <a:prstGeom prst="homePlat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600" dirty="0">
                <a:solidFill>
                  <a:schemeClr val="tx1"/>
                </a:solidFill>
                <a:latin typeface="Meiryo UI" panose="020B0604030504040204" pitchFamily="50" charset="-128"/>
                <a:ea typeface="Meiryo UI" panose="020B0604030504040204" pitchFamily="50" charset="-128"/>
              </a:rPr>
              <a:t>GPIO26</a:t>
            </a:r>
            <a:endParaRPr lang="ja-JP" altLang="en-US" sz="600" dirty="0">
              <a:solidFill>
                <a:schemeClr val="tx1"/>
              </a:solidFill>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A55E257A-F183-46F3-892D-D18CBB070F74}"/>
              </a:ext>
            </a:extLst>
          </p:cNvPr>
          <p:cNvGrpSpPr/>
          <p:nvPr/>
        </p:nvGrpSpPr>
        <p:grpSpPr>
          <a:xfrm>
            <a:off x="6674073" y="4007563"/>
            <a:ext cx="1026187" cy="1197929"/>
            <a:chOff x="6674073" y="4007563"/>
            <a:chExt cx="1026187" cy="1197929"/>
          </a:xfrm>
        </p:grpSpPr>
        <p:grpSp>
          <p:nvGrpSpPr>
            <p:cNvPr id="43" name="グループ化 42">
              <a:extLst>
                <a:ext uri="{FF2B5EF4-FFF2-40B4-BE49-F238E27FC236}">
                  <a16:creationId xmlns:a16="http://schemas.microsoft.com/office/drawing/2014/main" id="{13253293-DAFF-4C8B-9FB8-8111B54B3954}"/>
                </a:ext>
              </a:extLst>
            </p:cNvPr>
            <p:cNvGrpSpPr/>
            <p:nvPr/>
          </p:nvGrpSpPr>
          <p:grpSpPr>
            <a:xfrm rot="5400000">
              <a:off x="6709923" y="4641589"/>
              <a:ext cx="562880" cy="230131"/>
              <a:chOff x="2391435" y="3319132"/>
              <a:chExt cx="1350912" cy="388542"/>
            </a:xfrm>
          </p:grpSpPr>
          <p:cxnSp>
            <p:nvCxnSpPr>
              <p:cNvPr id="44" name="直線コネクタ 43">
                <a:extLst>
                  <a:ext uri="{FF2B5EF4-FFF2-40B4-BE49-F238E27FC236}">
                    <a16:creationId xmlns:a16="http://schemas.microsoft.com/office/drawing/2014/main" id="{11E71B7B-8D83-430A-B32B-549D4A8FD000}"/>
                  </a:ext>
                </a:extLst>
              </p:cNvPr>
              <p:cNvCxnSpPr>
                <a:cxnSpLocks/>
                <a:stCxn id="45" idx="6"/>
              </p:cNvCxnSpPr>
              <p:nvPr/>
            </p:nvCxnSpPr>
            <p:spPr bwMode="auto">
              <a:xfrm flipH="1">
                <a:off x="2391435" y="3612855"/>
                <a:ext cx="380633"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楕円 44">
                <a:extLst>
                  <a:ext uri="{FF2B5EF4-FFF2-40B4-BE49-F238E27FC236}">
                    <a16:creationId xmlns:a16="http://schemas.microsoft.com/office/drawing/2014/main" id="{DC9F24A4-CD79-4146-89CF-50B43BE688A1}"/>
                  </a:ext>
                </a:extLst>
              </p:cNvPr>
              <p:cNvSpPr/>
              <p:nvPr/>
            </p:nvSpPr>
            <p:spPr bwMode="auto">
              <a:xfrm flipH="1">
                <a:off x="2772068" y="3518036"/>
                <a:ext cx="189642" cy="189638"/>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gn="ctr"/>
                <a:endParaRPr lang="ja-JP" altLang="en-US" sz="1350">
                  <a:latin typeface="Meiryo UI" panose="020B0604030504040204" pitchFamily="50" charset="-128"/>
                  <a:ea typeface="Meiryo UI" panose="020B0604030504040204" pitchFamily="50" charset="-128"/>
                </a:endParaRPr>
              </a:p>
            </p:txBody>
          </p:sp>
          <p:cxnSp>
            <p:nvCxnSpPr>
              <p:cNvPr id="46" name="直線コネクタ 45">
                <a:extLst>
                  <a:ext uri="{FF2B5EF4-FFF2-40B4-BE49-F238E27FC236}">
                    <a16:creationId xmlns:a16="http://schemas.microsoft.com/office/drawing/2014/main" id="{C7CAC1DB-4827-49CE-B963-8C4CB72246B2}"/>
                  </a:ext>
                </a:extLst>
              </p:cNvPr>
              <p:cNvCxnSpPr>
                <a:cxnSpLocks/>
                <a:stCxn id="47" idx="6"/>
              </p:cNvCxnSpPr>
              <p:nvPr/>
            </p:nvCxnSpPr>
            <p:spPr bwMode="auto">
              <a:xfrm>
                <a:off x="3361714" y="3612855"/>
                <a:ext cx="380633"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楕円 46">
                <a:extLst>
                  <a:ext uri="{FF2B5EF4-FFF2-40B4-BE49-F238E27FC236}">
                    <a16:creationId xmlns:a16="http://schemas.microsoft.com/office/drawing/2014/main" id="{AC48204B-9E48-4579-BA6B-D732DA994DF9}"/>
                  </a:ext>
                </a:extLst>
              </p:cNvPr>
              <p:cNvSpPr/>
              <p:nvPr/>
            </p:nvSpPr>
            <p:spPr bwMode="auto">
              <a:xfrm>
                <a:off x="3172072" y="3518036"/>
                <a:ext cx="189642" cy="189638"/>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gn="ctr"/>
                <a:endParaRPr lang="ja-JP" altLang="en-US" sz="1350">
                  <a:latin typeface="Meiryo UI" panose="020B0604030504040204" pitchFamily="50" charset="-128"/>
                  <a:ea typeface="Meiryo UI" panose="020B0604030504040204" pitchFamily="50" charset="-128"/>
                </a:endParaRPr>
              </a:p>
            </p:txBody>
          </p:sp>
          <p:cxnSp>
            <p:nvCxnSpPr>
              <p:cNvPr id="48" name="直線コネクタ 47">
                <a:extLst>
                  <a:ext uri="{FF2B5EF4-FFF2-40B4-BE49-F238E27FC236}">
                    <a16:creationId xmlns:a16="http://schemas.microsoft.com/office/drawing/2014/main" id="{F4040219-C5E0-49B1-9F5F-4470870E8DFF}"/>
                  </a:ext>
                </a:extLst>
              </p:cNvPr>
              <p:cNvCxnSpPr>
                <a:cxnSpLocks/>
                <a:endCxn id="47" idx="1"/>
              </p:cNvCxnSpPr>
              <p:nvPr/>
            </p:nvCxnSpPr>
            <p:spPr bwMode="auto">
              <a:xfrm>
                <a:off x="2863349" y="3319132"/>
                <a:ext cx="336495" cy="226676"/>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49" name="直線コネクタ 48">
              <a:extLst>
                <a:ext uri="{FF2B5EF4-FFF2-40B4-BE49-F238E27FC236}">
                  <a16:creationId xmlns:a16="http://schemas.microsoft.com/office/drawing/2014/main" id="{282C75C8-7AC5-419D-AFD3-F8318FD02E88}"/>
                </a:ext>
              </a:extLst>
            </p:cNvPr>
            <p:cNvCxnSpPr>
              <a:cxnSpLocks/>
            </p:cNvCxnSpPr>
            <p:nvPr/>
          </p:nvCxnSpPr>
          <p:spPr>
            <a:xfrm>
              <a:off x="6674073" y="4007563"/>
              <a:ext cx="51623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D5C23A74-61C3-4C9B-839E-1643568D867C}"/>
                </a:ext>
              </a:extLst>
            </p:cNvPr>
            <p:cNvCxnSpPr>
              <a:cxnSpLocks/>
            </p:cNvCxnSpPr>
            <p:nvPr/>
          </p:nvCxnSpPr>
          <p:spPr>
            <a:xfrm flipV="1">
              <a:off x="6924968" y="4007563"/>
              <a:ext cx="0" cy="91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グループ化 50">
              <a:extLst>
                <a:ext uri="{FF2B5EF4-FFF2-40B4-BE49-F238E27FC236}">
                  <a16:creationId xmlns:a16="http://schemas.microsoft.com/office/drawing/2014/main" id="{D849A9E9-E03A-4F00-A000-6F87C331D2A3}"/>
                </a:ext>
              </a:extLst>
            </p:cNvPr>
            <p:cNvGrpSpPr/>
            <p:nvPr/>
          </p:nvGrpSpPr>
          <p:grpSpPr>
            <a:xfrm>
              <a:off x="6796093" y="4937528"/>
              <a:ext cx="272194" cy="267964"/>
              <a:chOff x="2310258" y="2841546"/>
              <a:chExt cx="608139" cy="858671"/>
            </a:xfrm>
          </p:grpSpPr>
          <p:cxnSp>
            <p:nvCxnSpPr>
              <p:cNvPr id="52" name="直線コネクタ 51">
                <a:extLst>
                  <a:ext uri="{FF2B5EF4-FFF2-40B4-BE49-F238E27FC236}">
                    <a16:creationId xmlns:a16="http://schemas.microsoft.com/office/drawing/2014/main" id="{535F4D7D-A738-46C2-887C-4F21B8FD13F5}"/>
                  </a:ext>
                </a:extLst>
              </p:cNvPr>
              <p:cNvCxnSpPr>
                <a:cxnSpLocks/>
              </p:cNvCxnSpPr>
              <p:nvPr/>
            </p:nvCxnSpPr>
            <p:spPr bwMode="auto">
              <a:xfrm flipH="1">
                <a:off x="2400866" y="3585917"/>
                <a:ext cx="426924"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線コネクタ 52">
                <a:extLst>
                  <a:ext uri="{FF2B5EF4-FFF2-40B4-BE49-F238E27FC236}">
                    <a16:creationId xmlns:a16="http://schemas.microsoft.com/office/drawing/2014/main" id="{498F20F8-E754-4009-8D95-2AB3D02363AB}"/>
                  </a:ext>
                </a:extLst>
              </p:cNvPr>
              <p:cNvCxnSpPr>
                <a:cxnSpLocks/>
              </p:cNvCxnSpPr>
              <p:nvPr/>
            </p:nvCxnSpPr>
            <p:spPr bwMode="auto">
              <a:xfrm rot="16200000" flipV="1">
                <a:off x="2614328" y="3167546"/>
                <a:ext cx="0" cy="608139"/>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線コネクタ 53">
                <a:extLst>
                  <a:ext uri="{FF2B5EF4-FFF2-40B4-BE49-F238E27FC236}">
                    <a16:creationId xmlns:a16="http://schemas.microsoft.com/office/drawing/2014/main" id="{C8EC4578-8C50-47A6-9296-8FF0D15EDA50}"/>
                  </a:ext>
                </a:extLst>
              </p:cNvPr>
              <p:cNvCxnSpPr>
                <a:cxnSpLocks/>
              </p:cNvCxnSpPr>
              <p:nvPr/>
            </p:nvCxnSpPr>
            <p:spPr bwMode="auto">
              <a:xfrm rot="16200000" flipH="1">
                <a:off x="2299293" y="3156581"/>
                <a:ext cx="63007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線コネクタ 54">
                <a:extLst>
                  <a:ext uri="{FF2B5EF4-FFF2-40B4-BE49-F238E27FC236}">
                    <a16:creationId xmlns:a16="http://schemas.microsoft.com/office/drawing/2014/main" id="{D1FAADCD-A158-4439-8971-7BC9F8C88BFF}"/>
                  </a:ext>
                </a:extLst>
              </p:cNvPr>
              <p:cNvCxnSpPr>
                <a:cxnSpLocks/>
              </p:cNvCxnSpPr>
              <p:nvPr/>
            </p:nvCxnSpPr>
            <p:spPr bwMode="auto">
              <a:xfrm flipH="1">
                <a:off x="2472556" y="3700217"/>
                <a:ext cx="283545"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5" name="矢印: 五方向 74">
              <a:extLst>
                <a:ext uri="{FF2B5EF4-FFF2-40B4-BE49-F238E27FC236}">
                  <a16:creationId xmlns:a16="http://schemas.microsoft.com/office/drawing/2014/main" id="{308B7495-746F-460D-9B79-E9FD0C99F1A0}"/>
                </a:ext>
              </a:extLst>
            </p:cNvPr>
            <p:cNvSpPr/>
            <p:nvPr/>
          </p:nvSpPr>
          <p:spPr>
            <a:xfrm rot="10800000" flipV="1">
              <a:off x="7194692" y="4441478"/>
              <a:ext cx="505568" cy="134803"/>
            </a:xfrm>
            <a:prstGeom prst="homePlat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600" dirty="0">
                  <a:solidFill>
                    <a:schemeClr val="tx1"/>
                  </a:solidFill>
                  <a:latin typeface="Meiryo UI" panose="020B0604030504040204" pitchFamily="50" charset="-128"/>
                  <a:ea typeface="Meiryo UI" panose="020B0604030504040204" pitchFamily="50" charset="-128"/>
                </a:rPr>
                <a:t>GPIO26</a:t>
              </a:r>
              <a:endParaRPr lang="ja-JP" altLang="en-US" sz="600" dirty="0">
                <a:solidFill>
                  <a:schemeClr val="tx1"/>
                </a:solidFill>
                <a:latin typeface="Meiryo UI" panose="020B0604030504040204" pitchFamily="50" charset="-128"/>
                <a:ea typeface="Meiryo UI" panose="020B0604030504040204" pitchFamily="50" charset="-128"/>
              </a:endParaRPr>
            </a:p>
          </p:txBody>
        </p:sp>
        <p:cxnSp>
          <p:nvCxnSpPr>
            <p:cNvPr id="8" name="直線コネクタ 7">
              <a:extLst>
                <a:ext uri="{FF2B5EF4-FFF2-40B4-BE49-F238E27FC236}">
                  <a16:creationId xmlns:a16="http://schemas.microsoft.com/office/drawing/2014/main" id="{7E7DE9E3-2640-4462-9696-85B51EEB0923}"/>
                </a:ext>
              </a:extLst>
            </p:cNvPr>
            <p:cNvCxnSpPr>
              <a:cxnSpLocks/>
            </p:cNvCxnSpPr>
            <p:nvPr/>
          </p:nvCxnSpPr>
          <p:spPr>
            <a:xfrm>
              <a:off x="6933897" y="4508786"/>
              <a:ext cx="25641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0" name="グループ化 89">
              <a:extLst>
                <a:ext uri="{FF2B5EF4-FFF2-40B4-BE49-F238E27FC236}">
                  <a16:creationId xmlns:a16="http://schemas.microsoft.com/office/drawing/2014/main" id="{82FA777B-77C7-4113-91F6-393367FCFC12}"/>
                </a:ext>
              </a:extLst>
            </p:cNvPr>
            <p:cNvGrpSpPr/>
            <p:nvPr/>
          </p:nvGrpSpPr>
          <p:grpSpPr>
            <a:xfrm rot="5400000">
              <a:off x="6722877" y="4200743"/>
              <a:ext cx="418626" cy="162647"/>
              <a:chOff x="7468839" y="4658598"/>
              <a:chExt cx="969419" cy="180806"/>
            </a:xfrm>
          </p:grpSpPr>
          <p:sp>
            <p:nvSpPr>
              <p:cNvPr id="97" name="正方形/長方形 96">
                <a:extLst>
                  <a:ext uri="{FF2B5EF4-FFF2-40B4-BE49-F238E27FC236}">
                    <a16:creationId xmlns:a16="http://schemas.microsoft.com/office/drawing/2014/main" id="{10ED3D88-C0EE-45C9-9A1D-45C78B39E880}"/>
                  </a:ext>
                </a:extLst>
              </p:cNvPr>
              <p:cNvSpPr/>
              <p:nvPr/>
            </p:nvSpPr>
            <p:spPr>
              <a:xfrm>
                <a:off x="7612855" y="4658598"/>
                <a:ext cx="681387" cy="180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a:extLst>
                  <a:ext uri="{FF2B5EF4-FFF2-40B4-BE49-F238E27FC236}">
                    <a16:creationId xmlns:a16="http://schemas.microsoft.com/office/drawing/2014/main" id="{3007FD70-CC52-4F0A-9849-C2B97A6D8491}"/>
                  </a:ext>
                </a:extLst>
              </p:cNvPr>
              <p:cNvCxnSpPr/>
              <p:nvPr/>
            </p:nvCxnSpPr>
            <p:spPr>
              <a:xfrm>
                <a:off x="8294242" y="4749001"/>
                <a:ext cx="1440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335305EA-2FB4-4FF6-8C27-7041C4956671}"/>
                  </a:ext>
                </a:extLst>
              </p:cNvPr>
              <p:cNvCxnSpPr/>
              <p:nvPr/>
            </p:nvCxnSpPr>
            <p:spPr>
              <a:xfrm>
                <a:off x="7468839" y="4757029"/>
                <a:ext cx="1440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グループ化 2">
            <a:extLst>
              <a:ext uri="{FF2B5EF4-FFF2-40B4-BE49-F238E27FC236}">
                <a16:creationId xmlns:a16="http://schemas.microsoft.com/office/drawing/2014/main" id="{0D2F1585-9C69-48B1-BFE4-358F87958EF3}"/>
              </a:ext>
            </a:extLst>
          </p:cNvPr>
          <p:cNvGrpSpPr/>
          <p:nvPr/>
        </p:nvGrpSpPr>
        <p:grpSpPr>
          <a:xfrm>
            <a:off x="7787689" y="4012977"/>
            <a:ext cx="541757" cy="1190169"/>
            <a:chOff x="7787689" y="4012977"/>
            <a:chExt cx="541757" cy="1190169"/>
          </a:xfrm>
        </p:grpSpPr>
        <p:grpSp>
          <p:nvGrpSpPr>
            <p:cNvPr id="13" name="グループ化 12">
              <a:extLst>
                <a:ext uri="{FF2B5EF4-FFF2-40B4-BE49-F238E27FC236}">
                  <a16:creationId xmlns:a16="http://schemas.microsoft.com/office/drawing/2014/main" id="{942AC747-AACC-461E-8480-C5A063E568D6}"/>
                </a:ext>
              </a:extLst>
            </p:cNvPr>
            <p:cNvGrpSpPr/>
            <p:nvPr/>
          </p:nvGrpSpPr>
          <p:grpSpPr>
            <a:xfrm rot="5400000">
              <a:off x="7829220" y="4243539"/>
              <a:ext cx="557955" cy="236023"/>
              <a:chOff x="2391435" y="3319132"/>
              <a:chExt cx="1350912" cy="388542"/>
            </a:xfrm>
          </p:grpSpPr>
          <p:cxnSp>
            <p:nvCxnSpPr>
              <p:cNvPr id="23" name="直線コネクタ 22">
                <a:extLst>
                  <a:ext uri="{FF2B5EF4-FFF2-40B4-BE49-F238E27FC236}">
                    <a16:creationId xmlns:a16="http://schemas.microsoft.com/office/drawing/2014/main" id="{1E2BA606-E853-43E1-A590-9FF536BC4431}"/>
                  </a:ext>
                </a:extLst>
              </p:cNvPr>
              <p:cNvCxnSpPr>
                <a:cxnSpLocks/>
                <a:stCxn id="24" idx="6"/>
              </p:cNvCxnSpPr>
              <p:nvPr/>
            </p:nvCxnSpPr>
            <p:spPr bwMode="auto">
              <a:xfrm flipH="1">
                <a:off x="2391435" y="3612855"/>
                <a:ext cx="380633"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楕円 23">
                <a:extLst>
                  <a:ext uri="{FF2B5EF4-FFF2-40B4-BE49-F238E27FC236}">
                    <a16:creationId xmlns:a16="http://schemas.microsoft.com/office/drawing/2014/main" id="{BB0A3F01-B5DD-4CEE-A2E7-1B438CDFB41C}"/>
                  </a:ext>
                </a:extLst>
              </p:cNvPr>
              <p:cNvSpPr/>
              <p:nvPr/>
            </p:nvSpPr>
            <p:spPr bwMode="auto">
              <a:xfrm flipH="1">
                <a:off x="2772068" y="3518036"/>
                <a:ext cx="189642" cy="189638"/>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gn="ctr"/>
                <a:endParaRPr lang="ja-JP" altLang="en-US" sz="1350">
                  <a:latin typeface="Meiryo UI" panose="020B0604030504040204" pitchFamily="50" charset="-128"/>
                  <a:ea typeface="Meiryo UI" panose="020B0604030504040204" pitchFamily="50" charset="-128"/>
                </a:endParaRPr>
              </a:p>
            </p:txBody>
          </p:sp>
          <p:cxnSp>
            <p:nvCxnSpPr>
              <p:cNvPr id="25" name="直線コネクタ 24">
                <a:extLst>
                  <a:ext uri="{FF2B5EF4-FFF2-40B4-BE49-F238E27FC236}">
                    <a16:creationId xmlns:a16="http://schemas.microsoft.com/office/drawing/2014/main" id="{0E948A9C-8188-4CED-BB59-7183CB52E804}"/>
                  </a:ext>
                </a:extLst>
              </p:cNvPr>
              <p:cNvCxnSpPr>
                <a:cxnSpLocks/>
                <a:stCxn id="26" idx="6"/>
              </p:cNvCxnSpPr>
              <p:nvPr/>
            </p:nvCxnSpPr>
            <p:spPr bwMode="auto">
              <a:xfrm>
                <a:off x="3361714" y="3612855"/>
                <a:ext cx="380633"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楕円 25">
                <a:extLst>
                  <a:ext uri="{FF2B5EF4-FFF2-40B4-BE49-F238E27FC236}">
                    <a16:creationId xmlns:a16="http://schemas.microsoft.com/office/drawing/2014/main" id="{523C0E19-D124-4B08-9D3F-B7C250103314}"/>
                  </a:ext>
                </a:extLst>
              </p:cNvPr>
              <p:cNvSpPr/>
              <p:nvPr/>
            </p:nvSpPr>
            <p:spPr bwMode="auto">
              <a:xfrm>
                <a:off x="3172072" y="3518036"/>
                <a:ext cx="189642" cy="189638"/>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gn="ctr"/>
                <a:endParaRPr lang="ja-JP" altLang="en-US" sz="1350">
                  <a:latin typeface="Meiryo UI" panose="020B0604030504040204" pitchFamily="50" charset="-128"/>
                  <a:ea typeface="Meiryo UI" panose="020B0604030504040204" pitchFamily="50" charset="-128"/>
                </a:endParaRPr>
              </a:p>
            </p:txBody>
          </p:sp>
          <p:cxnSp>
            <p:nvCxnSpPr>
              <p:cNvPr id="27" name="直線コネクタ 26">
                <a:extLst>
                  <a:ext uri="{FF2B5EF4-FFF2-40B4-BE49-F238E27FC236}">
                    <a16:creationId xmlns:a16="http://schemas.microsoft.com/office/drawing/2014/main" id="{51B3C2DE-3937-4D30-9C75-36E41D3660E0}"/>
                  </a:ext>
                </a:extLst>
              </p:cNvPr>
              <p:cNvCxnSpPr>
                <a:cxnSpLocks/>
                <a:endCxn id="26" idx="1"/>
              </p:cNvCxnSpPr>
              <p:nvPr/>
            </p:nvCxnSpPr>
            <p:spPr bwMode="auto">
              <a:xfrm>
                <a:off x="2863349" y="3319132"/>
                <a:ext cx="336495" cy="226676"/>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4" name="直線コネクタ 13">
              <a:extLst>
                <a:ext uri="{FF2B5EF4-FFF2-40B4-BE49-F238E27FC236}">
                  <a16:creationId xmlns:a16="http://schemas.microsoft.com/office/drawing/2014/main" id="{7EBA1AC7-B1C1-40D2-8F2B-B48F72A51ECD}"/>
                </a:ext>
              </a:extLst>
            </p:cNvPr>
            <p:cNvCxnSpPr>
              <a:cxnSpLocks/>
            </p:cNvCxnSpPr>
            <p:nvPr/>
          </p:nvCxnSpPr>
          <p:spPr>
            <a:xfrm>
              <a:off x="7787689" y="4012977"/>
              <a:ext cx="5294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441A1C0-A615-4EF8-9484-1A0260D40E1D}"/>
                </a:ext>
              </a:extLst>
            </p:cNvPr>
            <p:cNvCxnSpPr>
              <a:cxnSpLocks/>
            </p:cNvCxnSpPr>
            <p:nvPr/>
          </p:nvCxnSpPr>
          <p:spPr>
            <a:xfrm flipV="1">
              <a:off x="8048258" y="4012977"/>
              <a:ext cx="0" cy="903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C0C31127-FA01-417D-8B52-A01E3377EDE5}"/>
                </a:ext>
              </a:extLst>
            </p:cNvPr>
            <p:cNvGrpSpPr/>
            <p:nvPr/>
          </p:nvGrpSpPr>
          <p:grpSpPr>
            <a:xfrm>
              <a:off x="7915929" y="4937527"/>
              <a:ext cx="279163" cy="265619"/>
              <a:chOff x="2310258" y="2841546"/>
              <a:chExt cx="608139" cy="858671"/>
            </a:xfrm>
          </p:grpSpPr>
          <p:cxnSp>
            <p:nvCxnSpPr>
              <p:cNvPr id="19" name="直線コネクタ 18">
                <a:extLst>
                  <a:ext uri="{FF2B5EF4-FFF2-40B4-BE49-F238E27FC236}">
                    <a16:creationId xmlns:a16="http://schemas.microsoft.com/office/drawing/2014/main" id="{86362FF6-2AB1-4195-9FBD-0E90FC9C903C}"/>
                  </a:ext>
                </a:extLst>
              </p:cNvPr>
              <p:cNvCxnSpPr>
                <a:cxnSpLocks/>
              </p:cNvCxnSpPr>
              <p:nvPr/>
            </p:nvCxnSpPr>
            <p:spPr bwMode="auto">
              <a:xfrm flipH="1">
                <a:off x="2400866" y="3585917"/>
                <a:ext cx="426924"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コネクタ 19">
                <a:extLst>
                  <a:ext uri="{FF2B5EF4-FFF2-40B4-BE49-F238E27FC236}">
                    <a16:creationId xmlns:a16="http://schemas.microsoft.com/office/drawing/2014/main" id="{D9D3AB74-3673-4B34-AC4D-AAD2B09789C4}"/>
                  </a:ext>
                </a:extLst>
              </p:cNvPr>
              <p:cNvCxnSpPr>
                <a:cxnSpLocks/>
              </p:cNvCxnSpPr>
              <p:nvPr/>
            </p:nvCxnSpPr>
            <p:spPr bwMode="auto">
              <a:xfrm rot="16200000" flipV="1">
                <a:off x="2614328" y="3167546"/>
                <a:ext cx="0" cy="608139"/>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線コネクタ 20">
                <a:extLst>
                  <a:ext uri="{FF2B5EF4-FFF2-40B4-BE49-F238E27FC236}">
                    <a16:creationId xmlns:a16="http://schemas.microsoft.com/office/drawing/2014/main" id="{008A6BFF-9EE8-4815-B175-AC23AB0304EA}"/>
                  </a:ext>
                </a:extLst>
              </p:cNvPr>
              <p:cNvCxnSpPr>
                <a:cxnSpLocks/>
              </p:cNvCxnSpPr>
              <p:nvPr/>
            </p:nvCxnSpPr>
            <p:spPr bwMode="auto">
              <a:xfrm rot="16200000" flipH="1">
                <a:off x="2299293" y="3156581"/>
                <a:ext cx="63007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コネクタ 21">
                <a:extLst>
                  <a:ext uri="{FF2B5EF4-FFF2-40B4-BE49-F238E27FC236}">
                    <a16:creationId xmlns:a16="http://schemas.microsoft.com/office/drawing/2014/main" id="{1D6CEA4D-4CBD-4280-8BB5-74397C6D633C}"/>
                  </a:ext>
                </a:extLst>
              </p:cNvPr>
              <p:cNvCxnSpPr>
                <a:cxnSpLocks/>
              </p:cNvCxnSpPr>
              <p:nvPr/>
            </p:nvCxnSpPr>
            <p:spPr bwMode="auto">
              <a:xfrm flipH="1">
                <a:off x="2472556" y="3700217"/>
                <a:ext cx="283545"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8" name="直線コネクタ 77">
              <a:extLst>
                <a:ext uri="{FF2B5EF4-FFF2-40B4-BE49-F238E27FC236}">
                  <a16:creationId xmlns:a16="http://schemas.microsoft.com/office/drawing/2014/main" id="{6EA91D75-6FB1-4062-924A-A98A8AB114DC}"/>
                </a:ext>
              </a:extLst>
            </p:cNvPr>
            <p:cNvCxnSpPr>
              <a:cxnSpLocks/>
            </p:cNvCxnSpPr>
            <p:nvPr/>
          </p:nvCxnSpPr>
          <p:spPr>
            <a:xfrm>
              <a:off x="8046233" y="4539131"/>
              <a:ext cx="28321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グループ化 99">
              <a:extLst>
                <a:ext uri="{FF2B5EF4-FFF2-40B4-BE49-F238E27FC236}">
                  <a16:creationId xmlns:a16="http://schemas.microsoft.com/office/drawing/2014/main" id="{E5AFDE2C-9C33-4CCA-AD36-62BE5C8FF3B4}"/>
                </a:ext>
              </a:extLst>
            </p:cNvPr>
            <p:cNvGrpSpPr/>
            <p:nvPr/>
          </p:nvGrpSpPr>
          <p:grpSpPr>
            <a:xfrm rot="5400000">
              <a:off x="7872827" y="4731994"/>
              <a:ext cx="365368" cy="130651"/>
              <a:chOff x="7468839" y="4658598"/>
              <a:chExt cx="969419" cy="180806"/>
            </a:xfrm>
          </p:grpSpPr>
          <p:sp>
            <p:nvSpPr>
              <p:cNvPr id="101" name="正方形/長方形 100">
                <a:extLst>
                  <a:ext uri="{FF2B5EF4-FFF2-40B4-BE49-F238E27FC236}">
                    <a16:creationId xmlns:a16="http://schemas.microsoft.com/office/drawing/2014/main" id="{E75CD5BD-1970-4890-8F60-D8FD359DE514}"/>
                  </a:ext>
                </a:extLst>
              </p:cNvPr>
              <p:cNvSpPr/>
              <p:nvPr/>
            </p:nvSpPr>
            <p:spPr>
              <a:xfrm>
                <a:off x="7612855" y="4658598"/>
                <a:ext cx="681387" cy="180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コネクタ 101">
                <a:extLst>
                  <a:ext uri="{FF2B5EF4-FFF2-40B4-BE49-F238E27FC236}">
                    <a16:creationId xmlns:a16="http://schemas.microsoft.com/office/drawing/2014/main" id="{6674D686-CED2-4239-89D0-1FB8E8B66CDB}"/>
                  </a:ext>
                </a:extLst>
              </p:cNvPr>
              <p:cNvCxnSpPr/>
              <p:nvPr/>
            </p:nvCxnSpPr>
            <p:spPr>
              <a:xfrm>
                <a:off x="8294242" y="4749001"/>
                <a:ext cx="1440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831502E-28E6-497E-B371-69E283D92CA8}"/>
                  </a:ext>
                </a:extLst>
              </p:cNvPr>
              <p:cNvCxnSpPr/>
              <p:nvPr/>
            </p:nvCxnSpPr>
            <p:spPr>
              <a:xfrm>
                <a:off x="7468839" y="4757029"/>
                <a:ext cx="1440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 name="タイトル 1">
            <a:extLst>
              <a:ext uri="{FF2B5EF4-FFF2-40B4-BE49-F238E27FC236}">
                <a16:creationId xmlns:a16="http://schemas.microsoft.com/office/drawing/2014/main" id="{465A02EC-0C95-4C9E-27F2-4E6D0855A34A}"/>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9" name="テキスト ボックス 8">
            <a:extLst>
              <a:ext uri="{FF2B5EF4-FFF2-40B4-BE49-F238E27FC236}">
                <a16:creationId xmlns:a16="http://schemas.microsoft.com/office/drawing/2014/main" id="{A0F29ED7-B8D3-BD9D-F2F7-9A7F3081652E}"/>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8.2 SW(</a:t>
            </a:r>
            <a:r>
              <a:rPr lang="ja-JP" altLang="en-US" b="0" i="0" dirty="0">
                <a:solidFill>
                  <a:srgbClr val="212529"/>
                </a:solidFill>
                <a:effectLst/>
                <a:latin typeface="メイリオ" panose="020B0604030504040204" pitchFamily="50" charset="-128"/>
                <a:ea typeface="メイリオ" panose="020B0604030504040204" pitchFamily="50" charset="-128"/>
              </a:rPr>
              <a:t>スイッチ</a:t>
            </a:r>
            <a:r>
              <a:rPr lang="en-US" altLang="ja-JP" b="0" i="0" dirty="0">
                <a:solidFill>
                  <a:srgbClr val="212529"/>
                </a:solidFill>
                <a:effectLst/>
                <a:latin typeface="メイリオ" panose="020B0604030504040204" pitchFamily="50" charset="-128"/>
                <a:ea typeface="メイリオ" panose="020B0604030504040204" pitchFamily="50" charset="-128"/>
              </a:rPr>
              <a:t>)</a:t>
            </a:r>
            <a:r>
              <a:rPr lang="ja-JP" altLang="en-US" b="0" i="0" dirty="0">
                <a:solidFill>
                  <a:srgbClr val="212529"/>
                </a:solidFill>
                <a:effectLst/>
                <a:latin typeface="メイリオ" panose="020B0604030504040204" pitchFamily="50" charset="-128"/>
                <a:ea typeface="メイリオ" panose="020B0604030504040204" pitchFamily="50" charset="-128"/>
              </a:rPr>
              <a:t>を使って、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en-US" altLang="ja-JP" dirty="0">
                <a:solidFill>
                  <a:srgbClr val="212529"/>
                </a:solidFill>
                <a:latin typeface="メイリオ" panose="020B0604030504040204" pitchFamily="50" charset="-128"/>
                <a:ea typeface="メイリオ" panose="020B0604030504040204" pitchFamily="50" charset="-128"/>
              </a:rPr>
              <a:t>ED</a:t>
            </a:r>
            <a:r>
              <a:rPr lang="ja-JP" altLang="en-US" dirty="0">
                <a:solidFill>
                  <a:srgbClr val="212529"/>
                </a:solidFill>
                <a:latin typeface="メイリオ" panose="020B0604030504040204" pitchFamily="50" charset="-128"/>
                <a:ea typeface="メイリオ" panose="020B0604030504040204" pitchFamily="50" charset="-128"/>
              </a:rPr>
              <a:t>を点灯・消灯</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109BAD0F-B05D-0CC9-2FEC-9D4D94CA6C61}"/>
              </a:ext>
            </a:extLst>
          </p:cNvPr>
          <p:cNvSpPr txBox="1"/>
          <p:nvPr/>
        </p:nvSpPr>
        <p:spPr>
          <a:xfrm>
            <a:off x="6940457" y="913421"/>
            <a:ext cx="2044149" cy="307777"/>
          </a:xfrm>
          <a:prstGeom prst="rect">
            <a:avLst/>
          </a:prstGeom>
          <a:noFill/>
        </p:spPr>
        <p:txBody>
          <a:bodyPr wrap="non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（基盤を自作する場合）</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5E2A16AE-93B1-1527-D060-A12CA0553A98}"/>
              </a:ext>
            </a:extLst>
          </p:cNvPr>
          <p:cNvSpPr txBox="1"/>
          <p:nvPr/>
        </p:nvSpPr>
        <p:spPr>
          <a:xfrm>
            <a:off x="3189812" y="4046891"/>
            <a:ext cx="2266967" cy="300082"/>
          </a:xfrm>
          <a:prstGeom prst="rect">
            <a:avLst/>
          </a:prstGeom>
          <a:noFill/>
        </p:spPr>
        <p:txBody>
          <a:bodyPr wrap="none" rtlCol="0">
            <a:spAutoFit/>
          </a:bodyPr>
          <a:lstStyle/>
          <a:p>
            <a:r>
              <a:rPr lang="ja-JP" altLang="en-US" sz="1350" dirty="0">
                <a:solidFill>
                  <a:srgbClr val="002060"/>
                </a:solidFill>
                <a:latin typeface="Meiryo UI" panose="020B0604030504040204" pitchFamily="50" charset="-128"/>
                <a:ea typeface="Meiryo UI" panose="020B0604030504040204" pitchFamily="50" charset="-128"/>
              </a:rPr>
              <a:t>さまざまな誤作動の原因になる</a:t>
            </a:r>
          </a:p>
        </p:txBody>
      </p:sp>
    </p:spTree>
    <p:extLst>
      <p:ext uri="{BB962C8B-B14F-4D97-AF65-F5344CB8AC3E}">
        <p14:creationId xmlns:p14="http://schemas.microsoft.com/office/powerpoint/2010/main" val="81191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a:extLst>
              <a:ext uri="{FF2B5EF4-FFF2-40B4-BE49-F238E27FC236}">
                <a16:creationId xmlns:a16="http://schemas.microsoft.com/office/drawing/2014/main" id="{5A231A8A-CAF3-4785-A150-B450BA880927}"/>
              </a:ext>
            </a:extLst>
          </p:cNvPr>
          <p:cNvSpPr>
            <a:spLocks noGrp="1" noChangeArrowheads="1"/>
          </p:cNvSpPr>
          <p:nvPr>
            <p:ph type="title"/>
          </p:nvPr>
        </p:nvSpPr>
        <p:spPr>
          <a:xfrm>
            <a:off x="251520" y="216000"/>
            <a:ext cx="4320480" cy="493712"/>
          </a:xfrm>
        </p:spPr>
        <p:txBody>
          <a:bodyPr/>
          <a:lstStyle/>
          <a:p>
            <a:pPr algn="l"/>
            <a:r>
              <a:rPr lang="en-US" altLang="ja-JP" sz="2000" dirty="0">
                <a:latin typeface="Meiryo UI" panose="020B0604030504040204" pitchFamily="50" charset="-128"/>
                <a:ea typeface="Meiryo UI" panose="020B0604030504040204" pitchFamily="50" charset="-128"/>
              </a:rPr>
              <a:t>1.2 </a:t>
            </a:r>
            <a:r>
              <a:rPr lang="ja-JP" altLang="en-US" sz="2000" dirty="0">
                <a:latin typeface="Meiryo UI" panose="020B0604030504040204" pitchFamily="50" charset="-128"/>
                <a:ea typeface="Meiryo UI" panose="020B0604030504040204" pitchFamily="50" charset="-128"/>
              </a:rPr>
              <a:t>本講座とＰＧＬ４との関係</a:t>
            </a:r>
          </a:p>
        </p:txBody>
      </p:sp>
      <p:sp>
        <p:nvSpPr>
          <p:cNvPr id="8196" name="正方形/長方形 3">
            <a:extLst>
              <a:ext uri="{FF2B5EF4-FFF2-40B4-BE49-F238E27FC236}">
                <a16:creationId xmlns:a16="http://schemas.microsoft.com/office/drawing/2014/main" id="{8CECB112-4745-4407-BDFA-618186182117}"/>
              </a:ext>
            </a:extLst>
          </p:cNvPr>
          <p:cNvSpPr>
            <a:spLocks noChangeArrowheads="1"/>
          </p:cNvSpPr>
          <p:nvPr/>
        </p:nvSpPr>
        <p:spPr bwMode="auto">
          <a:xfrm>
            <a:off x="4843326" y="3840485"/>
            <a:ext cx="4061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200" dirty="0">
                <a:solidFill>
                  <a:srgbClr val="000000"/>
                </a:solidFill>
                <a:latin typeface="Meiryo UI" panose="020B0604030504040204" pitchFamily="50" charset="-128"/>
                <a:ea typeface="Meiryo UI" panose="020B0604030504040204" pitchFamily="50" charset="-128"/>
              </a:rPr>
              <a:t>IT</a:t>
            </a:r>
            <a:r>
              <a:rPr lang="ja-JP" altLang="en-US" sz="1200" dirty="0">
                <a:solidFill>
                  <a:srgbClr val="000000"/>
                </a:solidFill>
                <a:latin typeface="Meiryo UI" panose="020B0604030504040204" pitchFamily="50" charset="-128"/>
                <a:ea typeface="Meiryo UI" panose="020B0604030504040204" pitchFamily="50" charset="-128"/>
              </a:rPr>
              <a:t>経営推進プロセスガイドライン</a:t>
            </a:r>
            <a:r>
              <a:rPr lang="en-US" altLang="ja-JP" sz="1200" dirty="0">
                <a:solidFill>
                  <a:srgbClr val="000000"/>
                </a:solidFill>
                <a:latin typeface="Meiryo UI" panose="020B0604030504040204" pitchFamily="50" charset="-128"/>
                <a:ea typeface="Meiryo UI" panose="020B0604030504040204" pitchFamily="50" charset="-128"/>
              </a:rPr>
              <a:t>Ver.4.0</a:t>
            </a:r>
            <a:r>
              <a:rPr lang="ja-JP" altLang="en-US" sz="1200" dirty="0">
                <a:solidFill>
                  <a:srgbClr val="000000"/>
                </a:solidFill>
                <a:latin typeface="Meiryo UI" panose="020B0604030504040204" pitchFamily="50" charset="-128"/>
                <a:ea typeface="Meiryo UI" panose="020B0604030504040204" pitchFamily="50" charset="-128"/>
              </a:rPr>
              <a:t>対応</a:t>
            </a:r>
            <a:endParaRPr lang="en-US" altLang="ja-JP" sz="1200" dirty="0">
              <a:solidFill>
                <a:srgbClr val="000000"/>
              </a:solidFill>
              <a:latin typeface="Meiryo UI" panose="020B0604030504040204" pitchFamily="50" charset="-128"/>
              <a:ea typeface="Meiryo UI" panose="020B0604030504040204" pitchFamily="50" charset="-128"/>
            </a:endParaRPr>
          </a:p>
          <a:p>
            <a:pPr>
              <a:spcBef>
                <a:spcPct val="0"/>
              </a:spcBef>
              <a:buFontTx/>
              <a:buNone/>
            </a:pPr>
            <a:r>
              <a:rPr lang="ja-JP" altLang="en-US" sz="1200" dirty="0">
                <a:solidFill>
                  <a:srgbClr val="000000"/>
                </a:solidFill>
                <a:latin typeface="Meiryo UI" panose="020B0604030504040204" pitchFamily="50" charset="-128"/>
                <a:ea typeface="Meiryo UI" panose="020B0604030504040204" pitchFamily="50" charset="-128"/>
              </a:rPr>
              <a:t>（特定非営利活動法人 </a:t>
            </a:r>
            <a:r>
              <a:rPr lang="en-US" altLang="ja-JP" sz="1200" dirty="0">
                <a:solidFill>
                  <a:srgbClr val="000000"/>
                </a:solidFill>
                <a:latin typeface="Meiryo UI" panose="020B0604030504040204" pitchFamily="50" charset="-128"/>
                <a:ea typeface="Meiryo UI" panose="020B0604030504040204" pitchFamily="50" charset="-128"/>
              </a:rPr>
              <a:t>IT</a:t>
            </a:r>
            <a:r>
              <a:rPr lang="ja-JP" altLang="en-US" sz="1200" dirty="0">
                <a:solidFill>
                  <a:srgbClr val="000000"/>
                </a:solidFill>
                <a:latin typeface="Meiryo UI" panose="020B0604030504040204" pitchFamily="50" charset="-128"/>
                <a:ea typeface="Meiryo UI" panose="020B0604030504040204" pitchFamily="50" charset="-128"/>
              </a:rPr>
              <a:t>コーディネータ協会）をもとに作成</a:t>
            </a:r>
          </a:p>
        </p:txBody>
      </p:sp>
      <p:sp>
        <p:nvSpPr>
          <p:cNvPr id="7" name="正方形/長方形 6">
            <a:extLst>
              <a:ext uri="{FF2B5EF4-FFF2-40B4-BE49-F238E27FC236}">
                <a16:creationId xmlns:a16="http://schemas.microsoft.com/office/drawing/2014/main" id="{49FB200D-645D-4F59-9252-4B11B9DEB9B2}"/>
              </a:ext>
            </a:extLst>
          </p:cNvPr>
          <p:cNvSpPr/>
          <p:nvPr/>
        </p:nvSpPr>
        <p:spPr>
          <a:xfrm>
            <a:off x="653147" y="4666133"/>
            <a:ext cx="8034054" cy="449420"/>
          </a:xfrm>
          <a:prstGeom prst="rect">
            <a:avLst/>
          </a:prstGeom>
          <a:solidFill>
            <a:schemeClr val="bg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4" name="Text Box 5">
            <a:extLst>
              <a:ext uri="{FF2B5EF4-FFF2-40B4-BE49-F238E27FC236}">
                <a16:creationId xmlns:a16="http://schemas.microsoft.com/office/drawing/2014/main" id="{0D522946-1630-4C1E-9445-A2FB53373AD6}"/>
              </a:ext>
            </a:extLst>
          </p:cNvPr>
          <p:cNvSpPr txBox="1">
            <a:spLocks noChangeArrowheads="1"/>
          </p:cNvSpPr>
          <p:nvPr/>
        </p:nvSpPr>
        <p:spPr bwMode="auto">
          <a:xfrm>
            <a:off x="903723" y="4738469"/>
            <a:ext cx="15535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u="sng" dirty="0">
                <a:solidFill>
                  <a:schemeClr val="accent6">
                    <a:lumMod val="75000"/>
                  </a:schemeClr>
                </a:solidFill>
                <a:latin typeface="Meiryo UI" panose="020B0604030504040204" pitchFamily="50" charset="-128"/>
                <a:ea typeface="Meiryo UI" panose="020B0604030504040204" pitchFamily="50" charset="-128"/>
              </a:rPr>
              <a:t>受講者の</a:t>
            </a:r>
            <a:r>
              <a:rPr lang="en-US" altLang="ja-JP" sz="1800" b="1" u="sng" dirty="0">
                <a:solidFill>
                  <a:schemeClr val="accent6">
                    <a:lumMod val="75000"/>
                  </a:schemeClr>
                </a:solidFill>
                <a:latin typeface="Meiryo UI" panose="020B0604030504040204" pitchFamily="50" charset="-128"/>
                <a:ea typeface="Meiryo UI" panose="020B0604030504040204" pitchFamily="50" charset="-128"/>
              </a:rPr>
              <a:t>KGI</a:t>
            </a:r>
          </a:p>
        </p:txBody>
      </p:sp>
      <p:sp>
        <p:nvSpPr>
          <p:cNvPr id="15" name="Text Box 5">
            <a:extLst>
              <a:ext uri="{FF2B5EF4-FFF2-40B4-BE49-F238E27FC236}">
                <a16:creationId xmlns:a16="http://schemas.microsoft.com/office/drawing/2014/main" id="{1321753F-8894-497F-8F6C-EB110782D5B3}"/>
              </a:ext>
            </a:extLst>
          </p:cNvPr>
          <p:cNvSpPr txBox="1">
            <a:spLocks noChangeArrowheads="1"/>
          </p:cNvSpPr>
          <p:nvPr/>
        </p:nvSpPr>
        <p:spPr bwMode="auto">
          <a:xfrm>
            <a:off x="904899" y="5216164"/>
            <a:ext cx="19896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400" b="1" dirty="0">
                <a:latin typeface="Meiryo UI" panose="020B0604030504040204" pitchFamily="50" charset="-128"/>
                <a:ea typeface="Meiryo UI" panose="020B0604030504040204" pitchFamily="50" charset="-128"/>
              </a:rPr>
              <a:t>IoT</a:t>
            </a:r>
            <a:r>
              <a:rPr lang="ja-JP" altLang="en-US" sz="1400" b="1" dirty="0">
                <a:latin typeface="Meiryo UI" panose="020B0604030504040204" pitchFamily="50" charset="-128"/>
                <a:ea typeface="Meiryo UI" panose="020B0604030504040204" pitchFamily="50" charset="-128"/>
              </a:rPr>
              <a:t>の導入支援ができる</a:t>
            </a:r>
            <a:endParaRPr lang="en-US" altLang="ja-JP" sz="1400" b="1" dirty="0">
              <a:latin typeface="Meiryo UI" panose="020B0604030504040204" pitchFamily="50" charset="-128"/>
              <a:ea typeface="Meiryo UI" panose="020B0604030504040204" pitchFamily="50" charset="-128"/>
            </a:endParaRPr>
          </a:p>
        </p:txBody>
      </p:sp>
      <p:sp>
        <p:nvSpPr>
          <p:cNvPr id="16" name="Text Box 5">
            <a:extLst>
              <a:ext uri="{FF2B5EF4-FFF2-40B4-BE49-F238E27FC236}">
                <a16:creationId xmlns:a16="http://schemas.microsoft.com/office/drawing/2014/main" id="{E2BDE179-B965-4A1A-8815-BB62349703D9}"/>
              </a:ext>
            </a:extLst>
          </p:cNvPr>
          <p:cNvSpPr txBox="1">
            <a:spLocks noChangeArrowheads="1"/>
          </p:cNvSpPr>
          <p:nvPr/>
        </p:nvSpPr>
        <p:spPr bwMode="auto">
          <a:xfrm>
            <a:off x="4687753" y="4714202"/>
            <a:ext cx="15343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800" b="1" u="sng" dirty="0">
                <a:solidFill>
                  <a:schemeClr val="accent6">
                    <a:lumMod val="75000"/>
                  </a:schemeClr>
                </a:solidFill>
                <a:latin typeface="Meiryo UI" panose="020B0604030504040204" pitchFamily="50" charset="-128"/>
                <a:ea typeface="Meiryo UI" panose="020B0604030504040204" pitchFamily="50" charset="-128"/>
              </a:rPr>
              <a:t>受講者の</a:t>
            </a:r>
            <a:r>
              <a:rPr lang="en-US" altLang="ja-JP" sz="1800" b="1" u="sng" dirty="0">
                <a:solidFill>
                  <a:schemeClr val="accent6">
                    <a:lumMod val="75000"/>
                  </a:schemeClr>
                </a:solidFill>
                <a:latin typeface="Meiryo UI" panose="020B0604030504040204" pitchFamily="50" charset="-128"/>
                <a:ea typeface="Meiryo UI" panose="020B0604030504040204" pitchFamily="50" charset="-128"/>
              </a:rPr>
              <a:t>KPI</a:t>
            </a:r>
          </a:p>
        </p:txBody>
      </p:sp>
      <p:sp>
        <p:nvSpPr>
          <p:cNvPr id="17" name="Text Box 5">
            <a:extLst>
              <a:ext uri="{FF2B5EF4-FFF2-40B4-BE49-F238E27FC236}">
                <a16:creationId xmlns:a16="http://schemas.microsoft.com/office/drawing/2014/main" id="{42D7C345-702C-4DAA-89DF-A4F842B41D16}"/>
              </a:ext>
            </a:extLst>
          </p:cNvPr>
          <p:cNvSpPr txBox="1">
            <a:spLocks noChangeArrowheads="1"/>
          </p:cNvSpPr>
          <p:nvPr/>
        </p:nvSpPr>
        <p:spPr bwMode="auto">
          <a:xfrm>
            <a:off x="4904768" y="5156560"/>
            <a:ext cx="358264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400" b="1" dirty="0">
                <a:latin typeface="Meiryo UI" panose="020B0604030504040204" pitchFamily="50" charset="-128"/>
                <a:ea typeface="Meiryo UI" panose="020B0604030504040204" pitchFamily="50" charset="-128"/>
              </a:rPr>
              <a:t>・スマートファクトリー・</a:t>
            </a:r>
            <a:r>
              <a:rPr lang="en-US" altLang="ja-JP" sz="1400" b="1" dirty="0">
                <a:latin typeface="Meiryo UI" panose="020B0604030504040204" pitchFamily="50" charset="-128"/>
                <a:ea typeface="Meiryo UI" panose="020B0604030504040204" pitchFamily="50" charset="-128"/>
              </a:rPr>
              <a:t>IoT</a:t>
            </a:r>
            <a:r>
              <a:rPr lang="ja-JP" altLang="en-US" sz="1400" b="1" dirty="0">
                <a:latin typeface="Meiryo UI" panose="020B0604030504040204" pitchFamily="50" charset="-128"/>
                <a:ea typeface="Meiryo UI" panose="020B0604030504040204" pitchFamily="50" charset="-128"/>
              </a:rPr>
              <a:t>の概要が説明できる</a:t>
            </a:r>
            <a:endParaRPr lang="en-US" altLang="ja-JP" sz="1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400" b="1" dirty="0">
                <a:latin typeface="Meiryo UI" panose="020B0604030504040204" pitchFamily="50" charset="-128"/>
                <a:ea typeface="Meiryo UI" panose="020B0604030504040204" pitchFamily="50" charset="-128"/>
              </a:rPr>
              <a:t>・センサー技術・小型</a:t>
            </a:r>
            <a:r>
              <a:rPr lang="en-US" altLang="ja-JP" sz="1400" b="1" dirty="0">
                <a:latin typeface="Meiryo UI" panose="020B0604030504040204" pitchFamily="50" charset="-128"/>
                <a:ea typeface="Meiryo UI" panose="020B0604030504040204" pitchFamily="50" charset="-128"/>
              </a:rPr>
              <a:t>PC</a:t>
            </a:r>
            <a:r>
              <a:rPr lang="ja-JP" altLang="en-US" sz="1400" b="1" dirty="0">
                <a:latin typeface="Meiryo UI" panose="020B0604030504040204" pitchFamily="50" charset="-128"/>
                <a:ea typeface="Meiryo UI" panose="020B0604030504040204" pitchFamily="50" charset="-128"/>
              </a:rPr>
              <a:t>の活用方法の概要が</a:t>
            </a:r>
            <a:endParaRPr lang="en-US" altLang="ja-JP" sz="1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400" b="1" dirty="0">
                <a:latin typeface="Meiryo UI" panose="020B0604030504040204" pitchFamily="50" charset="-128"/>
                <a:ea typeface="Meiryo UI" panose="020B0604030504040204" pitchFamily="50" charset="-128"/>
              </a:rPr>
              <a:t>　説明できる</a:t>
            </a:r>
            <a:endParaRPr lang="en-US" altLang="ja-JP" sz="1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400" b="1" dirty="0">
                <a:latin typeface="Meiryo UI" panose="020B0604030504040204" pitchFamily="50" charset="-128"/>
                <a:ea typeface="Meiryo UI" panose="020B0604030504040204" pitchFamily="50" charset="-128"/>
              </a:rPr>
              <a:t>・</a:t>
            </a:r>
            <a:r>
              <a:rPr lang="en-US" altLang="ja-JP" sz="1400" b="1" dirty="0">
                <a:latin typeface="Meiryo UI" panose="020B0604030504040204" pitchFamily="50" charset="-128"/>
                <a:ea typeface="Meiryo UI" panose="020B0604030504040204" pitchFamily="50" charset="-128"/>
              </a:rPr>
              <a:t>IoT</a:t>
            </a:r>
            <a:r>
              <a:rPr lang="ja-JP" altLang="en-US" sz="1400" b="1" dirty="0">
                <a:latin typeface="Meiryo UI" panose="020B0604030504040204" pitchFamily="50" charset="-128"/>
                <a:ea typeface="Meiryo UI" panose="020B0604030504040204" pitchFamily="50" charset="-128"/>
              </a:rPr>
              <a:t>技術を利用した課題解決ができる</a:t>
            </a:r>
            <a:endParaRPr lang="en-US" altLang="ja-JP" sz="14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400" b="1" dirty="0">
                <a:latin typeface="Meiryo UI" panose="020B0604030504040204" pitchFamily="50" charset="-128"/>
                <a:ea typeface="Meiryo UI" panose="020B0604030504040204" pitchFamily="50" charset="-128"/>
              </a:rPr>
              <a:t>・体系的な</a:t>
            </a:r>
            <a:r>
              <a:rPr lang="en-US" altLang="ja-JP" sz="1400" b="1" dirty="0">
                <a:latin typeface="Meiryo UI" panose="020B0604030504040204" pitchFamily="50" charset="-128"/>
                <a:ea typeface="Meiryo UI" panose="020B0604030504040204" pitchFamily="50" charset="-128"/>
              </a:rPr>
              <a:t>IoT</a:t>
            </a:r>
            <a:r>
              <a:rPr lang="ja-JP" altLang="en-US" sz="1400" b="1" dirty="0">
                <a:latin typeface="Meiryo UI" panose="020B0604030504040204" pitchFamily="50" charset="-128"/>
                <a:ea typeface="Meiryo UI" panose="020B0604030504040204" pitchFamily="50" charset="-128"/>
              </a:rPr>
              <a:t>の技術が身につく</a:t>
            </a:r>
            <a:endParaRPr lang="en-US" altLang="ja-JP" sz="1400" b="1" dirty="0">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A9711F83-6CAF-47AA-8EA3-B6BD0FD65782}"/>
              </a:ext>
            </a:extLst>
          </p:cNvPr>
          <p:cNvSpPr/>
          <p:nvPr/>
        </p:nvSpPr>
        <p:spPr>
          <a:xfrm>
            <a:off x="644753" y="4666133"/>
            <a:ext cx="8064895" cy="1715618"/>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cxnSp>
        <p:nvCxnSpPr>
          <p:cNvPr id="3" name="直線コネクタ 2">
            <a:extLst>
              <a:ext uri="{FF2B5EF4-FFF2-40B4-BE49-F238E27FC236}">
                <a16:creationId xmlns:a16="http://schemas.microsoft.com/office/drawing/2014/main" id="{7F329D22-9714-4218-934E-9BC404F612B3}"/>
              </a:ext>
            </a:extLst>
          </p:cNvPr>
          <p:cNvCxnSpPr>
            <a:cxnSpLocks/>
          </p:cNvCxnSpPr>
          <p:nvPr/>
        </p:nvCxnSpPr>
        <p:spPr>
          <a:xfrm flipH="1">
            <a:off x="4534116" y="4666133"/>
            <a:ext cx="1" cy="1715617"/>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2753C36-C40F-4BE9-B286-06F0DCA27493}"/>
              </a:ext>
            </a:extLst>
          </p:cNvPr>
          <p:cNvCxnSpPr>
            <a:cxnSpLocks/>
          </p:cNvCxnSpPr>
          <p:nvPr/>
        </p:nvCxnSpPr>
        <p:spPr>
          <a:xfrm flipV="1">
            <a:off x="644753" y="5107801"/>
            <a:ext cx="8064895" cy="9427"/>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図 3">
            <a:extLst>
              <a:ext uri="{FF2B5EF4-FFF2-40B4-BE49-F238E27FC236}">
                <a16:creationId xmlns:a16="http://schemas.microsoft.com/office/drawing/2014/main" id="{C2392738-7B9F-07EA-1778-C8FEBE6509A6}"/>
              </a:ext>
            </a:extLst>
          </p:cNvPr>
          <p:cNvPicPr>
            <a:picLocks noChangeAspect="1"/>
          </p:cNvPicPr>
          <p:nvPr/>
        </p:nvPicPr>
        <p:blipFill>
          <a:blip r:embed="rId2"/>
          <a:stretch>
            <a:fillRect/>
          </a:stretch>
        </p:blipFill>
        <p:spPr>
          <a:xfrm>
            <a:off x="382458" y="759929"/>
            <a:ext cx="4199819" cy="3616139"/>
          </a:xfrm>
          <a:prstGeom prst="rect">
            <a:avLst/>
          </a:prstGeom>
        </p:spPr>
      </p:pic>
      <p:pic>
        <p:nvPicPr>
          <p:cNvPr id="8" name="図 7">
            <a:extLst>
              <a:ext uri="{FF2B5EF4-FFF2-40B4-BE49-F238E27FC236}">
                <a16:creationId xmlns:a16="http://schemas.microsoft.com/office/drawing/2014/main" id="{11D28086-6060-554A-B8A6-A3B35B1A1D7F}"/>
              </a:ext>
            </a:extLst>
          </p:cNvPr>
          <p:cNvPicPr>
            <a:picLocks noChangeAspect="1"/>
          </p:cNvPicPr>
          <p:nvPr/>
        </p:nvPicPr>
        <p:blipFill>
          <a:blip r:embed="rId3"/>
          <a:stretch>
            <a:fillRect/>
          </a:stretch>
        </p:blipFill>
        <p:spPr>
          <a:xfrm>
            <a:off x="5292080" y="1899592"/>
            <a:ext cx="2472083" cy="1352739"/>
          </a:xfrm>
          <a:prstGeom prst="rect">
            <a:avLst/>
          </a:prstGeom>
        </p:spPr>
      </p:pic>
      <p:pic>
        <p:nvPicPr>
          <p:cNvPr id="10" name="図 9">
            <a:extLst>
              <a:ext uri="{FF2B5EF4-FFF2-40B4-BE49-F238E27FC236}">
                <a16:creationId xmlns:a16="http://schemas.microsoft.com/office/drawing/2014/main" id="{3616FF2D-8EEE-7217-95A6-3CA642B30932}"/>
              </a:ext>
            </a:extLst>
          </p:cNvPr>
          <p:cNvPicPr>
            <a:picLocks noChangeAspect="1"/>
          </p:cNvPicPr>
          <p:nvPr/>
        </p:nvPicPr>
        <p:blipFill>
          <a:blip r:embed="rId4"/>
          <a:stretch>
            <a:fillRect/>
          </a:stretch>
        </p:blipFill>
        <p:spPr>
          <a:xfrm>
            <a:off x="5076056" y="858770"/>
            <a:ext cx="2480646" cy="895789"/>
          </a:xfrm>
          <a:prstGeom prst="rect">
            <a:avLst/>
          </a:prstGeom>
        </p:spPr>
      </p:pic>
      <p:sp>
        <p:nvSpPr>
          <p:cNvPr id="11" name="正方形/長方形 10">
            <a:extLst>
              <a:ext uri="{FF2B5EF4-FFF2-40B4-BE49-F238E27FC236}">
                <a16:creationId xmlns:a16="http://schemas.microsoft.com/office/drawing/2014/main" id="{E57A1939-02B2-F52A-0A36-042FA6EEC986}"/>
              </a:ext>
            </a:extLst>
          </p:cNvPr>
          <p:cNvSpPr/>
          <p:nvPr/>
        </p:nvSpPr>
        <p:spPr>
          <a:xfrm>
            <a:off x="5129336" y="1875751"/>
            <a:ext cx="2827040" cy="15258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DED1ED53-A2E8-0AC7-E077-6F0A1EBF9F85}"/>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4" name="テキスト ボックス 3">
            <a:extLst>
              <a:ext uri="{FF2B5EF4-FFF2-40B4-BE49-F238E27FC236}">
                <a16:creationId xmlns:a16="http://schemas.microsoft.com/office/drawing/2014/main" id="{B60C05C3-99A3-5263-B30F-06104831CA4F}"/>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8.2 SW(</a:t>
            </a:r>
            <a:r>
              <a:rPr lang="ja-JP" altLang="en-US" b="0" i="0" dirty="0">
                <a:solidFill>
                  <a:srgbClr val="212529"/>
                </a:solidFill>
                <a:effectLst/>
                <a:latin typeface="メイリオ" panose="020B0604030504040204" pitchFamily="50" charset="-128"/>
                <a:ea typeface="メイリオ" panose="020B0604030504040204" pitchFamily="50" charset="-128"/>
              </a:rPr>
              <a:t>スイッチ</a:t>
            </a:r>
            <a:r>
              <a:rPr lang="en-US" altLang="ja-JP" b="0" i="0" dirty="0">
                <a:solidFill>
                  <a:srgbClr val="212529"/>
                </a:solidFill>
                <a:effectLst/>
                <a:latin typeface="メイリオ" panose="020B0604030504040204" pitchFamily="50" charset="-128"/>
                <a:ea typeface="メイリオ" panose="020B0604030504040204" pitchFamily="50" charset="-128"/>
              </a:rPr>
              <a:t>)</a:t>
            </a:r>
            <a:r>
              <a:rPr lang="ja-JP" altLang="en-US" b="0" i="0" dirty="0">
                <a:solidFill>
                  <a:srgbClr val="212529"/>
                </a:solidFill>
                <a:effectLst/>
                <a:latin typeface="メイリオ" panose="020B0604030504040204" pitchFamily="50" charset="-128"/>
                <a:ea typeface="メイリオ" panose="020B0604030504040204" pitchFamily="50" charset="-128"/>
              </a:rPr>
              <a:t>を使って、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en-US" altLang="ja-JP" dirty="0">
                <a:solidFill>
                  <a:srgbClr val="212529"/>
                </a:solidFill>
                <a:latin typeface="メイリオ" panose="020B0604030504040204" pitchFamily="50" charset="-128"/>
                <a:ea typeface="メイリオ" panose="020B0604030504040204" pitchFamily="50" charset="-128"/>
              </a:rPr>
              <a:t>ED</a:t>
            </a:r>
            <a:r>
              <a:rPr lang="ja-JP" altLang="en-US" dirty="0">
                <a:solidFill>
                  <a:srgbClr val="212529"/>
                </a:solidFill>
                <a:latin typeface="メイリオ" panose="020B0604030504040204" pitchFamily="50" charset="-128"/>
                <a:ea typeface="メイリオ" panose="020B0604030504040204" pitchFamily="50" charset="-128"/>
              </a:rPr>
              <a:t>を点灯・消灯</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2C7EC7E0-BA06-3BC2-38D4-53D5213DFA8A}"/>
              </a:ext>
            </a:extLst>
          </p:cNvPr>
          <p:cNvSpPr txBox="1"/>
          <p:nvPr/>
        </p:nvSpPr>
        <p:spPr>
          <a:xfrm>
            <a:off x="755576" y="1021255"/>
            <a:ext cx="1609736"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チャタリングについて</a:t>
            </a:r>
            <a:endParaRPr lang="en-US" altLang="ja-JP" sz="1400" b="1" dirty="0">
              <a:solidFill>
                <a:srgbClr val="002060"/>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05DD60A2-CA2A-7EC7-3512-14C8354337A0}"/>
              </a:ext>
            </a:extLst>
          </p:cNvPr>
          <p:cNvSpPr txBox="1"/>
          <p:nvPr/>
        </p:nvSpPr>
        <p:spPr>
          <a:xfrm>
            <a:off x="899592" y="1354297"/>
            <a:ext cx="2160241" cy="307777"/>
          </a:xfrm>
          <a:prstGeom prst="rect">
            <a:avLst/>
          </a:prstGeom>
          <a:noFill/>
        </p:spPr>
        <p:txBody>
          <a:bodyPr wrap="squar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SW1</a:t>
            </a:r>
            <a:r>
              <a:rPr lang="ja-JP" altLang="en-US" sz="1400" dirty="0">
                <a:solidFill>
                  <a:srgbClr val="002060"/>
                </a:solidFill>
                <a:latin typeface="Meiryo UI" panose="020B0604030504040204" pitchFamily="50" charset="-128"/>
                <a:ea typeface="Meiryo UI" panose="020B0604030504040204" pitchFamily="50" charset="-128"/>
              </a:rPr>
              <a:t>動作（</a:t>
            </a:r>
            <a:r>
              <a:rPr lang="ja-JP" altLang="en-US" sz="1400" dirty="0">
                <a:solidFill>
                  <a:srgbClr val="008000"/>
                </a:solidFill>
                <a:latin typeface="Meiryo UI" panose="020B0604030504040204" pitchFamily="50" charset="-128"/>
                <a:ea typeface="Meiryo UI" panose="020B0604030504040204" pitchFamily="50" charset="-128"/>
              </a:rPr>
              <a:t>理想</a:t>
            </a:r>
            <a:r>
              <a:rPr lang="ja-JP" altLang="en-US" sz="1400" dirty="0">
                <a:solidFill>
                  <a:srgbClr val="002060"/>
                </a:solidFill>
                <a:latin typeface="Meiryo UI" panose="020B0604030504040204" pitchFamily="50" charset="-128"/>
                <a:ea typeface="Meiryo UI" panose="020B0604030504040204" pitchFamily="50" charset="-128"/>
              </a:rPr>
              <a:t>）</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CDBB62C5-29C7-ED45-4E4E-C60BA1EF5C8B}"/>
              </a:ext>
            </a:extLst>
          </p:cNvPr>
          <p:cNvSpPr txBox="1"/>
          <p:nvPr/>
        </p:nvSpPr>
        <p:spPr>
          <a:xfrm>
            <a:off x="899591" y="1672238"/>
            <a:ext cx="1535876" cy="307777"/>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スイッチ　押す</a:t>
            </a: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69E12AC5-5127-FB7B-2B64-82577A1A8AD4}"/>
              </a:ext>
            </a:extLst>
          </p:cNvPr>
          <p:cNvSpPr txBox="1"/>
          <p:nvPr/>
        </p:nvSpPr>
        <p:spPr>
          <a:xfrm>
            <a:off x="2922230" y="1674035"/>
            <a:ext cx="609974" cy="307777"/>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離す</a:t>
            </a:r>
            <a:endParaRPr lang="en-US" altLang="ja-JP" sz="1400" dirty="0">
              <a:solidFill>
                <a:srgbClr val="FF0000"/>
              </a:solidFill>
              <a:latin typeface="メイリオ" panose="020B0604030504040204" pitchFamily="50" charset="-128"/>
              <a:ea typeface="メイリオ" panose="020B0604030504040204" pitchFamily="50" charset="-128"/>
            </a:endParaRPr>
          </a:p>
        </p:txBody>
      </p:sp>
      <p:grpSp>
        <p:nvGrpSpPr>
          <p:cNvPr id="19" name="グループ化 18">
            <a:extLst>
              <a:ext uri="{FF2B5EF4-FFF2-40B4-BE49-F238E27FC236}">
                <a16:creationId xmlns:a16="http://schemas.microsoft.com/office/drawing/2014/main" id="{54BCA804-34CB-F509-232F-5E7F443E9DE1}"/>
              </a:ext>
            </a:extLst>
          </p:cNvPr>
          <p:cNvGrpSpPr/>
          <p:nvPr/>
        </p:nvGrpSpPr>
        <p:grpSpPr>
          <a:xfrm>
            <a:off x="481493" y="2024255"/>
            <a:ext cx="4090507" cy="1237424"/>
            <a:chOff x="481493" y="2024255"/>
            <a:chExt cx="4090507" cy="1237424"/>
          </a:xfrm>
        </p:grpSpPr>
        <p:cxnSp>
          <p:nvCxnSpPr>
            <p:cNvPr id="8" name="直線コネクタ 7">
              <a:extLst>
                <a:ext uri="{FF2B5EF4-FFF2-40B4-BE49-F238E27FC236}">
                  <a16:creationId xmlns:a16="http://schemas.microsoft.com/office/drawing/2014/main" id="{F4A47ECC-8BE6-C60F-ECC1-D0A7E077DDC9}"/>
                </a:ext>
              </a:extLst>
            </p:cNvPr>
            <p:cNvCxnSpPr/>
            <p:nvPr/>
          </p:nvCxnSpPr>
          <p:spPr>
            <a:xfrm>
              <a:off x="1043608" y="2960359"/>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9BCB2BE-B5AD-7587-157B-491896BC740C}"/>
                </a:ext>
              </a:extLst>
            </p:cNvPr>
            <p:cNvCxnSpPr>
              <a:cxnSpLocks/>
            </p:cNvCxnSpPr>
            <p:nvPr/>
          </p:nvCxnSpPr>
          <p:spPr>
            <a:xfrm>
              <a:off x="1331640" y="2024255"/>
              <a:ext cx="65671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48419F2-A933-0658-C8B3-2ED5E7999D12}"/>
                </a:ext>
              </a:extLst>
            </p:cNvPr>
            <p:cNvCxnSpPr>
              <a:cxnSpLocks/>
            </p:cNvCxnSpPr>
            <p:nvPr/>
          </p:nvCxnSpPr>
          <p:spPr>
            <a:xfrm>
              <a:off x="3203848" y="2024255"/>
              <a:ext cx="65671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20F9C67-21F0-8971-FAC7-88464B6C81DF}"/>
                </a:ext>
              </a:extLst>
            </p:cNvPr>
            <p:cNvCxnSpPr>
              <a:cxnSpLocks/>
            </p:cNvCxnSpPr>
            <p:nvPr/>
          </p:nvCxnSpPr>
          <p:spPr>
            <a:xfrm>
              <a:off x="1988352" y="2960359"/>
              <a:ext cx="1215496"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3283C93-C8B0-250D-DC47-7C43CEC4D243}"/>
                </a:ext>
              </a:extLst>
            </p:cNvPr>
            <p:cNvCxnSpPr>
              <a:cxnSpLocks/>
            </p:cNvCxnSpPr>
            <p:nvPr/>
          </p:nvCxnSpPr>
          <p:spPr>
            <a:xfrm>
              <a:off x="1988352" y="2024255"/>
              <a:ext cx="0" cy="93610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AD1CC21-5F3D-0F5C-9FC0-F3CB54BB1960}"/>
                </a:ext>
              </a:extLst>
            </p:cNvPr>
            <p:cNvCxnSpPr>
              <a:cxnSpLocks/>
            </p:cNvCxnSpPr>
            <p:nvPr/>
          </p:nvCxnSpPr>
          <p:spPr>
            <a:xfrm>
              <a:off x="3203848" y="2024255"/>
              <a:ext cx="0" cy="93610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8183FFB3-78C8-ECEC-0205-96BE544C37DD}"/>
                </a:ext>
              </a:extLst>
            </p:cNvPr>
            <p:cNvSpPr txBox="1"/>
            <p:nvPr/>
          </p:nvSpPr>
          <p:spPr>
            <a:xfrm>
              <a:off x="481493" y="2068496"/>
              <a:ext cx="1823048" cy="307777"/>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btn1.value =1</a:t>
              </a:r>
            </a:p>
          </p:txBody>
        </p:sp>
        <p:sp>
          <p:nvSpPr>
            <p:cNvPr id="17" name="テキスト ボックス 16">
              <a:extLst>
                <a:ext uri="{FF2B5EF4-FFF2-40B4-BE49-F238E27FC236}">
                  <a16:creationId xmlns:a16="http://schemas.microsoft.com/office/drawing/2014/main" id="{9D34B900-03DB-E7DA-6D4E-0029CA602553}"/>
                </a:ext>
              </a:extLst>
            </p:cNvPr>
            <p:cNvSpPr txBox="1"/>
            <p:nvPr/>
          </p:nvSpPr>
          <p:spPr>
            <a:xfrm>
              <a:off x="481493" y="2953902"/>
              <a:ext cx="1823048" cy="307777"/>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btn1.value =0</a:t>
              </a:r>
            </a:p>
          </p:txBody>
        </p:sp>
      </p:grpSp>
      <p:sp>
        <p:nvSpPr>
          <p:cNvPr id="18" name="テキスト ボックス 17">
            <a:extLst>
              <a:ext uri="{FF2B5EF4-FFF2-40B4-BE49-F238E27FC236}">
                <a16:creationId xmlns:a16="http://schemas.microsoft.com/office/drawing/2014/main" id="{B38A2D1B-1D07-C894-D293-225F5C9197C9}"/>
              </a:ext>
            </a:extLst>
          </p:cNvPr>
          <p:cNvSpPr txBox="1"/>
          <p:nvPr/>
        </p:nvSpPr>
        <p:spPr>
          <a:xfrm>
            <a:off x="4747260" y="1327073"/>
            <a:ext cx="2160241" cy="307777"/>
          </a:xfrm>
          <a:prstGeom prst="rect">
            <a:avLst/>
          </a:prstGeom>
          <a:noFill/>
        </p:spPr>
        <p:txBody>
          <a:bodyPr wrap="squar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SW1</a:t>
            </a:r>
            <a:r>
              <a:rPr lang="ja-JP" altLang="en-US" sz="1400" dirty="0">
                <a:solidFill>
                  <a:srgbClr val="002060"/>
                </a:solidFill>
                <a:latin typeface="Meiryo UI" panose="020B0604030504040204" pitchFamily="50" charset="-128"/>
                <a:ea typeface="Meiryo UI" panose="020B0604030504040204" pitchFamily="50" charset="-128"/>
              </a:rPr>
              <a:t>動作（</a:t>
            </a:r>
            <a:r>
              <a:rPr lang="ja-JP" altLang="en-US" sz="1400" dirty="0">
                <a:solidFill>
                  <a:srgbClr val="008000"/>
                </a:solidFill>
                <a:latin typeface="Meiryo UI" panose="020B0604030504040204" pitchFamily="50" charset="-128"/>
                <a:ea typeface="Meiryo UI" panose="020B0604030504040204" pitchFamily="50" charset="-128"/>
              </a:rPr>
              <a:t>現実</a:t>
            </a:r>
            <a:r>
              <a:rPr lang="ja-JP" altLang="en-US" sz="1400" dirty="0">
                <a:solidFill>
                  <a:srgbClr val="002060"/>
                </a:solidFill>
                <a:latin typeface="Meiryo UI" panose="020B0604030504040204" pitchFamily="50" charset="-128"/>
                <a:ea typeface="Meiryo UI" panose="020B0604030504040204" pitchFamily="50" charset="-128"/>
              </a:rPr>
              <a:t>）</a:t>
            </a:r>
            <a:endParaRPr lang="en-US" altLang="ja-JP" sz="1400" dirty="0">
              <a:solidFill>
                <a:srgbClr val="002060"/>
              </a:solidFill>
              <a:latin typeface="Meiryo UI" panose="020B0604030504040204" pitchFamily="50" charset="-128"/>
              <a:ea typeface="Meiryo UI" panose="020B0604030504040204" pitchFamily="50" charset="-128"/>
            </a:endParaRPr>
          </a:p>
        </p:txBody>
      </p:sp>
      <p:cxnSp>
        <p:nvCxnSpPr>
          <p:cNvPr id="22" name="直線コネクタ 21">
            <a:extLst>
              <a:ext uri="{FF2B5EF4-FFF2-40B4-BE49-F238E27FC236}">
                <a16:creationId xmlns:a16="http://schemas.microsoft.com/office/drawing/2014/main" id="{292CEFC4-8988-8072-731D-D4D603373137}"/>
              </a:ext>
            </a:extLst>
          </p:cNvPr>
          <p:cNvCxnSpPr>
            <a:cxnSpLocks/>
          </p:cNvCxnSpPr>
          <p:nvPr/>
        </p:nvCxnSpPr>
        <p:spPr>
          <a:xfrm flipV="1">
            <a:off x="5076056" y="2953902"/>
            <a:ext cx="3096344" cy="6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C111B8B-2185-AD21-57D1-CDD242AFD417}"/>
              </a:ext>
            </a:extLst>
          </p:cNvPr>
          <p:cNvCxnSpPr>
            <a:cxnSpLocks/>
          </p:cNvCxnSpPr>
          <p:nvPr/>
        </p:nvCxnSpPr>
        <p:spPr>
          <a:xfrm>
            <a:off x="5178677" y="2024255"/>
            <a:ext cx="65671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39EDF20-E03A-FE18-F38E-26144C7847C8}"/>
              </a:ext>
            </a:extLst>
          </p:cNvPr>
          <p:cNvCxnSpPr>
            <a:cxnSpLocks/>
          </p:cNvCxnSpPr>
          <p:nvPr/>
        </p:nvCxnSpPr>
        <p:spPr>
          <a:xfrm>
            <a:off x="7050885" y="2024255"/>
            <a:ext cx="65671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114D986-BB27-7154-D550-E021166110D3}"/>
              </a:ext>
            </a:extLst>
          </p:cNvPr>
          <p:cNvCxnSpPr>
            <a:cxnSpLocks/>
          </p:cNvCxnSpPr>
          <p:nvPr/>
        </p:nvCxnSpPr>
        <p:spPr>
          <a:xfrm>
            <a:off x="6084168" y="2960359"/>
            <a:ext cx="7190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5" name="フリーフォーム: 図形 34">
            <a:extLst>
              <a:ext uri="{FF2B5EF4-FFF2-40B4-BE49-F238E27FC236}">
                <a16:creationId xmlns:a16="http://schemas.microsoft.com/office/drawing/2014/main" id="{9A2AAF59-DFA3-AFDB-141E-76C7C74C3E51}"/>
              </a:ext>
            </a:extLst>
          </p:cNvPr>
          <p:cNvSpPr/>
          <p:nvPr/>
        </p:nvSpPr>
        <p:spPr>
          <a:xfrm>
            <a:off x="6803231" y="2012156"/>
            <a:ext cx="250032" cy="940594"/>
          </a:xfrm>
          <a:custGeom>
            <a:avLst/>
            <a:gdLst>
              <a:gd name="connsiteX0" fmla="*/ 0 w 250032"/>
              <a:gd name="connsiteY0" fmla="*/ 940594 h 940594"/>
              <a:gd name="connsiteX1" fmla="*/ 7144 w 250032"/>
              <a:gd name="connsiteY1" fmla="*/ 902494 h 940594"/>
              <a:gd name="connsiteX2" fmla="*/ 9525 w 250032"/>
              <a:gd name="connsiteY2" fmla="*/ 892969 h 940594"/>
              <a:gd name="connsiteX3" fmla="*/ 14288 w 250032"/>
              <a:gd name="connsiteY3" fmla="*/ 854869 h 940594"/>
              <a:gd name="connsiteX4" fmla="*/ 16669 w 250032"/>
              <a:gd name="connsiteY4" fmla="*/ 835819 h 940594"/>
              <a:gd name="connsiteX5" fmla="*/ 21432 w 250032"/>
              <a:gd name="connsiteY5" fmla="*/ 807244 h 940594"/>
              <a:gd name="connsiteX6" fmla="*/ 26194 w 250032"/>
              <a:gd name="connsiteY6" fmla="*/ 704850 h 940594"/>
              <a:gd name="connsiteX7" fmla="*/ 35719 w 250032"/>
              <a:gd name="connsiteY7" fmla="*/ 411957 h 940594"/>
              <a:gd name="connsiteX8" fmla="*/ 45244 w 250032"/>
              <a:gd name="connsiteY8" fmla="*/ 342900 h 940594"/>
              <a:gd name="connsiteX9" fmla="*/ 47625 w 250032"/>
              <a:gd name="connsiteY9" fmla="*/ 319088 h 940594"/>
              <a:gd name="connsiteX10" fmla="*/ 52388 w 250032"/>
              <a:gd name="connsiteY10" fmla="*/ 295275 h 940594"/>
              <a:gd name="connsiteX11" fmla="*/ 54769 w 250032"/>
              <a:gd name="connsiteY11" fmla="*/ 330994 h 940594"/>
              <a:gd name="connsiteX12" fmla="*/ 57150 w 250032"/>
              <a:gd name="connsiteY12" fmla="*/ 361950 h 940594"/>
              <a:gd name="connsiteX13" fmla="*/ 59532 w 250032"/>
              <a:gd name="connsiteY13" fmla="*/ 414338 h 940594"/>
              <a:gd name="connsiteX14" fmla="*/ 61913 w 250032"/>
              <a:gd name="connsiteY14" fmla="*/ 433388 h 940594"/>
              <a:gd name="connsiteX15" fmla="*/ 66675 w 250032"/>
              <a:gd name="connsiteY15" fmla="*/ 478632 h 940594"/>
              <a:gd name="connsiteX16" fmla="*/ 69057 w 250032"/>
              <a:gd name="connsiteY16" fmla="*/ 511969 h 940594"/>
              <a:gd name="connsiteX17" fmla="*/ 73819 w 250032"/>
              <a:gd name="connsiteY17" fmla="*/ 542925 h 940594"/>
              <a:gd name="connsiteX18" fmla="*/ 80963 w 250032"/>
              <a:gd name="connsiteY18" fmla="*/ 592932 h 940594"/>
              <a:gd name="connsiteX19" fmla="*/ 83344 w 250032"/>
              <a:gd name="connsiteY19" fmla="*/ 616744 h 940594"/>
              <a:gd name="connsiteX20" fmla="*/ 88107 w 250032"/>
              <a:gd name="connsiteY20" fmla="*/ 640557 h 940594"/>
              <a:gd name="connsiteX21" fmla="*/ 95250 w 250032"/>
              <a:gd name="connsiteY21" fmla="*/ 702469 h 940594"/>
              <a:gd name="connsiteX22" fmla="*/ 102394 w 250032"/>
              <a:gd name="connsiteY22" fmla="*/ 731044 h 940594"/>
              <a:gd name="connsiteX23" fmla="*/ 109538 w 250032"/>
              <a:gd name="connsiteY23" fmla="*/ 764382 h 940594"/>
              <a:gd name="connsiteX24" fmla="*/ 114300 w 250032"/>
              <a:gd name="connsiteY24" fmla="*/ 783432 h 940594"/>
              <a:gd name="connsiteX25" fmla="*/ 121444 w 250032"/>
              <a:gd name="connsiteY25" fmla="*/ 821532 h 940594"/>
              <a:gd name="connsiteX26" fmla="*/ 126207 w 250032"/>
              <a:gd name="connsiteY26" fmla="*/ 735807 h 940594"/>
              <a:gd name="connsiteX27" fmla="*/ 128588 w 250032"/>
              <a:gd name="connsiteY27" fmla="*/ 671513 h 940594"/>
              <a:gd name="connsiteX28" fmla="*/ 130969 w 250032"/>
              <a:gd name="connsiteY28" fmla="*/ 633413 h 940594"/>
              <a:gd name="connsiteX29" fmla="*/ 133350 w 250032"/>
              <a:gd name="connsiteY29" fmla="*/ 583407 h 940594"/>
              <a:gd name="connsiteX30" fmla="*/ 135732 w 250032"/>
              <a:gd name="connsiteY30" fmla="*/ 542925 h 940594"/>
              <a:gd name="connsiteX31" fmla="*/ 138113 w 250032"/>
              <a:gd name="connsiteY31" fmla="*/ 464344 h 940594"/>
              <a:gd name="connsiteX32" fmla="*/ 147638 w 250032"/>
              <a:gd name="connsiteY32" fmla="*/ 335757 h 940594"/>
              <a:gd name="connsiteX33" fmla="*/ 152400 w 250032"/>
              <a:gd name="connsiteY33" fmla="*/ 314325 h 940594"/>
              <a:gd name="connsiteX34" fmla="*/ 164307 w 250032"/>
              <a:gd name="connsiteY34" fmla="*/ 404813 h 940594"/>
              <a:gd name="connsiteX35" fmla="*/ 169069 w 250032"/>
              <a:gd name="connsiteY35" fmla="*/ 464344 h 940594"/>
              <a:gd name="connsiteX36" fmla="*/ 173832 w 250032"/>
              <a:gd name="connsiteY36" fmla="*/ 547688 h 940594"/>
              <a:gd name="connsiteX37" fmla="*/ 183357 w 250032"/>
              <a:gd name="connsiteY37" fmla="*/ 647700 h 940594"/>
              <a:gd name="connsiteX38" fmla="*/ 185738 w 250032"/>
              <a:gd name="connsiteY38" fmla="*/ 685800 h 940594"/>
              <a:gd name="connsiteX39" fmla="*/ 190500 w 250032"/>
              <a:gd name="connsiteY39" fmla="*/ 723900 h 940594"/>
              <a:gd name="connsiteX40" fmla="*/ 195263 w 250032"/>
              <a:gd name="connsiteY40" fmla="*/ 673894 h 940594"/>
              <a:gd name="connsiteX41" fmla="*/ 200025 w 250032"/>
              <a:gd name="connsiteY41" fmla="*/ 623888 h 940594"/>
              <a:gd name="connsiteX42" fmla="*/ 204788 w 250032"/>
              <a:gd name="connsiteY42" fmla="*/ 583407 h 940594"/>
              <a:gd name="connsiteX43" fmla="*/ 211932 w 250032"/>
              <a:gd name="connsiteY43" fmla="*/ 447675 h 940594"/>
              <a:gd name="connsiteX44" fmla="*/ 214313 w 250032"/>
              <a:gd name="connsiteY44" fmla="*/ 395288 h 940594"/>
              <a:gd name="connsiteX45" fmla="*/ 219075 w 250032"/>
              <a:gd name="connsiteY45" fmla="*/ 340519 h 940594"/>
              <a:gd name="connsiteX46" fmla="*/ 223838 w 250032"/>
              <a:gd name="connsiteY46" fmla="*/ 252413 h 940594"/>
              <a:gd name="connsiteX47" fmla="*/ 226219 w 250032"/>
              <a:gd name="connsiteY47" fmla="*/ 180975 h 940594"/>
              <a:gd name="connsiteX48" fmla="*/ 228600 w 250032"/>
              <a:gd name="connsiteY48" fmla="*/ 150019 h 940594"/>
              <a:gd name="connsiteX49" fmla="*/ 233363 w 250032"/>
              <a:gd name="connsiteY49" fmla="*/ 85725 h 940594"/>
              <a:gd name="connsiteX50" fmla="*/ 238125 w 250032"/>
              <a:gd name="connsiteY50" fmla="*/ 54769 h 940594"/>
              <a:gd name="connsiteX51" fmla="*/ 240507 w 250032"/>
              <a:gd name="connsiteY51" fmla="*/ 26194 h 940594"/>
              <a:gd name="connsiteX52" fmla="*/ 245269 w 250032"/>
              <a:gd name="connsiteY52" fmla="*/ 14288 h 940594"/>
              <a:gd name="connsiteX53" fmla="*/ 250032 w 250032"/>
              <a:gd name="connsiteY53" fmla="*/ 0 h 94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0032" h="940594">
                <a:moveTo>
                  <a:pt x="0" y="940594"/>
                </a:moveTo>
                <a:cubicBezTo>
                  <a:pt x="2381" y="927894"/>
                  <a:pt x="4010" y="915030"/>
                  <a:pt x="7144" y="902494"/>
                </a:cubicBezTo>
                <a:cubicBezTo>
                  <a:pt x="7938" y="899319"/>
                  <a:pt x="9040" y="896205"/>
                  <a:pt x="9525" y="892969"/>
                </a:cubicBezTo>
                <a:cubicBezTo>
                  <a:pt x="11424" y="880312"/>
                  <a:pt x="12700" y="867569"/>
                  <a:pt x="14288" y="854869"/>
                </a:cubicBezTo>
                <a:cubicBezTo>
                  <a:pt x="15082" y="848519"/>
                  <a:pt x="15117" y="842027"/>
                  <a:pt x="16669" y="835819"/>
                </a:cubicBezTo>
                <a:cubicBezTo>
                  <a:pt x="20602" y="820086"/>
                  <a:pt x="18644" y="829541"/>
                  <a:pt x="21432" y="807244"/>
                </a:cubicBezTo>
                <a:cubicBezTo>
                  <a:pt x="23232" y="774849"/>
                  <a:pt x="25577" y="736632"/>
                  <a:pt x="26194" y="704850"/>
                </a:cubicBezTo>
                <a:cubicBezTo>
                  <a:pt x="27840" y="620096"/>
                  <a:pt x="25147" y="501814"/>
                  <a:pt x="35719" y="411957"/>
                </a:cubicBezTo>
                <a:cubicBezTo>
                  <a:pt x="52874" y="266152"/>
                  <a:pt x="30243" y="452915"/>
                  <a:pt x="45244" y="342900"/>
                </a:cubicBezTo>
                <a:cubicBezTo>
                  <a:pt x="46322" y="334996"/>
                  <a:pt x="46635" y="327003"/>
                  <a:pt x="47625" y="319088"/>
                </a:cubicBezTo>
                <a:cubicBezTo>
                  <a:pt x="49084" y="307417"/>
                  <a:pt x="49826" y="305522"/>
                  <a:pt x="52388" y="295275"/>
                </a:cubicBezTo>
                <a:cubicBezTo>
                  <a:pt x="53182" y="307181"/>
                  <a:pt x="53919" y="319092"/>
                  <a:pt x="54769" y="330994"/>
                </a:cubicBezTo>
                <a:cubicBezTo>
                  <a:pt x="55506" y="341317"/>
                  <a:pt x="56560" y="351618"/>
                  <a:pt x="57150" y="361950"/>
                </a:cubicBezTo>
                <a:cubicBezTo>
                  <a:pt x="58147" y="379402"/>
                  <a:pt x="58369" y="396896"/>
                  <a:pt x="59532" y="414338"/>
                </a:cubicBezTo>
                <a:cubicBezTo>
                  <a:pt x="59958" y="420723"/>
                  <a:pt x="61206" y="427028"/>
                  <a:pt x="61913" y="433388"/>
                </a:cubicBezTo>
                <a:cubicBezTo>
                  <a:pt x="63587" y="448460"/>
                  <a:pt x="65302" y="463530"/>
                  <a:pt x="66675" y="478632"/>
                </a:cubicBezTo>
                <a:cubicBezTo>
                  <a:pt x="67684" y="489727"/>
                  <a:pt x="67827" y="500896"/>
                  <a:pt x="69057" y="511969"/>
                </a:cubicBezTo>
                <a:cubicBezTo>
                  <a:pt x="70210" y="522345"/>
                  <a:pt x="72524" y="532566"/>
                  <a:pt x="73819" y="542925"/>
                </a:cubicBezTo>
                <a:cubicBezTo>
                  <a:pt x="80046" y="592744"/>
                  <a:pt x="71606" y="546152"/>
                  <a:pt x="80963" y="592932"/>
                </a:cubicBezTo>
                <a:cubicBezTo>
                  <a:pt x="81757" y="600869"/>
                  <a:pt x="82161" y="608855"/>
                  <a:pt x="83344" y="616744"/>
                </a:cubicBezTo>
                <a:cubicBezTo>
                  <a:pt x="84545" y="624749"/>
                  <a:pt x="87060" y="632530"/>
                  <a:pt x="88107" y="640557"/>
                </a:cubicBezTo>
                <a:cubicBezTo>
                  <a:pt x="94120" y="686656"/>
                  <a:pt x="86058" y="656509"/>
                  <a:pt x="95250" y="702469"/>
                </a:cubicBezTo>
                <a:cubicBezTo>
                  <a:pt x="97175" y="712097"/>
                  <a:pt x="100186" y="721477"/>
                  <a:pt x="102394" y="731044"/>
                </a:cubicBezTo>
                <a:cubicBezTo>
                  <a:pt x="104950" y="742118"/>
                  <a:pt x="107019" y="753300"/>
                  <a:pt x="109538" y="764382"/>
                </a:cubicBezTo>
                <a:cubicBezTo>
                  <a:pt x="110989" y="770765"/>
                  <a:pt x="113094" y="776999"/>
                  <a:pt x="114300" y="783432"/>
                </a:cubicBezTo>
                <a:cubicBezTo>
                  <a:pt x="123880" y="834522"/>
                  <a:pt x="108599" y="770146"/>
                  <a:pt x="121444" y="821532"/>
                </a:cubicBezTo>
                <a:cubicBezTo>
                  <a:pt x="127127" y="889730"/>
                  <a:pt x="123079" y="853099"/>
                  <a:pt x="126207" y="735807"/>
                </a:cubicBezTo>
                <a:cubicBezTo>
                  <a:pt x="126779" y="714369"/>
                  <a:pt x="127592" y="692936"/>
                  <a:pt x="128588" y="671513"/>
                </a:cubicBezTo>
                <a:cubicBezTo>
                  <a:pt x="129179" y="658802"/>
                  <a:pt x="130282" y="646119"/>
                  <a:pt x="130969" y="633413"/>
                </a:cubicBezTo>
                <a:cubicBezTo>
                  <a:pt x="131870" y="616750"/>
                  <a:pt x="132473" y="600071"/>
                  <a:pt x="133350" y="583407"/>
                </a:cubicBezTo>
                <a:cubicBezTo>
                  <a:pt x="134061" y="569908"/>
                  <a:pt x="135192" y="556432"/>
                  <a:pt x="135732" y="542925"/>
                </a:cubicBezTo>
                <a:cubicBezTo>
                  <a:pt x="136779" y="516740"/>
                  <a:pt x="137086" y="490530"/>
                  <a:pt x="138113" y="464344"/>
                </a:cubicBezTo>
                <a:cubicBezTo>
                  <a:pt x="139797" y="421402"/>
                  <a:pt x="143363" y="378509"/>
                  <a:pt x="147638" y="335757"/>
                </a:cubicBezTo>
                <a:cubicBezTo>
                  <a:pt x="151002" y="255016"/>
                  <a:pt x="148447" y="266885"/>
                  <a:pt x="152400" y="314325"/>
                </a:cubicBezTo>
                <a:cubicBezTo>
                  <a:pt x="157026" y="369834"/>
                  <a:pt x="155428" y="354503"/>
                  <a:pt x="164307" y="404813"/>
                </a:cubicBezTo>
                <a:cubicBezTo>
                  <a:pt x="165894" y="424657"/>
                  <a:pt x="167933" y="444469"/>
                  <a:pt x="169069" y="464344"/>
                </a:cubicBezTo>
                <a:cubicBezTo>
                  <a:pt x="170657" y="492125"/>
                  <a:pt x="171670" y="519945"/>
                  <a:pt x="173832" y="547688"/>
                </a:cubicBezTo>
                <a:cubicBezTo>
                  <a:pt x="176434" y="581075"/>
                  <a:pt x="181268" y="614277"/>
                  <a:pt x="183357" y="647700"/>
                </a:cubicBezTo>
                <a:cubicBezTo>
                  <a:pt x="184151" y="660400"/>
                  <a:pt x="184550" y="673131"/>
                  <a:pt x="185738" y="685800"/>
                </a:cubicBezTo>
                <a:cubicBezTo>
                  <a:pt x="186933" y="698543"/>
                  <a:pt x="190500" y="723900"/>
                  <a:pt x="190500" y="723900"/>
                </a:cubicBezTo>
                <a:cubicBezTo>
                  <a:pt x="194395" y="677178"/>
                  <a:pt x="191138" y="713085"/>
                  <a:pt x="195263" y="673894"/>
                </a:cubicBezTo>
                <a:cubicBezTo>
                  <a:pt x="197016" y="657242"/>
                  <a:pt x="198241" y="640537"/>
                  <a:pt x="200025" y="623888"/>
                </a:cubicBezTo>
                <a:cubicBezTo>
                  <a:pt x="201472" y="610379"/>
                  <a:pt x="203200" y="596901"/>
                  <a:pt x="204788" y="583407"/>
                </a:cubicBezTo>
                <a:cubicBezTo>
                  <a:pt x="207169" y="538163"/>
                  <a:pt x="209875" y="492935"/>
                  <a:pt x="211932" y="447675"/>
                </a:cubicBezTo>
                <a:cubicBezTo>
                  <a:pt x="212726" y="430213"/>
                  <a:pt x="213370" y="412743"/>
                  <a:pt x="214313" y="395288"/>
                </a:cubicBezTo>
                <a:cubicBezTo>
                  <a:pt x="220035" y="289422"/>
                  <a:pt x="213651" y="405604"/>
                  <a:pt x="219075" y="340519"/>
                </a:cubicBezTo>
                <a:cubicBezTo>
                  <a:pt x="220726" y="320705"/>
                  <a:pt x="223176" y="269307"/>
                  <a:pt x="223838" y="252413"/>
                </a:cubicBezTo>
                <a:cubicBezTo>
                  <a:pt x="224772" y="228605"/>
                  <a:pt x="225112" y="204775"/>
                  <a:pt x="226219" y="180975"/>
                </a:cubicBezTo>
                <a:cubicBezTo>
                  <a:pt x="226700" y="170637"/>
                  <a:pt x="227954" y="160348"/>
                  <a:pt x="228600" y="150019"/>
                </a:cubicBezTo>
                <a:cubicBezTo>
                  <a:pt x="233074" y="78440"/>
                  <a:pt x="228365" y="128212"/>
                  <a:pt x="233363" y="85725"/>
                </a:cubicBezTo>
                <a:cubicBezTo>
                  <a:pt x="236410" y="59822"/>
                  <a:pt x="233862" y="71822"/>
                  <a:pt x="238125" y="54769"/>
                </a:cubicBezTo>
                <a:cubicBezTo>
                  <a:pt x="238919" y="45244"/>
                  <a:pt x="238846" y="35607"/>
                  <a:pt x="240507" y="26194"/>
                </a:cubicBezTo>
                <a:cubicBezTo>
                  <a:pt x="241250" y="21985"/>
                  <a:pt x="243917" y="18343"/>
                  <a:pt x="245269" y="14288"/>
                </a:cubicBezTo>
                <a:cubicBezTo>
                  <a:pt x="250890" y="-2578"/>
                  <a:pt x="244662" y="10738"/>
                  <a:pt x="250032" y="0"/>
                </a:cubicBezTo>
              </a:path>
            </a:pathLst>
          </a:cu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リーフォーム: 図形 35">
            <a:extLst>
              <a:ext uri="{FF2B5EF4-FFF2-40B4-BE49-F238E27FC236}">
                <a16:creationId xmlns:a16="http://schemas.microsoft.com/office/drawing/2014/main" id="{5E825B7E-E3B3-2940-5C9C-71AC1EF38FD1}"/>
              </a:ext>
            </a:extLst>
          </p:cNvPr>
          <p:cNvSpPr/>
          <p:nvPr/>
        </p:nvSpPr>
        <p:spPr>
          <a:xfrm flipH="1">
            <a:off x="5802166" y="2019765"/>
            <a:ext cx="275973" cy="940594"/>
          </a:xfrm>
          <a:custGeom>
            <a:avLst/>
            <a:gdLst>
              <a:gd name="connsiteX0" fmla="*/ 0 w 250032"/>
              <a:gd name="connsiteY0" fmla="*/ 940594 h 940594"/>
              <a:gd name="connsiteX1" fmla="*/ 7144 w 250032"/>
              <a:gd name="connsiteY1" fmla="*/ 902494 h 940594"/>
              <a:gd name="connsiteX2" fmla="*/ 9525 w 250032"/>
              <a:gd name="connsiteY2" fmla="*/ 892969 h 940594"/>
              <a:gd name="connsiteX3" fmla="*/ 14288 w 250032"/>
              <a:gd name="connsiteY3" fmla="*/ 854869 h 940594"/>
              <a:gd name="connsiteX4" fmla="*/ 16669 w 250032"/>
              <a:gd name="connsiteY4" fmla="*/ 835819 h 940594"/>
              <a:gd name="connsiteX5" fmla="*/ 21432 w 250032"/>
              <a:gd name="connsiteY5" fmla="*/ 807244 h 940594"/>
              <a:gd name="connsiteX6" fmla="*/ 26194 w 250032"/>
              <a:gd name="connsiteY6" fmla="*/ 704850 h 940594"/>
              <a:gd name="connsiteX7" fmla="*/ 35719 w 250032"/>
              <a:gd name="connsiteY7" fmla="*/ 411957 h 940594"/>
              <a:gd name="connsiteX8" fmla="*/ 45244 w 250032"/>
              <a:gd name="connsiteY8" fmla="*/ 342900 h 940594"/>
              <a:gd name="connsiteX9" fmla="*/ 47625 w 250032"/>
              <a:gd name="connsiteY9" fmla="*/ 319088 h 940594"/>
              <a:gd name="connsiteX10" fmla="*/ 52388 w 250032"/>
              <a:gd name="connsiteY10" fmla="*/ 295275 h 940594"/>
              <a:gd name="connsiteX11" fmla="*/ 54769 w 250032"/>
              <a:gd name="connsiteY11" fmla="*/ 330994 h 940594"/>
              <a:gd name="connsiteX12" fmla="*/ 57150 w 250032"/>
              <a:gd name="connsiteY12" fmla="*/ 361950 h 940594"/>
              <a:gd name="connsiteX13" fmla="*/ 59532 w 250032"/>
              <a:gd name="connsiteY13" fmla="*/ 414338 h 940594"/>
              <a:gd name="connsiteX14" fmla="*/ 61913 w 250032"/>
              <a:gd name="connsiteY14" fmla="*/ 433388 h 940594"/>
              <a:gd name="connsiteX15" fmla="*/ 66675 w 250032"/>
              <a:gd name="connsiteY15" fmla="*/ 478632 h 940594"/>
              <a:gd name="connsiteX16" fmla="*/ 69057 w 250032"/>
              <a:gd name="connsiteY16" fmla="*/ 511969 h 940594"/>
              <a:gd name="connsiteX17" fmla="*/ 73819 w 250032"/>
              <a:gd name="connsiteY17" fmla="*/ 542925 h 940594"/>
              <a:gd name="connsiteX18" fmla="*/ 80963 w 250032"/>
              <a:gd name="connsiteY18" fmla="*/ 592932 h 940594"/>
              <a:gd name="connsiteX19" fmla="*/ 83344 w 250032"/>
              <a:gd name="connsiteY19" fmla="*/ 616744 h 940594"/>
              <a:gd name="connsiteX20" fmla="*/ 88107 w 250032"/>
              <a:gd name="connsiteY20" fmla="*/ 640557 h 940594"/>
              <a:gd name="connsiteX21" fmla="*/ 95250 w 250032"/>
              <a:gd name="connsiteY21" fmla="*/ 702469 h 940594"/>
              <a:gd name="connsiteX22" fmla="*/ 102394 w 250032"/>
              <a:gd name="connsiteY22" fmla="*/ 731044 h 940594"/>
              <a:gd name="connsiteX23" fmla="*/ 109538 w 250032"/>
              <a:gd name="connsiteY23" fmla="*/ 764382 h 940594"/>
              <a:gd name="connsiteX24" fmla="*/ 114300 w 250032"/>
              <a:gd name="connsiteY24" fmla="*/ 783432 h 940594"/>
              <a:gd name="connsiteX25" fmla="*/ 121444 w 250032"/>
              <a:gd name="connsiteY25" fmla="*/ 821532 h 940594"/>
              <a:gd name="connsiteX26" fmla="*/ 126207 w 250032"/>
              <a:gd name="connsiteY26" fmla="*/ 735807 h 940594"/>
              <a:gd name="connsiteX27" fmla="*/ 128588 w 250032"/>
              <a:gd name="connsiteY27" fmla="*/ 671513 h 940594"/>
              <a:gd name="connsiteX28" fmla="*/ 130969 w 250032"/>
              <a:gd name="connsiteY28" fmla="*/ 633413 h 940594"/>
              <a:gd name="connsiteX29" fmla="*/ 133350 w 250032"/>
              <a:gd name="connsiteY29" fmla="*/ 583407 h 940594"/>
              <a:gd name="connsiteX30" fmla="*/ 135732 w 250032"/>
              <a:gd name="connsiteY30" fmla="*/ 542925 h 940594"/>
              <a:gd name="connsiteX31" fmla="*/ 138113 w 250032"/>
              <a:gd name="connsiteY31" fmla="*/ 464344 h 940594"/>
              <a:gd name="connsiteX32" fmla="*/ 147638 w 250032"/>
              <a:gd name="connsiteY32" fmla="*/ 335757 h 940594"/>
              <a:gd name="connsiteX33" fmla="*/ 152400 w 250032"/>
              <a:gd name="connsiteY33" fmla="*/ 314325 h 940594"/>
              <a:gd name="connsiteX34" fmla="*/ 164307 w 250032"/>
              <a:gd name="connsiteY34" fmla="*/ 404813 h 940594"/>
              <a:gd name="connsiteX35" fmla="*/ 169069 w 250032"/>
              <a:gd name="connsiteY35" fmla="*/ 464344 h 940594"/>
              <a:gd name="connsiteX36" fmla="*/ 173832 w 250032"/>
              <a:gd name="connsiteY36" fmla="*/ 547688 h 940594"/>
              <a:gd name="connsiteX37" fmla="*/ 183357 w 250032"/>
              <a:gd name="connsiteY37" fmla="*/ 647700 h 940594"/>
              <a:gd name="connsiteX38" fmla="*/ 185738 w 250032"/>
              <a:gd name="connsiteY38" fmla="*/ 685800 h 940594"/>
              <a:gd name="connsiteX39" fmla="*/ 190500 w 250032"/>
              <a:gd name="connsiteY39" fmla="*/ 723900 h 940594"/>
              <a:gd name="connsiteX40" fmla="*/ 195263 w 250032"/>
              <a:gd name="connsiteY40" fmla="*/ 673894 h 940594"/>
              <a:gd name="connsiteX41" fmla="*/ 200025 w 250032"/>
              <a:gd name="connsiteY41" fmla="*/ 623888 h 940594"/>
              <a:gd name="connsiteX42" fmla="*/ 204788 w 250032"/>
              <a:gd name="connsiteY42" fmla="*/ 583407 h 940594"/>
              <a:gd name="connsiteX43" fmla="*/ 211932 w 250032"/>
              <a:gd name="connsiteY43" fmla="*/ 447675 h 940594"/>
              <a:gd name="connsiteX44" fmla="*/ 214313 w 250032"/>
              <a:gd name="connsiteY44" fmla="*/ 395288 h 940594"/>
              <a:gd name="connsiteX45" fmla="*/ 219075 w 250032"/>
              <a:gd name="connsiteY45" fmla="*/ 340519 h 940594"/>
              <a:gd name="connsiteX46" fmla="*/ 223838 w 250032"/>
              <a:gd name="connsiteY46" fmla="*/ 252413 h 940594"/>
              <a:gd name="connsiteX47" fmla="*/ 226219 w 250032"/>
              <a:gd name="connsiteY47" fmla="*/ 180975 h 940594"/>
              <a:gd name="connsiteX48" fmla="*/ 228600 w 250032"/>
              <a:gd name="connsiteY48" fmla="*/ 150019 h 940594"/>
              <a:gd name="connsiteX49" fmla="*/ 233363 w 250032"/>
              <a:gd name="connsiteY49" fmla="*/ 85725 h 940594"/>
              <a:gd name="connsiteX50" fmla="*/ 238125 w 250032"/>
              <a:gd name="connsiteY50" fmla="*/ 54769 h 940594"/>
              <a:gd name="connsiteX51" fmla="*/ 240507 w 250032"/>
              <a:gd name="connsiteY51" fmla="*/ 26194 h 940594"/>
              <a:gd name="connsiteX52" fmla="*/ 245269 w 250032"/>
              <a:gd name="connsiteY52" fmla="*/ 14288 h 940594"/>
              <a:gd name="connsiteX53" fmla="*/ 250032 w 250032"/>
              <a:gd name="connsiteY53" fmla="*/ 0 h 94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0032" h="940594">
                <a:moveTo>
                  <a:pt x="0" y="940594"/>
                </a:moveTo>
                <a:cubicBezTo>
                  <a:pt x="2381" y="927894"/>
                  <a:pt x="4010" y="915030"/>
                  <a:pt x="7144" y="902494"/>
                </a:cubicBezTo>
                <a:cubicBezTo>
                  <a:pt x="7938" y="899319"/>
                  <a:pt x="9040" y="896205"/>
                  <a:pt x="9525" y="892969"/>
                </a:cubicBezTo>
                <a:cubicBezTo>
                  <a:pt x="11424" y="880312"/>
                  <a:pt x="12700" y="867569"/>
                  <a:pt x="14288" y="854869"/>
                </a:cubicBezTo>
                <a:cubicBezTo>
                  <a:pt x="15082" y="848519"/>
                  <a:pt x="15117" y="842027"/>
                  <a:pt x="16669" y="835819"/>
                </a:cubicBezTo>
                <a:cubicBezTo>
                  <a:pt x="20602" y="820086"/>
                  <a:pt x="18644" y="829541"/>
                  <a:pt x="21432" y="807244"/>
                </a:cubicBezTo>
                <a:cubicBezTo>
                  <a:pt x="23232" y="774849"/>
                  <a:pt x="25577" y="736632"/>
                  <a:pt x="26194" y="704850"/>
                </a:cubicBezTo>
                <a:cubicBezTo>
                  <a:pt x="27840" y="620096"/>
                  <a:pt x="25147" y="501814"/>
                  <a:pt x="35719" y="411957"/>
                </a:cubicBezTo>
                <a:cubicBezTo>
                  <a:pt x="52874" y="266152"/>
                  <a:pt x="30243" y="452915"/>
                  <a:pt x="45244" y="342900"/>
                </a:cubicBezTo>
                <a:cubicBezTo>
                  <a:pt x="46322" y="334996"/>
                  <a:pt x="46635" y="327003"/>
                  <a:pt x="47625" y="319088"/>
                </a:cubicBezTo>
                <a:cubicBezTo>
                  <a:pt x="49084" y="307417"/>
                  <a:pt x="49826" y="305522"/>
                  <a:pt x="52388" y="295275"/>
                </a:cubicBezTo>
                <a:cubicBezTo>
                  <a:pt x="53182" y="307181"/>
                  <a:pt x="53919" y="319092"/>
                  <a:pt x="54769" y="330994"/>
                </a:cubicBezTo>
                <a:cubicBezTo>
                  <a:pt x="55506" y="341317"/>
                  <a:pt x="56560" y="351618"/>
                  <a:pt x="57150" y="361950"/>
                </a:cubicBezTo>
                <a:cubicBezTo>
                  <a:pt x="58147" y="379402"/>
                  <a:pt x="58369" y="396896"/>
                  <a:pt x="59532" y="414338"/>
                </a:cubicBezTo>
                <a:cubicBezTo>
                  <a:pt x="59958" y="420723"/>
                  <a:pt x="61206" y="427028"/>
                  <a:pt x="61913" y="433388"/>
                </a:cubicBezTo>
                <a:cubicBezTo>
                  <a:pt x="63587" y="448460"/>
                  <a:pt x="65302" y="463530"/>
                  <a:pt x="66675" y="478632"/>
                </a:cubicBezTo>
                <a:cubicBezTo>
                  <a:pt x="67684" y="489727"/>
                  <a:pt x="67827" y="500896"/>
                  <a:pt x="69057" y="511969"/>
                </a:cubicBezTo>
                <a:cubicBezTo>
                  <a:pt x="70210" y="522345"/>
                  <a:pt x="72524" y="532566"/>
                  <a:pt x="73819" y="542925"/>
                </a:cubicBezTo>
                <a:cubicBezTo>
                  <a:pt x="80046" y="592744"/>
                  <a:pt x="71606" y="546152"/>
                  <a:pt x="80963" y="592932"/>
                </a:cubicBezTo>
                <a:cubicBezTo>
                  <a:pt x="81757" y="600869"/>
                  <a:pt x="82161" y="608855"/>
                  <a:pt x="83344" y="616744"/>
                </a:cubicBezTo>
                <a:cubicBezTo>
                  <a:pt x="84545" y="624749"/>
                  <a:pt x="87060" y="632530"/>
                  <a:pt x="88107" y="640557"/>
                </a:cubicBezTo>
                <a:cubicBezTo>
                  <a:pt x="94120" y="686656"/>
                  <a:pt x="86058" y="656509"/>
                  <a:pt x="95250" y="702469"/>
                </a:cubicBezTo>
                <a:cubicBezTo>
                  <a:pt x="97175" y="712097"/>
                  <a:pt x="100186" y="721477"/>
                  <a:pt x="102394" y="731044"/>
                </a:cubicBezTo>
                <a:cubicBezTo>
                  <a:pt x="104950" y="742118"/>
                  <a:pt x="107019" y="753300"/>
                  <a:pt x="109538" y="764382"/>
                </a:cubicBezTo>
                <a:cubicBezTo>
                  <a:pt x="110989" y="770765"/>
                  <a:pt x="113094" y="776999"/>
                  <a:pt x="114300" y="783432"/>
                </a:cubicBezTo>
                <a:cubicBezTo>
                  <a:pt x="123880" y="834522"/>
                  <a:pt x="108599" y="770146"/>
                  <a:pt x="121444" y="821532"/>
                </a:cubicBezTo>
                <a:cubicBezTo>
                  <a:pt x="127127" y="889730"/>
                  <a:pt x="123079" y="853099"/>
                  <a:pt x="126207" y="735807"/>
                </a:cubicBezTo>
                <a:cubicBezTo>
                  <a:pt x="126779" y="714369"/>
                  <a:pt x="127592" y="692936"/>
                  <a:pt x="128588" y="671513"/>
                </a:cubicBezTo>
                <a:cubicBezTo>
                  <a:pt x="129179" y="658802"/>
                  <a:pt x="130282" y="646119"/>
                  <a:pt x="130969" y="633413"/>
                </a:cubicBezTo>
                <a:cubicBezTo>
                  <a:pt x="131870" y="616750"/>
                  <a:pt x="132473" y="600071"/>
                  <a:pt x="133350" y="583407"/>
                </a:cubicBezTo>
                <a:cubicBezTo>
                  <a:pt x="134061" y="569908"/>
                  <a:pt x="135192" y="556432"/>
                  <a:pt x="135732" y="542925"/>
                </a:cubicBezTo>
                <a:cubicBezTo>
                  <a:pt x="136779" y="516740"/>
                  <a:pt x="137086" y="490530"/>
                  <a:pt x="138113" y="464344"/>
                </a:cubicBezTo>
                <a:cubicBezTo>
                  <a:pt x="139797" y="421402"/>
                  <a:pt x="143363" y="378509"/>
                  <a:pt x="147638" y="335757"/>
                </a:cubicBezTo>
                <a:cubicBezTo>
                  <a:pt x="151002" y="255016"/>
                  <a:pt x="148447" y="266885"/>
                  <a:pt x="152400" y="314325"/>
                </a:cubicBezTo>
                <a:cubicBezTo>
                  <a:pt x="157026" y="369834"/>
                  <a:pt x="155428" y="354503"/>
                  <a:pt x="164307" y="404813"/>
                </a:cubicBezTo>
                <a:cubicBezTo>
                  <a:pt x="165894" y="424657"/>
                  <a:pt x="167933" y="444469"/>
                  <a:pt x="169069" y="464344"/>
                </a:cubicBezTo>
                <a:cubicBezTo>
                  <a:pt x="170657" y="492125"/>
                  <a:pt x="171670" y="519945"/>
                  <a:pt x="173832" y="547688"/>
                </a:cubicBezTo>
                <a:cubicBezTo>
                  <a:pt x="176434" y="581075"/>
                  <a:pt x="181268" y="614277"/>
                  <a:pt x="183357" y="647700"/>
                </a:cubicBezTo>
                <a:cubicBezTo>
                  <a:pt x="184151" y="660400"/>
                  <a:pt x="184550" y="673131"/>
                  <a:pt x="185738" y="685800"/>
                </a:cubicBezTo>
                <a:cubicBezTo>
                  <a:pt x="186933" y="698543"/>
                  <a:pt x="190500" y="723900"/>
                  <a:pt x="190500" y="723900"/>
                </a:cubicBezTo>
                <a:cubicBezTo>
                  <a:pt x="194395" y="677178"/>
                  <a:pt x="191138" y="713085"/>
                  <a:pt x="195263" y="673894"/>
                </a:cubicBezTo>
                <a:cubicBezTo>
                  <a:pt x="197016" y="657242"/>
                  <a:pt x="198241" y="640537"/>
                  <a:pt x="200025" y="623888"/>
                </a:cubicBezTo>
                <a:cubicBezTo>
                  <a:pt x="201472" y="610379"/>
                  <a:pt x="203200" y="596901"/>
                  <a:pt x="204788" y="583407"/>
                </a:cubicBezTo>
                <a:cubicBezTo>
                  <a:pt x="207169" y="538163"/>
                  <a:pt x="209875" y="492935"/>
                  <a:pt x="211932" y="447675"/>
                </a:cubicBezTo>
                <a:cubicBezTo>
                  <a:pt x="212726" y="430213"/>
                  <a:pt x="213370" y="412743"/>
                  <a:pt x="214313" y="395288"/>
                </a:cubicBezTo>
                <a:cubicBezTo>
                  <a:pt x="220035" y="289422"/>
                  <a:pt x="213651" y="405604"/>
                  <a:pt x="219075" y="340519"/>
                </a:cubicBezTo>
                <a:cubicBezTo>
                  <a:pt x="220726" y="320705"/>
                  <a:pt x="223176" y="269307"/>
                  <a:pt x="223838" y="252413"/>
                </a:cubicBezTo>
                <a:cubicBezTo>
                  <a:pt x="224772" y="228605"/>
                  <a:pt x="225112" y="204775"/>
                  <a:pt x="226219" y="180975"/>
                </a:cubicBezTo>
                <a:cubicBezTo>
                  <a:pt x="226700" y="170637"/>
                  <a:pt x="227954" y="160348"/>
                  <a:pt x="228600" y="150019"/>
                </a:cubicBezTo>
                <a:cubicBezTo>
                  <a:pt x="233074" y="78440"/>
                  <a:pt x="228365" y="128212"/>
                  <a:pt x="233363" y="85725"/>
                </a:cubicBezTo>
                <a:cubicBezTo>
                  <a:pt x="236410" y="59822"/>
                  <a:pt x="233862" y="71822"/>
                  <a:pt x="238125" y="54769"/>
                </a:cubicBezTo>
                <a:cubicBezTo>
                  <a:pt x="238919" y="45244"/>
                  <a:pt x="238846" y="35607"/>
                  <a:pt x="240507" y="26194"/>
                </a:cubicBezTo>
                <a:cubicBezTo>
                  <a:pt x="241250" y="21985"/>
                  <a:pt x="243917" y="18343"/>
                  <a:pt x="245269" y="14288"/>
                </a:cubicBezTo>
                <a:cubicBezTo>
                  <a:pt x="250890" y="-2578"/>
                  <a:pt x="244662" y="10738"/>
                  <a:pt x="250032" y="0"/>
                </a:cubicBezTo>
              </a:path>
            </a:pathLst>
          </a:cu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a:extLst>
              <a:ext uri="{FF2B5EF4-FFF2-40B4-BE49-F238E27FC236}">
                <a16:creationId xmlns:a16="http://schemas.microsoft.com/office/drawing/2014/main" id="{E895FBC1-69FB-98AB-FF6A-2794533BBF36}"/>
              </a:ext>
            </a:extLst>
          </p:cNvPr>
          <p:cNvCxnSpPr>
            <a:cxnSpLocks/>
          </p:cNvCxnSpPr>
          <p:nvPr/>
        </p:nvCxnSpPr>
        <p:spPr>
          <a:xfrm>
            <a:off x="5148064" y="2376273"/>
            <a:ext cx="25595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70A7CE6F-F0E0-CC74-5357-E6297089D0D1}"/>
              </a:ext>
            </a:extLst>
          </p:cNvPr>
          <p:cNvCxnSpPr>
            <a:cxnSpLocks/>
          </p:cNvCxnSpPr>
          <p:nvPr/>
        </p:nvCxnSpPr>
        <p:spPr>
          <a:xfrm>
            <a:off x="5163932" y="2708920"/>
            <a:ext cx="25595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6CC3CC6F-408D-21AD-CD9F-E0E320575D87}"/>
              </a:ext>
            </a:extLst>
          </p:cNvPr>
          <p:cNvSpPr txBox="1"/>
          <p:nvPr/>
        </p:nvSpPr>
        <p:spPr>
          <a:xfrm>
            <a:off x="5386277" y="1683818"/>
            <a:ext cx="572416" cy="307777"/>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押す</a:t>
            </a: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6C4F51A9-BFEE-3030-1408-276C1A9D1060}"/>
              </a:ext>
            </a:extLst>
          </p:cNvPr>
          <p:cNvSpPr txBox="1"/>
          <p:nvPr/>
        </p:nvSpPr>
        <p:spPr>
          <a:xfrm>
            <a:off x="6945358" y="1683817"/>
            <a:ext cx="609974" cy="307777"/>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離す</a:t>
            </a: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1E7768BE-B128-D94D-2A10-49B3E65AFC17}"/>
              </a:ext>
            </a:extLst>
          </p:cNvPr>
          <p:cNvSpPr/>
          <p:nvPr/>
        </p:nvSpPr>
        <p:spPr>
          <a:xfrm>
            <a:off x="5796403" y="2012157"/>
            <a:ext cx="348605" cy="984796"/>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F4A63B81-6A6D-84B9-510D-80312030C928}"/>
              </a:ext>
            </a:extLst>
          </p:cNvPr>
          <p:cNvSpPr/>
          <p:nvPr/>
        </p:nvSpPr>
        <p:spPr>
          <a:xfrm>
            <a:off x="6766155" y="1997664"/>
            <a:ext cx="348605" cy="984796"/>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2BFC790F-E4FD-C2E7-713B-76E6B5D6CA07}"/>
              </a:ext>
            </a:extLst>
          </p:cNvPr>
          <p:cNvSpPr txBox="1"/>
          <p:nvPr/>
        </p:nvSpPr>
        <p:spPr>
          <a:xfrm>
            <a:off x="5255297" y="2028746"/>
            <a:ext cx="1260141" cy="307777"/>
          </a:xfrm>
          <a:prstGeom prst="rect">
            <a:avLst/>
          </a:prstGeom>
          <a:noFill/>
        </p:spPr>
        <p:txBody>
          <a:bodyPr wrap="squar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不安定な状態</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FA1B8861-BB94-3151-F618-9A068FFD5A70}"/>
              </a:ext>
            </a:extLst>
          </p:cNvPr>
          <p:cNvSpPr txBox="1"/>
          <p:nvPr/>
        </p:nvSpPr>
        <p:spPr>
          <a:xfrm>
            <a:off x="6620274" y="2040214"/>
            <a:ext cx="1260141" cy="307777"/>
          </a:xfrm>
          <a:prstGeom prst="rect">
            <a:avLst/>
          </a:prstGeom>
          <a:noFill/>
        </p:spPr>
        <p:txBody>
          <a:bodyPr wrap="squar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不安定な状態</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E12D9E02-3C2D-DDC0-67AC-D9D835404B92}"/>
              </a:ext>
            </a:extLst>
          </p:cNvPr>
          <p:cNvSpPr txBox="1"/>
          <p:nvPr/>
        </p:nvSpPr>
        <p:spPr>
          <a:xfrm>
            <a:off x="755576" y="4240226"/>
            <a:ext cx="2597186" cy="307777"/>
          </a:xfrm>
          <a:prstGeom prst="rect">
            <a:avLst/>
          </a:prstGeom>
          <a:noFill/>
        </p:spPr>
        <p:txBody>
          <a:bodyPr wrap="none" rtlCol="0">
            <a:spAutoFit/>
          </a:bodyPr>
          <a:lstStyle/>
          <a:p>
            <a:r>
              <a:rPr lang="ja-JP" altLang="en-US" sz="1400" b="1" dirty="0">
                <a:solidFill>
                  <a:srgbClr val="008000"/>
                </a:solidFill>
                <a:latin typeface="Meiryo UI" panose="020B0604030504040204" pitchFamily="50" charset="-128"/>
                <a:ea typeface="Meiryo UI" panose="020B0604030504040204" pitchFamily="50" charset="-128"/>
              </a:rPr>
              <a:t>チャタリング対策（ハードウェア）</a:t>
            </a:r>
            <a:endParaRPr lang="en-US" altLang="ja-JP" sz="1400" dirty="0">
              <a:solidFill>
                <a:srgbClr val="008000"/>
              </a:solidFill>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809A3718-DFE7-7517-7381-DC56BBD1C5B6}"/>
              </a:ext>
            </a:extLst>
          </p:cNvPr>
          <p:cNvSpPr txBox="1"/>
          <p:nvPr/>
        </p:nvSpPr>
        <p:spPr>
          <a:xfrm>
            <a:off x="4797270" y="3840065"/>
            <a:ext cx="4167218" cy="307777"/>
          </a:xfrm>
          <a:prstGeom prst="rect">
            <a:avLst/>
          </a:prstGeom>
          <a:noFill/>
        </p:spPr>
        <p:txBody>
          <a:bodyPr wrap="squar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不安定な状態を</a:t>
            </a:r>
            <a:r>
              <a:rPr lang="en-US" altLang="ja-JP" sz="1400" b="1" dirty="0" err="1">
                <a:solidFill>
                  <a:srgbClr val="002060"/>
                </a:solidFill>
                <a:latin typeface="Meiryo UI" panose="020B0604030504040204" pitchFamily="50" charset="-128"/>
                <a:ea typeface="Meiryo UI" panose="020B0604030504040204" pitchFamily="50" charset="-128"/>
              </a:rPr>
              <a:t>time.sleep</a:t>
            </a:r>
            <a:r>
              <a:rPr lang="en-US" altLang="ja-JP" sz="1400" dirty="0">
                <a:solidFill>
                  <a:srgbClr val="002060"/>
                </a:solidFill>
                <a:latin typeface="Meiryo UI" panose="020B0604030504040204" pitchFamily="50" charset="-128"/>
                <a:ea typeface="Meiryo UI" panose="020B0604030504040204" pitchFamily="50" charset="-128"/>
              </a:rPr>
              <a:t> </a:t>
            </a:r>
            <a:r>
              <a:rPr lang="ja-JP" altLang="en-US" sz="1400" dirty="0">
                <a:solidFill>
                  <a:srgbClr val="002060"/>
                </a:solidFill>
                <a:latin typeface="Meiryo UI" panose="020B0604030504040204" pitchFamily="50" charset="-128"/>
                <a:ea typeface="Meiryo UI" panose="020B0604030504040204" pitchFamily="50" charset="-128"/>
              </a:rPr>
              <a:t>で安定状態まで待つ</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40AD0944-F39F-1A9D-1D93-B0AD98664318}"/>
              </a:ext>
            </a:extLst>
          </p:cNvPr>
          <p:cNvSpPr txBox="1"/>
          <p:nvPr/>
        </p:nvSpPr>
        <p:spPr>
          <a:xfrm>
            <a:off x="4551759" y="2988417"/>
            <a:ext cx="4484737" cy="830997"/>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多くのスイッチでは、内部にある金属板などの接点に付いたり離れたり</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することでスイッチは切り替わる</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切り替わりの際、金属板が接点で細かくバウンドして</a:t>
            </a:r>
            <a:r>
              <a:rPr lang="en-US" altLang="ja-JP" sz="1200" dirty="0">
                <a:latin typeface="Meiryo UI" panose="020B0604030504040204" pitchFamily="50" charset="-128"/>
                <a:ea typeface="Meiryo UI" panose="020B0604030504040204" pitchFamily="50" charset="-128"/>
              </a:rPr>
              <a:t>ON/OFF</a:t>
            </a:r>
            <a:r>
              <a:rPr lang="ja-JP" altLang="en-US" sz="1200" dirty="0">
                <a:latin typeface="Meiryo UI" panose="020B0604030504040204" pitchFamily="50" charset="-128"/>
                <a:ea typeface="Meiryo UI" panose="020B0604030504040204" pitchFamily="50" charset="-128"/>
              </a:rPr>
              <a:t>を繰り返す</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「チャタリング」が発生する</a:t>
            </a:r>
            <a:endParaRPr lang="en-US" altLang="ja-JP" sz="1200"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70798C7D-FEE0-65F0-0EBC-352770D0E3EA}"/>
              </a:ext>
            </a:extLst>
          </p:cNvPr>
          <p:cNvSpPr txBox="1"/>
          <p:nvPr/>
        </p:nvSpPr>
        <p:spPr>
          <a:xfrm>
            <a:off x="2634758" y="4622471"/>
            <a:ext cx="6401738" cy="738664"/>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a:t>
            </a:r>
            <a:r>
              <a:rPr lang="en-US" altLang="ja-JP" sz="1400" b="1" dirty="0">
                <a:latin typeface="Meiryo UI" panose="020B0604030504040204" pitchFamily="50" charset="-128"/>
                <a:ea typeface="Meiryo UI" panose="020B0604030504040204" pitchFamily="50" charset="-128"/>
              </a:rPr>
              <a:t>RC</a:t>
            </a:r>
            <a:r>
              <a:rPr lang="ja-JP" altLang="en-US" sz="1400" b="1" dirty="0">
                <a:latin typeface="Meiryo UI" panose="020B0604030504040204" pitchFamily="50" charset="-128"/>
                <a:ea typeface="Meiryo UI" panose="020B0604030504040204" pitchFamily="50" charset="-128"/>
              </a:rPr>
              <a:t>回路</a:t>
            </a:r>
            <a:r>
              <a:rPr lang="ja-JP" altLang="en-US" sz="1400" dirty="0">
                <a:latin typeface="Meiryo UI" panose="020B0604030504040204" pitchFamily="50" charset="-128"/>
                <a:ea typeface="Meiryo UI" panose="020B0604030504040204" pitchFamily="50" charset="-128"/>
              </a:rPr>
              <a:t>」：抵抗とコンデンサーの組み合わせた回路</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急激な電圧の変化をなだらかな変化に和らげることができる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さらに、</a:t>
            </a:r>
            <a:r>
              <a:rPr lang="ja-JP" altLang="en-US" sz="1400" b="1" dirty="0">
                <a:latin typeface="Meiryo UI" panose="020B0604030504040204" pitchFamily="50" charset="-128"/>
                <a:ea typeface="Meiryo UI" panose="020B0604030504040204" pitchFamily="50" charset="-128"/>
              </a:rPr>
              <a:t>インバーバー</a:t>
            </a:r>
            <a:r>
              <a:rPr lang="en-US" altLang="ja-JP" sz="1400" b="1" dirty="0">
                <a:latin typeface="Meiryo UI" panose="020B0604030504040204" pitchFamily="50" charset="-128"/>
                <a:ea typeface="Meiryo UI" panose="020B0604030504040204" pitchFamily="50" charset="-128"/>
              </a:rPr>
              <a:t>IC</a:t>
            </a:r>
            <a:r>
              <a:rPr lang="ja-JP" altLang="en-US" sz="1400" dirty="0">
                <a:latin typeface="Meiryo UI" panose="020B0604030504040204" pitchFamily="50" charset="-128"/>
                <a:ea typeface="Meiryo UI" panose="020B0604030504040204" pitchFamily="50" charset="-128"/>
              </a:rPr>
              <a:t>を通すことでチャタリングを取り除いた出力変換ができる</a:t>
            </a:r>
            <a:endParaRPr lang="en-US" altLang="ja-JP" sz="1400" dirty="0">
              <a:latin typeface="Meiryo UI" panose="020B0604030504040204" pitchFamily="50" charset="-128"/>
              <a:ea typeface="Meiryo UI" panose="020B0604030504040204" pitchFamily="50" charset="-128"/>
            </a:endParaRPr>
          </a:p>
        </p:txBody>
      </p:sp>
      <p:cxnSp>
        <p:nvCxnSpPr>
          <p:cNvPr id="58" name="直線コネクタ 57">
            <a:extLst>
              <a:ext uri="{FF2B5EF4-FFF2-40B4-BE49-F238E27FC236}">
                <a16:creationId xmlns:a16="http://schemas.microsoft.com/office/drawing/2014/main" id="{69987C56-69BC-9A26-07DE-71676050FDCB}"/>
              </a:ext>
            </a:extLst>
          </p:cNvPr>
          <p:cNvCxnSpPr/>
          <p:nvPr/>
        </p:nvCxnSpPr>
        <p:spPr>
          <a:xfrm>
            <a:off x="899591" y="4878921"/>
            <a:ext cx="512740" cy="0"/>
          </a:xfrm>
          <a:prstGeom prst="line">
            <a:avLst/>
          </a:prstGeom>
          <a:ln w="38100"/>
        </p:spPr>
        <p:style>
          <a:lnRef idx="1">
            <a:schemeClr val="dk1"/>
          </a:lnRef>
          <a:fillRef idx="0">
            <a:schemeClr val="dk1"/>
          </a:fillRef>
          <a:effectRef idx="0">
            <a:schemeClr val="dk1"/>
          </a:effectRef>
          <a:fontRef idx="minor">
            <a:schemeClr val="tx1"/>
          </a:fontRef>
        </p:style>
      </p:cxnSp>
      <p:sp>
        <p:nvSpPr>
          <p:cNvPr id="59" name="テキスト ボックス 58">
            <a:extLst>
              <a:ext uri="{FF2B5EF4-FFF2-40B4-BE49-F238E27FC236}">
                <a16:creationId xmlns:a16="http://schemas.microsoft.com/office/drawing/2014/main" id="{1DA66DB7-1A0D-3B46-0D2F-1FF66AD689E7}"/>
              </a:ext>
            </a:extLst>
          </p:cNvPr>
          <p:cNvSpPr txBox="1"/>
          <p:nvPr/>
        </p:nvSpPr>
        <p:spPr>
          <a:xfrm>
            <a:off x="879138" y="4556003"/>
            <a:ext cx="590122" cy="277579"/>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3.3V</a:t>
            </a:r>
          </a:p>
        </p:txBody>
      </p:sp>
      <p:cxnSp>
        <p:nvCxnSpPr>
          <p:cNvPr id="62" name="直線コネクタ 61">
            <a:extLst>
              <a:ext uri="{FF2B5EF4-FFF2-40B4-BE49-F238E27FC236}">
                <a16:creationId xmlns:a16="http://schemas.microsoft.com/office/drawing/2014/main" id="{682ED2AB-9A79-536C-50BD-9DEF7B0C877C}"/>
              </a:ext>
            </a:extLst>
          </p:cNvPr>
          <p:cNvCxnSpPr>
            <a:cxnSpLocks/>
          </p:cNvCxnSpPr>
          <p:nvPr/>
        </p:nvCxnSpPr>
        <p:spPr>
          <a:xfrm>
            <a:off x="1174199" y="5702878"/>
            <a:ext cx="0" cy="162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0" name="テキスト ボックス 1039">
            <a:extLst>
              <a:ext uri="{FF2B5EF4-FFF2-40B4-BE49-F238E27FC236}">
                <a16:creationId xmlns:a16="http://schemas.microsoft.com/office/drawing/2014/main" id="{5339CC69-5A86-6DDA-B02A-96DC64C901C9}"/>
              </a:ext>
            </a:extLst>
          </p:cNvPr>
          <p:cNvSpPr txBox="1"/>
          <p:nvPr/>
        </p:nvSpPr>
        <p:spPr>
          <a:xfrm>
            <a:off x="924367" y="6324352"/>
            <a:ext cx="592025" cy="277579"/>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GND</a:t>
            </a:r>
          </a:p>
        </p:txBody>
      </p:sp>
      <p:sp>
        <p:nvSpPr>
          <p:cNvPr id="1046" name="テキスト ボックス 1045">
            <a:extLst>
              <a:ext uri="{FF2B5EF4-FFF2-40B4-BE49-F238E27FC236}">
                <a16:creationId xmlns:a16="http://schemas.microsoft.com/office/drawing/2014/main" id="{13BC62BA-36EE-A7D7-D0DF-3A0240FC74C8}"/>
              </a:ext>
            </a:extLst>
          </p:cNvPr>
          <p:cNvSpPr txBox="1"/>
          <p:nvPr/>
        </p:nvSpPr>
        <p:spPr>
          <a:xfrm>
            <a:off x="607691" y="5174575"/>
            <a:ext cx="548270" cy="277579"/>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10K</a:t>
            </a:r>
          </a:p>
        </p:txBody>
      </p:sp>
      <p:grpSp>
        <p:nvGrpSpPr>
          <p:cNvPr id="1049" name="グループ化 1048">
            <a:extLst>
              <a:ext uri="{FF2B5EF4-FFF2-40B4-BE49-F238E27FC236}">
                <a16:creationId xmlns:a16="http://schemas.microsoft.com/office/drawing/2014/main" id="{7212C3C4-B6DD-45CE-BEF3-16BBA56F7ADD}"/>
              </a:ext>
            </a:extLst>
          </p:cNvPr>
          <p:cNvGrpSpPr/>
          <p:nvPr/>
        </p:nvGrpSpPr>
        <p:grpSpPr>
          <a:xfrm>
            <a:off x="1101885" y="4895294"/>
            <a:ext cx="144631" cy="810575"/>
            <a:chOff x="1119135" y="5046204"/>
            <a:chExt cx="144631" cy="810575"/>
          </a:xfrm>
        </p:grpSpPr>
        <p:sp>
          <p:nvSpPr>
            <p:cNvPr id="1025" name="正方形/長方形 1024">
              <a:extLst>
                <a:ext uri="{FF2B5EF4-FFF2-40B4-BE49-F238E27FC236}">
                  <a16:creationId xmlns:a16="http://schemas.microsoft.com/office/drawing/2014/main" id="{643AE14D-9C58-64B3-C6E4-BDD407B3C6EA}"/>
                </a:ext>
              </a:extLst>
            </p:cNvPr>
            <p:cNvSpPr/>
            <p:nvPr/>
          </p:nvSpPr>
          <p:spPr>
            <a:xfrm rot="5400000">
              <a:off x="933159" y="5382789"/>
              <a:ext cx="516583" cy="1446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7" name="直線コネクタ 1026">
              <a:extLst>
                <a:ext uri="{FF2B5EF4-FFF2-40B4-BE49-F238E27FC236}">
                  <a16:creationId xmlns:a16="http://schemas.microsoft.com/office/drawing/2014/main" id="{E724EC68-33A6-0487-9173-418FD70F382E}"/>
                </a:ext>
              </a:extLst>
            </p:cNvPr>
            <p:cNvCxnSpPr>
              <a:cxnSpLocks/>
              <a:stCxn id="1025" idx="1"/>
            </p:cNvCxnSpPr>
            <p:nvPr/>
          </p:nvCxnSpPr>
          <p:spPr>
            <a:xfrm flipV="1">
              <a:off x="1191450" y="5046204"/>
              <a:ext cx="1" cy="1506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直線コネクタ 1047">
              <a:extLst>
                <a:ext uri="{FF2B5EF4-FFF2-40B4-BE49-F238E27FC236}">
                  <a16:creationId xmlns:a16="http://schemas.microsoft.com/office/drawing/2014/main" id="{D066E944-F911-6461-4A93-0371AD12D04C}"/>
                </a:ext>
              </a:extLst>
            </p:cNvPr>
            <p:cNvCxnSpPr>
              <a:cxnSpLocks/>
            </p:cNvCxnSpPr>
            <p:nvPr/>
          </p:nvCxnSpPr>
          <p:spPr>
            <a:xfrm flipV="1">
              <a:off x="1191449" y="5706170"/>
              <a:ext cx="1" cy="1506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0" name="グループ化 1049">
            <a:extLst>
              <a:ext uri="{FF2B5EF4-FFF2-40B4-BE49-F238E27FC236}">
                <a16:creationId xmlns:a16="http://schemas.microsoft.com/office/drawing/2014/main" id="{116744AA-2E8B-88AC-3E04-B9D60CE307E7}"/>
              </a:ext>
            </a:extLst>
          </p:cNvPr>
          <p:cNvGrpSpPr/>
          <p:nvPr/>
        </p:nvGrpSpPr>
        <p:grpSpPr>
          <a:xfrm rot="5400000">
            <a:off x="1507171" y="5297592"/>
            <a:ext cx="144631" cy="810575"/>
            <a:chOff x="1119135" y="5046204"/>
            <a:chExt cx="144631" cy="810575"/>
          </a:xfrm>
        </p:grpSpPr>
        <p:sp>
          <p:nvSpPr>
            <p:cNvPr id="1051" name="正方形/長方形 1050">
              <a:extLst>
                <a:ext uri="{FF2B5EF4-FFF2-40B4-BE49-F238E27FC236}">
                  <a16:creationId xmlns:a16="http://schemas.microsoft.com/office/drawing/2014/main" id="{B1A2CC6A-9674-F095-8D9A-609185D28451}"/>
                </a:ext>
              </a:extLst>
            </p:cNvPr>
            <p:cNvSpPr/>
            <p:nvPr/>
          </p:nvSpPr>
          <p:spPr>
            <a:xfrm rot="5400000">
              <a:off x="933159" y="5382789"/>
              <a:ext cx="516583" cy="1446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2" name="直線コネクタ 1051">
              <a:extLst>
                <a:ext uri="{FF2B5EF4-FFF2-40B4-BE49-F238E27FC236}">
                  <a16:creationId xmlns:a16="http://schemas.microsoft.com/office/drawing/2014/main" id="{3AD8494E-962E-556E-98E6-38440C463DB5}"/>
                </a:ext>
              </a:extLst>
            </p:cNvPr>
            <p:cNvCxnSpPr>
              <a:cxnSpLocks/>
              <a:stCxn id="1051" idx="1"/>
            </p:cNvCxnSpPr>
            <p:nvPr/>
          </p:nvCxnSpPr>
          <p:spPr>
            <a:xfrm flipV="1">
              <a:off x="1191450" y="5046204"/>
              <a:ext cx="1" cy="1506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直線コネクタ 1052">
              <a:extLst>
                <a:ext uri="{FF2B5EF4-FFF2-40B4-BE49-F238E27FC236}">
                  <a16:creationId xmlns:a16="http://schemas.microsoft.com/office/drawing/2014/main" id="{CB257F48-AE03-F82C-4673-6F299EF1FB13}"/>
                </a:ext>
              </a:extLst>
            </p:cNvPr>
            <p:cNvCxnSpPr>
              <a:cxnSpLocks/>
            </p:cNvCxnSpPr>
            <p:nvPr/>
          </p:nvCxnSpPr>
          <p:spPr>
            <a:xfrm flipV="1">
              <a:off x="1191449" y="5706170"/>
              <a:ext cx="1" cy="1506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55" name="直線コネクタ 1054">
            <a:extLst>
              <a:ext uri="{FF2B5EF4-FFF2-40B4-BE49-F238E27FC236}">
                <a16:creationId xmlns:a16="http://schemas.microsoft.com/office/drawing/2014/main" id="{4D3C8779-1125-80DC-65CE-0434359AD4C0}"/>
              </a:ext>
            </a:extLst>
          </p:cNvPr>
          <p:cNvCxnSpPr>
            <a:cxnSpLocks/>
          </p:cNvCxnSpPr>
          <p:nvPr/>
        </p:nvCxnSpPr>
        <p:spPr>
          <a:xfrm>
            <a:off x="1944044" y="5702878"/>
            <a:ext cx="6520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8" name="直線コネクタ 1057">
            <a:extLst>
              <a:ext uri="{FF2B5EF4-FFF2-40B4-BE49-F238E27FC236}">
                <a16:creationId xmlns:a16="http://schemas.microsoft.com/office/drawing/2014/main" id="{57A7CC53-B6D6-5B29-680F-70A12B62F27E}"/>
              </a:ext>
            </a:extLst>
          </p:cNvPr>
          <p:cNvCxnSpPr>
            <a:cxnSpLocks/>
          </p:cNvCxnSpPr>
          <p:nvPr/>
        </p:nvCxnSpPr>
        <p:spPr>
          <a:xfrm>
            <a:off x="2106478" y="5702052"/>
            <a:ext cx="0" cy="162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9" name="直線コネクタ 1058">
            <a:extLst>
              <a:ext uri="{FF2B5EF4-FFF2-40B4-BE49-F238E27FC236}">
                <a16:creationId xmlns:a16="http://schemas.microsoft.com/office/drawing/2014/main" id="{AB7A8179-9661-A44F-234E-B222F3BC90DC}"/>
              </a:ext>
            </a:extLst>
          </p:cNvPr>
          <p:cNvCxnSpPr>
            <a:cxnSpLocks/>
          </p:cNvCxnSpPr>
          <p:nvPr/>
        </p:nvCxnSpPr>
        <p:spPr>
          <a:xfrm>
            <a:off x="2105800" y="5942386"/>
            <a:ext cx="678" cy="2341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0" name="直線コネクタ 1059">
            <a:extLst>
              <a:ext uri="{FF2B5EF4-FFF2-40B4-BE49-F238E27FC236}">
                <a16:creationId xmlns:a16="http://schemas.microsoft.com/office/drawing/2014/main" id="{642E2B39-1F31-91A9-43C5-3AF4EF0233EC}"/>
              </a:ext>
            </a:extLst>
          </p:cNvPr>
          <p:cNvCxnSpPr>
            <a:cxnSpLocks/>
          </p:cNvCxnSpPr>
          <p:nvPr/>
        </p:nvCxnSpPr>
        <p:spPr>
          <a:xfrm flipH="1">
            <a:off x="2035147" y="5865518"/>
            <a:ext cx="1426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直線コネクタ 1061">
            <a:extLst>
              <a:ext uri="{FF2B5EF4-FFF2-40B4-BE49-F238E27FC236}">
                <a16:creationId xmlns:a16="http://schemas.microsoft.com/office/drawing/2014/main" id="{A809D566-284B-6BC1-ECD7-7146E9E1379C}"/>
              </a:ext>
            </a:extLst>
          </p:cNvPr>
          <p:cNvCxnSpPr>
            <a:cxnSpLocks/>
          </p:cNvCxnSpPr>
          <p:nvPr/>
        </p:nvCxnSpPr>
        <p:spPr>
          <a:xfrm flipH="1">
            <a:off x="2034470" y="5942386"/>
            <a:ext cx="1426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直線コネクタ 1062">
            <a:extLst>
              <a:ext uri="{FF2B5EF4-FFF2-40B4-BE49-F238E27FC236}">
                <a16:creationId xmlns:a16="http://schemas.microsoft.com/office/drawing/2014/main" id="{1D693531-A97B-5C6B-0021-F372BA2ECB87}"/>
              </a:ext>
            </a:extLst>
          </p:cNvPr>
          <p:cNvCxnSpPr>
            <a:cxnSpLocks/>
          </p:cNvCxnSpPr>
          <p:nvPr/>
        </p:nvCxnSpPr>
        <p:spPr>
          <a:xfrm>
            <a:off x="1174199" y="5992609"/>
            <a:ext cx="0" cy="1839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直線コネクタ 1068">
            <a:extLst>
              <a:ext uri="{FF2B5EF4-FFF2-40B4-BE49-F238E27FC236}">
                <a16:creationId xmlns:a16="http://schemas.microsoft.com/office/drawing/2014/main" id="{B39BCFBC-8128-E09A-987D-318E960A45A3}"/>
              </a:ext>
            </a:extLst>
          </p:cNvPr>
          <p:cNvCxnSpPr>
            <a:cxnSpLocks/>
          </p:cNvCxnSpPr>
          <p:nvPr/>
        </p:nvCxnSpPr>
        <p:spPr>
          <a:xfrm>
            <a:off x="1043608" y="5863233"/>
            <a:ext cx="138975" cy="163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84" name="グループ化 1083">
            <a:extLst>
              <a:ext uri="{FF2B5EF4-FFF2-40B4-BE49-F238E27FC236}">
                <a16:creationId xmlns:a16="http://schemas.microsoft.com/office/drawing/2014/main" id="{5E73BBAA-806F-6B2A-14C1-25D7C9302392}"/>
              </a:ext>
            </a:extLst>
          </p:cNvPr>
          <p:cNvGrpSpPr/>
          <p:nvPr/>
        </p:nvGrpSpPr>
        <p:grpSpPr>
          <a:xfrm>
            <a:off x="1043608" y="6176568"/>
            <a:ext cx="273974" cy="132752"/>
            <a:chOff x="1043608" y="6176568"/>
            <a:chExt cx="273974" cy="132752"/>
          </a:xfrm>
        </p:grpSpPr>
        <p:cxnSp>
          <p:nvCxnSpPr>
            <p:cNvPr id="1071" name="直線コネクタ 1070">
              <a:extLst>
                <a:ext uri="{FF2B5EF4-FFF2-40B4-BE49-F238E27FC236}">
                  <a16:creationId xmlns:a16="http://schemas.microsoft.com/office/drawing/2014/main" id="{54CE4826-695C-8020-2FBF-E0DAEFAD78C1}"/>
                </a:ext>
              </a:extLst>
            </p:cNvPr>
            <p:cNvCxnSpPr>
              <a:cxnSpLocks/>
            </p:cNvCxnSpPr>
            <p:nvPr/>
          </p:nvCxnSpPr>
          <p:spPr>
            <a:xfrm flipH="1">
              <a:off x="1043608" y="6176568"/>
              <a:ext cx="273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3" name="直線コネクタ 1072">
              <a:extLst>
                <a:ext uri="{FF2B5EF4-FFF2-40B4-BE49-F238E27FC236}">
                  <a16:creationId xmlns:a16="http://schemas.microsoft.com/office/drawing/2014/main" id="{0A30D3B9-ABE8-A747-EB38-634829EAD866}"/>
                </a:ext>
              </a:extLst>
            </p:cNvPr>
            <p:cNvCxnSpPr>
              <a:cxnSpLocks/>
            </p:cNvCxnSpPr>
            <p:nvPr/>
          </p:nvCxnSpPr>
          <p:spPr>
            <a:xfrm flipH="1">
              <a:off x="1099670" y="6237312"/>
              <a:ext cx="1599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直線コネクタ 1079">
              <a:extLst>
                <a:ext uri="{FF2B5EF4-FFF2-40B4-BE49-F238E27FC236}">
                  <a16:creationId xmlns:a16="http://schemas.microsoft.com/office/drawing/2014/main" id="{72C8824B-049F-F586-D0C4-37398F054C83}"/>
                </a:ext>
              </a:extLst>
            </p:cNvPr>
            <p:cNvCxnSpPr>
              <a:cxnSpLocks/>
            </p:cNvCxnSpPr>
            <p:nvPr/>
          </p:nvCxnSpPr>
          <p:spPr>
            <a:xfrm flipH="1">
              <a:off x="1140810" y="6309320"/>
              <a:ext cx="795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2" name="テキスト ボックス 1081">
            <a:extLst>
              <a:ext uri="{FF2B5EF4-FFF2-40B4-BE49-F238E27FC236}">
                <a16:creationId xmlns:a16="http://schemas.microsoft.com/office/drawing/2014/main" id="{5899EA55-5BDD-F09B-C110-854364A30E08}"/>
              </a:ext>
            </a:extLst>
          </p:cNvPr>
          <p:cNvSpPr txBox="1"/>
          <p:nvPr/>
        </p:nvSpPr>
        <p:spPr>
          <a:xfrm>
            <a:off x="1346075" y="5384832"/>
            <a:ext cx="548270" cy="277579"/>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10K</a:t>
            </a:r>
          </a:p>
        </p:txBody>
      </p:sp>
      <p:sp>
        <p:nvSpPr>
          <p:cNvPr id="1083" name="テキスト ボックス 1082">
            <a:extLst>
              <a:ext uri="{FF2B5EF4-FFF2-40B4-BE49-F238E27FC236}">
                <a16:creationId xmlns:a16="http://schemas.microsoft.com/office/drawing/2014/main" id="{522C1B0B-130E-5F81-F0E3-10B3E334B7B2}"/>
              </a:ext>
            </a:extLst>
          </p:cNvPr>
          <p:cNvSpPr txBox="1"/>
          <p:nvPr/>
        </p:nvSpPr>
        <p:spPr>
          <a:xfrm>
            <a:off x="1467013" y="5885602"/>
            <a:ext cx="567784" cy="246221"/>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0.1μF</a:t>
            </a:r>
          </a:p>
        </p:txBody>
      </p:sp>
      <p:grpSp>
        <p:nvGrpSpPr>
          <p:cNvPr id="1085" name="グループ化 1084">
            <a:extLst>
              <a:ext uri="{FF2B5EF4-FFF2-40B4-BE49-F238E27FC236}">
                <a16:creationId xmlns:a16="http://schemas.microsoft.com/office/drawing/2014/main" id="{F88A02D0-5718-BE4C-62BC-30E13AD40204}"/>
              </a:ext>
            </a:extLst>
          </p:cNvPr>
          <p:cNvGrpSpPr/>
          <p:nvPr/>
        </p:nvGrpSpPr>
        <p:grpSpPr>
          <a:xfrm>
            <a:off x="1979712" y="6170960"/>
            <a:ext cx="273974" cy="132752"/>
            <a:chOff x="1043608" y="6176568"/>
            <a:chExt cx="273974" cy="132752"/>
          </a:xfrm>
        </p:grpSpPr>
        <p:cxnSp>
          <p:nvCxnSpPr>
            <p:cNvPr id="1086" name="直線コネクタ 1085">
              <a:extLst>
                <a:ext uri="{FF2B5EF4-FFF2-40B4-BE49-F238E27FC236}">
                  <a16:creationId xmlns:a16="http://schemas.microsoft.com/office/drawing/2014/main" id="{DC4F9F57-DDF6-99CF-EAEC-DF3D7248D85A}"/>
                </a:ext>
              </a:extLst>
            </p:cNvPr>
            <p:cNvCxnSpPr>
              <a:cxnSpLocks/>
            </p:cNvCxnSpPr>
            <p:nvPr/>
          </p:nvCxnSpPr>
          <p:spPr>
            <a:xfrm flipH="1">
              <a:off x="1043608" y="6176568"/>
              <a:ext cx="273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7" name="直線コネクタ 1086">
              <a:extLst>
                <a:ext uri="{FF2B5EF4-FFF2-40B4-BE49-F238E27FC236}">
                  <a16:creationId xmlns:a16="http://schemas.microsoft.com/office/drawing/2014/main" id="{D864928D-04CE-C289-D2E6-A44189EB9477}"/>
                </a:ext>
              </a:extLst>
            </p:cNvPr>
            <p:cNvCxnSpPr>
              <a:cxnSpLocks/>
            </p:cNvCxnSpPr>
            <p:nvPr/>
          </p:nvCxnSpPr>
          <p:spPr>
            <a:xfrm flipH="1">
              <a:off x="1099670" y="6237312"/>
              <a:ext cx="1599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直線コネクタ 1087">
              <a:extLst>
                <a:ext uri="{FF2B5EF4-FFF2-40B4-BE49-F238E27FC236}">
                  <a16:creationId xmlns:a16="http://schemas.microsoft.com/office/drawing/2014/main" id="{D2A6D027-2426-8BFA-D5DF-3F18D24FCBFB}"/>
                </a:ext>
              </a:extLst>
            </p:cNvPr>
            <p:cNvCxnSpPr>
              <a:cxnSpLocks/>
            </p:cNvCxnSpPr>
            <p:nvPr/>
          </p:nvCxnSpPr>
          <p:spPr>
            <a:xfrm flipH="1">
              <a:off x="1140810" y="6309320"/>
              <a:ext cx="795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0" name="二等辺三角形 1089">
            <a:extLst>
              <a:ext uri="{FF2B5EF4-FFF2-40B4-BE49-F238E27FC236}">
                <a16:creationId xmlns:a16="http://schemas.microsoft.com/office/drawing/2014/main" id="{E0BE2775-F894-7AA4-1BF2-80DCAAD25025}"/>
              </a:ext>
            </a:extLst>
          </p:cNvPr>
          <p:cNvSpPr/>
          <p:nvPr/>
        </p:nvSpPr>
        <p:spPr>
          <a:xfrm rot="5400000">
            <a:off x="2579552" y="5445224"/>
            <a:ext cx="548270" cy="504056"/>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00" name="図 1099">
            <a:extLst>
              <a:ext uri="{FF2B5EF4-FFF2-40B4-BE49-F238E27FC236}">
                <a16:creationId xmlns:a16="http://schemas.microsoft.com/office/drawing/2014/main" id="{2020557A-5B02-5141-1B93-584378B1015F}"/>
              </a:ext>
            </a:extLst>
          </p:cNvPr>
          <p:cNvPicPr>
            <a:picLocks noChangeAspect="1"/>
          </p:cNvPicPr>
          <p:nvPr/>
        </p:nvPicPr>
        <p:blipFill>
          <a:blip r:embed="rId2"/>
          <a:stretch>
            <a:fillRect/>
          </a:stretch>
        </p:blipFill>
        <p:spPr>
          <a:xfrm>
            <a:off x="2688544" y="5629643"/>
            <a:ext cx="157984" cy="144818"/>
          </a:xfrm>
          <a:prstGeom prst="rect">
            <a:avLst/>
          </a:prstGeom>
        </p:spPr>
      </p:pic>
      <p:sp>
        <p:nvSpPr>
          <p:cNvPr id="1102" name="フローチャート: 結合子 1101">
            <a:extLst>
              <a:ext uri="{FF2B5EF4-FFF2-40B4-BE49-F238E27FC236}">
                <a16:creationId xmlns:a16="http://schemas.microsoft.com/office/drawing/2014/main" id="{07DDCB18-6B9C-D080-6CE4-FD049612AF29}"/>
              </a:ext>
            </a:extLst>
          </p:cNvPr>
          <p:cNvSpPr/>
          <p:nvPr/>
        </p:nvSpPr>
        <p:spPr>
          <a:xfrm>
            <a:off x="3105715" y="5661084"/>
            <a:ext cx="72008" cy="7121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03" name="直線コネクタ 1102">
            <a:extLst>
              <a:ext uri="{FF2B5EF4-FFF2-40B4-BE49-F238E27FC236}">
                <a16:creationId xmlns:a16="http://schemas.microsoft.com/office/drawing/2014/main" id="{97865DF9-325D-525B-D6B0-B1A59CD11C3D}"/>
              </a:ext>
            </a:extLst>
          </p:cNvPr>
          <p:cNvCxnSpPr>
            <a:cxnSpLocks/>
          </p:cNvCxnSpPr>
          <p:nvPr/>
        </p:nvCxnSpPr>
        <p:spPr>
          <a:xfrm>
            <a:off x="3177723" y="5699328"/>
            <a:ext cx="2136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DBB4F218-D5BB-D2C9-5DF6-3EEC746169B6}"/>
              </a:ext>
            </a:extLst>
          </p:cNvPr>
          <p:cNvSpPr txBox="1"/>
          <p:nvPr/>
        </p:nvSpPr>
        <p:spPr>
          <a:xfrm>
            <a:off x="2864917" y="5917971"/>
            <a:ext cx="731290" cy="246221"/>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74HC14</a:t>
            </a:r>
          </a:p>
        </p:txBody>
      </p:sp>
      <p:sp>
        <p:nvSpPr>
          <p:cNvPr id="20" name="テキスト ボックス 19">
            <a:extLst>
              <a:ext uri="{FF2B5EF4-FFF2-40B4-BE49-F238E27FC236}">
                <a16:creationId xmlns:a16="http://schemas.microsoft.com/office/drawing/2014/main" id="{2E9FC72C-2878-EA3C-55F3-5CBEF9D02399}"/>
              </a:ext>
            </a:extLst>
          </p:cNvPr>
          <p:cNvSpPr txBox="1"/>
          <p:nvPr/>
        </p:nvSpPr>
        <p:spPr bwMode="auto">
          <a:xfrm>
            <a:off x="1059850" y="3348201"/>
            <a:ext cx="29119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b="1" dirty="0">
                <a:solidFill>
                  <a:srgbClr val="0070C0"/>
                </a:solidFill>
                <a:latin typeface="Meiryo UI" panose="020B0604030504040204" pitchFamily="50" charset="-128"/>
                <a:ea typeface="Meiryo UI" panose="020B0604030504040204" pitchFamily="50" charset="-128"/>
              </a:rPr>
              <a:t>mondai3a.py</a:t>
            </a:r>
            <a:r>
              <a:rPr lang="ja-JP" altLang="en-US" sz="1600" b="1" dirty="0">
                <a:solidFill>
                  <a:srgbClr val="0070C0"/>
                </a:solidFill>
                <a:latin typeface="Meiryo UI" panose="020B0604030504040204" pitchFamily="50" charset="-128"/>
                <a:ea typeface="Meiryo UI" panose="020B0604030504040204" pitchFamily="50" charset="-128"/>
              </a:rPr>
              <a:t>で確認できます</a:t>
            </a:r>
            <a:endParaRPr lang="ja-JP" altLang="en-US" sz="1600" dirty="0">
              <a:solidFill>
                <a:srgbClr val="0070C0"/>
              </a:solidFill>
            </a:endParaRPr>
          </a:p>
        </p:txBody>
      </p:sp>
      <p:sp>
        <p:nvSpPr>
          <p:cNvPr id="21" name="テキスト ボックス 20">
            <a:extLst>
              <a:ext uri="{FF2B5EF4-FFF2-40B4-BE49-F238E27FC236}">
                <a16:creationId xmlns:a16="http://schemas.microsoft.com/office/drawing/2014/main" id="{AD28FF79-665F-2DC6-D018-1DC32022FA9E}"/>
              </a:ext>
            </a:extLst>
          </p:cNvPr>
          <p:cNvSpPr txBox="1"/>
          <p:nvPr/>
        </p:nvSpPr>
        <p:spPr bwMode="auto">
          <a:xfrm>
            <a:off x="4067945" y="5398092"/>
            <a:ext cx="34873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solidFill>
                  <a:srgbClr val="0070C0"/>
                </a:solidFill>
              </a:rPr>
              <a:t>sw2(GP13) sw3(GP14)</a:t>
            </a:r>
            <a:r>
              <a:rPr lang="ja-JP" altLang="en-US" sz="1400" dirty="0">
                <a:solidFill>
                  <a:srgbClr val="0070C0"/>
                </a:solidFill>
              </a:rPr>
              <a:t>は、対応済み配線</a:t>
            </a:r>
          </a:p>
        </p:txBody>
      </p:sp>
      <p:sp>
        <p:nvSpPr>
          <p:cNvPr id="26" name="テキスト ボックス 25">
            <a:extLst>
              <a:ext uri="{FF2B5EF4-FFF2-40B4-BE49-F238E27FC236}">
                <a16:creationId xmlns:a16="http://schemas.microsoft.com/office/drawing/2014/main" id="{7AAA29F9-BFE3-DF6E-F7FE-B2E66F09B7D0}"/>
              </a:ext>
            </a:extLst>
          </p:cNvPr>
          <p:cNvSpPr txBox="1"/>
          <p:nvPr/>
        </p:nvSpPr>
        <p:spPr bwMode="auto">
          <a:xfrm>
            <a:off x="4016264" y="5942386"/>
            <a:ext cx="45161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solidFill>
                  <a:srgbClr val="0070C0"/>
                </a:solidFill>
                <a:latin typeface="Meiryo UI" panose="020B0604030504040204" pitchFamily="50" charset="-128"/>
                <a:ea typeface="Meiryo UI" panose="020B0604030504040204" pitchFamily="50" charset="-128"/>
              </a:rPr>
              <a:t>mondai3.py</a:t>
            </a:r>
            <a:r>
              <a:rPr lang="ja-JP" altLang="en-US" sz="1400" dirty="0">
                <a:solidFill>
                  <a:srgbClr val="0070C0"/>
                </a:solidFill>
                <a:latin typeface="Meiryo UI" panose="020B0604030504040204" pitchFamily="50" charset="-128"/>
                <a:ea typeface="Meiryo UI" panose="020B0604030504040204" pitchFamily="50" charset="-128"/>
              </a:rPr>
              <a:t>でピン番号 </a:t>
            </a:r>
            <a:r>
              <a:rPr lang="en-US" altLang="ja-JP" sz="1400" dirty="0">
                <a:solidFill>
                  <a:srgbClr val="0070C0"/>
                </a:solidFill>
                <a:latin typeface="Meiryo UI" panose="020B0604030504040204" pitchFamily="50" charset="-128"/>
                <a:ea typeface="Meiryo UI" panose="020B0604030504040204" pitchFamily="50" charset="-128"/>
              </a:rPr>
              <a:t>15 </a:t>
            </a:r>
            <a:r>
              <a:rPr lang="ja-JP" altLang="en-US" sz="1400" dirty="0">
                <a:solidFill>
                  <a:srgbClr val="0070C0"/>
                </a:solidFill>
                <a:latin typeface="Meiryo UI" panose="020B0604030504040204" pitchFamily="50" charset="-128"/>
                <a:ea typeface="Meiryo UI" panose="020B0604030504040204" pitchFamily="50" charset="-128"/>
              </a:rPr>
              <a:t>→ </a:t>
            </a:r>
            <a:r>
              <a:rPr lang="en-US" altLang="ja-JP" sz="1400" dirty="0">
                <a:solidFill>
                  <a:srgbClr val="0070C0"/>
                </a:solidFill>
                <a:latin typeface="Meiryo UI" panose="020B0604030504040204" pitchFamily="50" charset="-128"/>
                <a:ea typeface="Meiryo UI" panose="020B0604030504040204" pitchFamily="50" charset="-128"/>
              </a:rPr>
              <a:t>14or13 </a:t>
            </a:r>
            <a:r>
              <a:rPr lang="ja-JP" altLang="en-US" sz="1400" dirty="0">
                <a:solidFill>
                  <a:srgbClr val="0070C0"/>
                </a:solidFill>
                <a:latin typeface="Meiryo UI" panose="020B0604030504040204" pitchFamily="50" charset="-128"/>
                <a:ea typeface="Meiryo UI" panose="020B0604030504040204" pitchFamily="50" charset="-128"/>
              </a:rPr>
              <a:t>で確認できます</a:t>
            </a:r>
            <a:endParaRPr lang="ja-JP" altLang="en-US" sz="1400" dirty="0">
              <a:solidFill>
                <a:srgbClr val="0070C0"/>
              </a:solidFill>
            </a:endParaRPr>
          </a:p>
        </p:txBody>
      </p:sp>
      <p:sp>
        <p:nvSpPr>
          <p:cNvPr id="6" name="テキスト ボックス 5">
            <a:extLst>
              <a:ext uri="{FF2B5EF4-FFF2-40B4-BE49-F238E27FC236}">
                <a16:creationId xmlns:a16="http://schemas.microsoft.com/office/drawing/2014/main" id="{24C347D2-A651-4716-67EE-0024F7EF9498}"/>
              </a:ext>
            </a:extLst>
          </p:cNvPr>
          <p:cNvSpPr txBox="1"/>
          <p:nvPr/>
        </p:nvSpPr>
        <p:spPr>
          <a:xfrm>
            <a:off x="6940457" y="913421"/>
            <a:ext cx="2044149" cy="307777"/>
          </a:xfrm>
          <a:prstGeom prst="rect">
            <a:avLst/>
          </a:prstGeom>
          <a:noFill/>
        </p:spPr>
        <p:txBody>
          <a:bodyPr wrap="non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（基盤を自作する場合）</a:t>
            </a:r>
            <a:endParaRPr lang="en-US" altLang="ja-JP" sz="1400" dirty="0">
              <a:solidFill>
                <a:srgbClr val="00206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5308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3E76398-7B40-49C3-D186-C54415DB6570}"/>
              </a:ext>
            </a:extLst>
          </p:cNvPr>
          <p:cNvSpPr/>
          <p:nvPr/>
        </p:nvSpPr>
        <p:spPr>
          <a:xfrm>
            <a:off x="2776685" y="2472762"/>
            <a:ext cx="348605" cy="984796"/>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4CDBAE6B-FFD8-11E7-9A30-AA76DC9D81D4}"/>
              </a:ext>
            </a:extLst>
          </p:cNvPr>
          <p:cNvSpPr/>
          <p:nvPr/>
        </p:nvSpPr>
        <p:spPr>
          <a:xfrm>
            <a:off x="1806933" y="2487255"/>
            <a:ext cx="348605" cy="984796"/>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27854A2C-AFDC-0849-861F-B8631420F69C}"/>
              </a:ext>
            </a:extLst>
          </p:cNvPr>
          <p:cNvSpPr/>
          <p:nvPr/>
        </p:nvSpPr>
        <p:spPr>
          <a:xfrm>
            <a:off x="5329058" y="2508639"/>
            <a:ext cx="348605" cy="984796"/>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1908B104-8B08-E5AD-F67E-28A3EA8382DE}"/>
              </a:ext>
            </a:extLst>
          </p:cNvPr>
          <p:cNvSpPr/>
          <p:nvPr/>
        </p:nvSpPr>
        <p:spPr>
          <a:xfrm>
            <a:off x="6329364" y="2494863"/>
            <a:ext cx="348605" cy="984796"/>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78C6519-1D47-2F50-2C0F-79F260F3F2FE}"/>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611FC167-CEAA-4BD2-A057-033CB73AC92B}"/>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8.2 SW(</a:t>
            </a:r>
            <a:r>
              <a:rPr lang="ja-JP" altLang="en-US" b="0" i="0" dirty="0">
                <a:solidFill>
                  <a:srgbClr val="212529"/>
                </a:solidFill>
                <a:effectLst/>
                <a:latin typeface="メイリオ" panose="020B0604030504040204" pitchFamily="50" charset="-128"/>
                <a:ea typeface="メイリオ" panose="020B0604030504040204" pitchFamily="50" charset="-128"/>
              </a:rPr>
              <a:t>スイッチ</a:t>
            </a:r>
            <a:r>
              <a:rPr lang="en-US" altLang="ja-JP" b="0" i="0" dirty="0">
                <a:solidFill>
                  <a:srgbClr val="212529"/>
                </a:solidFill>
                <a:effectLst/>
                <a:latin typeface="メイリオ" panose="020B0604030504040204" pitchFamily="50" charset="-128"/>
                <a:ea typeface="メイリオ" panose="020B0604030504040204" pitchFamily="50" charset="-128"/>
              </a:rPr>
              <a:t>)</a:t>
            </a:r>
            <a:r>
              <a:rPr lang="ja-JP" altLang="en-US" b="0" i="0" dirty="0">
                <a:solidFill>
                  <a:srgbClr val="212529"/>
                </a:solidFill>
                <a:effectLst/>
                <a:latin typeface="メイリオ" panose="020B0604030504040204" pitchFamily="50" charset="-128"/>
                <a:ea typeface="メイリオ" panose="020B0604030504040204" pitchFamily="50" charset="-128"/>
              </a:rPr>
              <a:t>を使って、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en-US" altLang="ja-JP" dirty="0">
                <a:solidFill>
                  <a:srgbClr val="212529"/>
                </a:solidFill>
                <a:latin typeface="メイリオ" panose="020B0604030504040204" pitchFamily="50" charset="-128"/>
                <a:ea typeface="メイリオ" panose="020B0604030504040204" pitchFamily="50" charset="-128"/>
              </a:rPr>
              <a:t>ED</a:t>
            </a:r>
            <a:r>
              <a:rPr lang="ja-JP" altLang="en-US" dirty="0">
                <a:solidFill>
                  <a:srgbClr val="212529"/>
                </a:solidFill>
                <a:latin typeface="メイリオ" panose="020B0604030504040204" pitchFamily="50" charset="-128"/>
                <a:ea typeface="メイリオ" panose="020B0604030504040204" pitchFamily="50" charset="-128"/>
              </a:rPr>
              <a:t>を点灯・消灯</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72A23137-CF53-3597-CE5A-82905D0EC2C3}"/>
              </a:ext>
            </a:extLst>
          </p:cNvPr>
          <p:cNvSpPr txBox="1"/>
          <p:nvPr/>
        </p:nvSpPr>
        <p:spPr>
          <a:xfrm>
            <a:off x="683568" y="1016164"/>
            <a:ext cx="2597186" cy="307777"/>
          </a:xfrm>
          <a:prstGeom prst="rect">
            <a:avLst/>
          </a:prstGeom>
          <a:noFill/>
        </p:spPr>
        <p:txBody>
          <a:bodyPr wrap="none" rtlCol="0">
            <a:spAutoFit/>
          </a:bodyPr>
          <a:lstStyle/>
          <a:p>
            <a:r>
              <a:rPr lang="ja-JP" altLang="en-US" sz="1400" b="1" dirty="0">
                <a:solidFill>
                  <a:srgbClr val="008000"/>
                </a:solidFill>
                <a:latin typeface="Meiryo UI" panose="020B0604030504040204" pitchFamily="50" charset="-128"/>
                <a:ea typeface="Meiryo UI" panose="020B0604030504040204" pitchFamily="50" charset="-128"/>
              </a:rPr>
              <a:t>チャタリング対策（ハードウェア）</a:t>
            </a:r>
            <a:endParaRPr lang="en-US" altLang="ja-JP" sz="1400" dirty="0">
              <a:solidFill>
                <a:srgbClr val="008000"/>
              </a:solidFill>
              <a:latin typeface="Meiryo UI" panose="020B0604030504040204" pitchFamily="50" charset="-128"/>
              <a:ea typeface="Meiryo UI" panose="020B0604030504040204" pitchFamily="50" charset="-128"/>
            </a:endParaRPr>
          </a:p>
        </p:txBody>
      </p:sp>
      <p:cxnSp>
        <p:nvCxnSpPr>
          <p:cNvPr id="8" name="直線コネクタ 7">
            <a:extLst>
              <a:ext uri="{FF2B5EF4-FFF2-40B4-BE49-F238E27FC236}">
                <a16:creationId xmlns:a16="http://schemas.microsoft.com/office/drawing/2014/main" id="{1298A783-5016-9017-9BC4-EDCD5CE57769}"/>
              </a:ext>
            </a:extLst>
          </p:cNvPr>
          <p:cNvCxnSpPr>
            <a:cxnSpLocks/>
          </p:cNvCxnSpPr>
          <p:nvPr/>
        </p:nvCxnSpPr>
        <p:spPr>
          <a:xfrm flipV="1">
            <a:off x="1086586" y="3429000"/>
            <a:ext cx="3096344" cy="6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047C035-1A7F-05B7-F0DE-E00B0BAB6186}"/>
              </a:ext>
            </a:extLst>
          </p:cNvPr>
          <p:cNvCxnSpPr>
            <a:cxnSpLocks/>
          </p:cNvCxnSpPr>
          <p:nvPr/>
        </p:nvCxnSpPr>
        <p:spPr>
          <a:xfrm>
            <a:off x="1189207" y="2499353"/>
            <a:ext cx="65671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47D329-D4A4-3E0B-38DA-A7ED9461CC7C}"/>
              </a:ext>
            </a:extLst>
          </p:cNvPr>
          <p:cNvCxnSpPr>
            <a:cxnSpLocks/>
          </p:cNvCxnSpPr>
          <p:nvPr/>
        </p:nvCxnSpPr>
        <p:spPr>
          <a:xfrm>
            <a:off x="3061415" y="2499353"/>
            <a:ext cx="65671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2AAC0C4-BD75-7680-2631-74C161A78216}"/>
              </a:ext>
            </a:extLst>
          </p:cNvPr>
          <p:cNvCxnSpPr>
            <a:cxnSpLocks/>
          </p:cNvCxnSpPr>
          <p:nvPr/>
        </p:nvCxnSpPr>
        <p:spPr>
          <a:xfrm>
            <a:off x="2094698" y="3435457"/>
            <a:ext cx="7190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フリーフォーム: 図形 11">
            <a:extLst>
              <a:ext uri="{FF2B5EF4-FFF2-40B4-BE49-F238E27FC236}">
                <a16:creationId xmlns:a16="http://schemas.microsoft.com/office/drawing/2014/main" id="{A73A2868-00C3-A6C4-AAB6-28377144A9A9}"/>
              </a:ext>
            </a:extLst>
          </p:cNvPr>
          <p:cNvSpPr/>
          <p:nvPr/>
        </p:nvSpPr>
        <p:spPr>
          <a:xfrm>
            <a:off x="2813761" y="2487254"/>
            <a:ext cx="250032" cy="940594"/>
          </a:xfrm>
          <a:custGeom>
            <a:avLst/>
            <a:gdLst>
              <a:gd name="connsiteX0" fmla="*/ 0 w 250032"/>
              <a:gd name="connsiteY0" fmla="*/ 940594 h 940594"/>
              <a:gd name="connsiteX1" fmla="*/ 7144 w 250032"/>
              <a:gd name="connsiteY1" fmla="*/ 902494 h 940594"/>
              <a:gd name="connsiteX2" fmla="*/ 9525 w 250032"/>
              <a:gd name="connsiteY2" fmla="*/ 892969 h 940594"/>
              <a:gd name="connsiteX3" fmla="*/ 14288 w 250032"/>
              <a:gd name="connsiteY3" fmla="*/ 854869 h 940594"/>
              <a:gd name="connsiteX4" fmla="*/ 16669 w 250032"/>
              <a:gd name="connsiteY4" fmla="*/ 835819 h 940594"/>
              <a:gd name="connsiteX5" fmla="*/ 21432 w 250032"/>
              <a:gd name="connsiteY5" fmla="*/ 807244 h 940594"/>
              <a:gd name="connsiteX6" fmla="*/ 26194 w 250032"/>
              <a:gd name="connsiteY6" fmla="*/ 704850 h 940594"/>
              <a:gd name="connsiteX7" fmla="*/ 35719 w 250032"/>
              <a:gd name="connsiteY7" fmla="*/ 411957 h 940594"/>
              <a:gd name="connsiteX8" fmla="*/ 45244 w 250032"/>
              <a:gd name="connsiteY8" fmla="*/ 342900 h 940594"/>
              <a:gd name="connsiteX9" fmla="*/ 47625 w 250032"/>
              <a:gd name="connsiteY9" fmla="*/ 319088 h 940594"/>
              <a:gd name="connsiteX10" fmla="*/ 52388 w 250032"/>
              <a:gd name="connsiteY10" fmla="*/ 295275 h 940594"/>
              <a:gd name="connsiteX11" fmla="*/ 54769 w 250032"/>
              <a:gd name="connsiteY11" fmla="*/ 330994 h 940594"/>
              <a:gd name="connsiteX12" fmla="*/ 57150 w 250032"/>
              <a:gd name="connsiteY12" fmla="*/ 361950 h 940594"/>
              <a:gd name="connsiteX13" fmla="*/ 59532 w 250032"/>
              <a:gd name="connsiteY13" fmla="*/ 414338 h 940594"/>
              <a:gd name="connsiteX14" fmla="*/ 61913 w 250032"/>
              <a:gd name="connsiteY14" fmla="*/ 433388 h 940594"/>
              <a:gd name="connsiteX15" fmla="*/ 66675 w 250032"/>
              <a:gd name="connsiteY15" fmla="*/ 478632 h 940594"/>
              <a:gd name="connsiteX16" fmla="*/ 69057 w 250032"/>
              <a:gd name="connsiteY16" fmla="*/ 511969 h 940594"/>
              <a:gd name="connsiteX17" fmla="*/ 73819 w 250032"/>
              <a:gd name="connsiteY17" fmla="*/ 542925 h 940594"/>
              <a:gd name="connsiteX18" fmla="*/ 80963 w 250032"/>
              <a:gd name="connsiteY18" fmla="*/ 592932 h 940594"/>
              <a:gd name="connsiteX19" fmla="*/ 83344 w 250032"/>
              <a:gd name="connsiteY19" fmla="*/ 616744 h 940594"/>
              <a:gd name="connsiteX20" fmla="*/ 88107 w 250032"/>
              <a:gd name="connsiteY20" fmla="*/ 640557 h 940594"/>
              <a:gd name="connsiteX21" fmla="*/ 95250 w 250032"/>
              <a:gd name="connsiteY21" fmla="*/ 702469 h 940594"/>
              <a:gd name="connsiteX22" fmla="*/ 102394 w 250032"/>
              <a:gd name="connsiteY22" fmla="*/ 731044 h 940594"/>
              <a:gd name="connsiteX23" fmla="*/ 109538 w 250032"/>
              <a:gd name="connsiteY23" fmla="*/ 764382 h 940594"/>
              <a:gd name="connsiteX24" fmla="*/ 114300 w 250032"/>
              <a:gd name="connsiteY24" fmla="*/ 783432 h 940594"/>
              <a:gd name="connsiteX25" fmla="*/ 121444 w 250032"/>
              <a:gd name="connsiteY25" fmla="*/ 821532 h 940594"/>
              <a:gd name="connsiteX26" fmla="*/ 126207 w 250032"/>
              <a:gd name="connsiteY26" fmla="*/ 735807 h 940594"/>
              <a:gd name="connsiteX27" fmla="*/ 128588 w 250032"/>
              <a:gd name="connsiteY27" fmla="*/ 671513 h 940594"/>
              <a:gd name="connsiteX28" fmla="*/ 130969 w 250032"/>
              <a:gd name="connsiteY28" fmla="*/ 633413 h 940594"/>
              <a:gd name="connsiteX29" fmla="*/ 133350 w 250032"/>
              <a:gd name="connsiteY29" fmla="*/ 583407 h 940594"/>
              <a:gd name="connsiteX30" fmla="*/ 135732 w 250032"/>
              <a:gd name="connsiteY30" fmla="*/ 542925 h 940594"/>
              <a:gd name="connsiteX31" fmla="*/ 138113 w 250032"/>
              <a:gd name="connsiteY31" fmla="*/ 464344 h 940594"/>
              <a:gd name="connsiteX32" fmla="*/ 147638 w 250032"/>
              <a:gd name="connsiteY32" fmla="*/ 335757 h 940594"/>
              <a:gd name="connsiteX33" fmla="*/ 152400 w 250032"/>
              <a:gd name="connsiteY33" fmla="*/ 314325 h 940594"/>
              <a:gd name="connsiteX34" fmla="*/ 164307 w 250032"/>
              <a:gd name="connsiteY34" fmla="*/ 404813 h 940594"/>
              <a:gd name="connsiteX35" fmla="*/ 169069 w 250032"/>
              <a:gd name="connsiteY35" fmla="*/ 464344 h 940594"/>
              <a:gd name="connsiteX36" fmla="*/ 173832 w 250032"/>
              <a:gd name="connsiteY36" fmla="*/ 547688 h 940594"/>
              <a:gd name="connsiteX37" fmla="*/ 183357 w 250032"/>
              <a:gd name="connsiteY37" fmla="*/ 647700 h 940594"/>
              <a:gd name="connsiteX38" fmla="*/ 185738 w 250032"/>
              <a:gd name="connsiteY38" fmla="*/ 685800 h 940594"/>
              <a:gd name="connsiteX39" fmla="*/ 190500 w 250032"/>
              <a:gd name="connsiteY39" fmla="*/ 723900 h 940594"/>
              <a:gd name="connsiteX40" fmla="*/ 195263 w 250032"/>
              <a:gd name="connsiteY40" fmla="*/ 673894 h 940594"/>
              <a:gd name="connsiteX41" fmla="*/ 200025 w 250032"/>
              <a:gd name="connsiteY41" fmla="*/ 623888 h 940594"/>
              <a:gd name="connsiteX42" fmla="*/ 204788 w 250032"/>
              <a:gd name="connsiteY42" fmla="*/ 583407 h 940594"/>
              <a:gd name="connsiteX43" fmla="*/ 211932 w 250032"/>
              <a:gd name="connsiteY43" fmla="*/ 447675 h 940594"/>
              <a:gd name="connsiteX44" fmla="*/ 214313 w 250032"/>
              <a:gd name="connsiteY44" fmla="*/ 395288 h 940594"/>
              <a:gd name="connsiteX45" fmla="*/ 219075 w 250032"/>
              <a:gd name="connsiteY45" fmla="*/ 340519 h 940594"/>
              <a:gd name="connsiteX46" fmla="*/ 223838 w 250032"/>
              <a:gd name="connsiteY46" fmla="*/ 252413 h 940594"/>
              <a:gd name="connsiteX47" fmla="*/ 226219 w 250032"/>
              <a:gd name="connsiteY47" fmla="*/ 180975 h 940594"/>
              <a:gd name="connsiteX48" fmla="*/ 228600 w 250032"/>
              <a:gd name="connsiteY48" fmla="*/ 150019 h 940594"/>
              <a:gd name="connsiteX49" fmla="*/ 233363 w 250032"/>
              <a:gd name="connsiteY49" fmla="*/ 85725 h 940594"/>
              <a:gd name="connsiteX50" fmla="*/ 238125 w 250032"/>
              <a:gd name="connsiteY50" fmla="*/ 54769 h 940594"/>
              <a:gd name="connsiteX51" fmla="*/ 240507 w 250032"/>
              <a:gd name="connsiteY51" fmla="*/ 26194 h 940594"/>
              <a:gd name="connsiteX52" fmla="*/ 245269 w 250032"/>
              <a:gd name="connsiteY52" fmla="*/ 14288 h 940594"/>
              <a:gd name="connsiteX53" fmla="*/ 250032 w 250032"/>
              <a:gd name="connsiteY53" fmla="*/ 0 h 94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0032" h="940594">
                <a:moveTo>
                  <a:pt x="0" y="940594"/>
                </a:moveTo>
                <a:cubicBezTo>
                  <a:pt x="2381" y="927894"/>
                  <a:pt x="4010" y="915030"/>
                  <a:pt x="7144" y="902494"/>
                </a:cubicBezTo>
                <a:cubicBezTo>
                  <a:pt x="7938" y="899319"/>
                  <a:pt x="9040" y="896205"/>
                  <a:pt x="9525" y="892969"/>
                </a:cubicBezTo>
                <a:cubicBezTo>
                  <a:pt x="11424" y="880312"/>
                  <a:pt x="12700" y="867569"/>
                  <a:pt x="14288" y="854869"/>
                </a:cubicBezTo>
                <a:cubicBezTo>
                  <a:pt x="15082" y="848519"/>
                  <a:pt x="15117" y="842027"/>
                  <a:pt x="16669" y="835819"/>
                </a:cubicBezTo>
                <a:cubicBezTo>
                  <a:pt x="20602" y="820086"/>
                  <a:pt x="18644" y="829541"/>
                  <a:pt x="21432" y="807244"/>
                </a:cubicBezTo>
                <a:cubicBezTo>
                  <a:pt x="23232" y="774849"/>
                  <a:pt x="25577" y="736632"/>
                  <a:pt x="26194" y="704850"/>
                </a:cubicBezTo>
                <a:cubicBezTo>
                  <a:pt x="27840" y="620096"/>
                  <a:pt x="25147" y="501814"/>
                  <a:pt x="35719" y="411957"/>
                </a:cubicBezTo>
                <a:cubicBezTo>
                  <a:pt x="52874" y="266152"/>
                  <a:pt x="30243" y="452915"/>
                  <a:pt x="45244" y="342900"/>
                </a:cubicBezTo>
                <a:cubicBezTo>
                  <a:pt x="46322" y="334996"/>
                  <a:pt x="46635" y="327003"/>
                  <a:pt x="47625" y="319088"/>
                </a:cubicBezTo>
                <a:cubicBezTo>
                  <a:pt x="49084" y="307417"/>
                  <a:pt x="49826" y="305522"/>
                  <a:pt x="52388" y="295275"/>
                </a:cubicBezTo>
                <a:cubicBezTo>
                  <a:pt x="53182" y="307181"/>
                  <a:pt x="53919" y="319092"/>
                  <a:pt x="54769" y="330994"/>
                </a:cubicBezTo>
                <a:cubicBezTo>
                  <a:pt x="55506" y="341317"/>
                  <a:pt x="56560" y="351618"/>
                  <a:pt x="57150" y="361950"/>
                </a:cubicBezTo>
                <a:cubicBezTo>
                  <a:pt x="58147" y="379402"/>
                  <a:pt x="58369" y="396896"/>
                  <a:pt x="59532" y="414338"/>
                </a:cubicBezTo>
                <a:cubicBezTo>
                  <a:pt x="59958" y="420723"/>
                  <a:pt x="61206" y="427028"/>
                  <a:pt x="61913" y="433388"/>
                </a:cubicBezTo>
                <a:cubicBezTo>
                  <a:pt x="63587" y="448460"/>
                  <a:pt x="65302" y="463530"/>
                  <a:pt x="66675" y="478632"/>
                </a:cubicBezTo>
                <a:cubicBezTo>
                  <a:pt x="67684" y="489727"/>
                  <a:pt x="67827" y="500896"/>
                  <a:pt x="69057" y="511969"/>
                </a:cubicBezTo>
                <a:cubicBezTo>
                  <a:pt x="70210" y="522345"/>
                  <a:pt x="72524" y="532566"/>
                  <a:pt x="73819" y="542925"/>
                </a:cubicBezTo>
                <a:cubicBezTo>
                  <a:pt x="80046" y="592744"/>
                  <a:pt x="71606" y="546152"/>
                  <a:pt x="80963" y="592932"/>
                </a:cubicBezTo>
                <a:cubicBezTo>
                  <a:pt x="81757" y="600869"/>
                  <a:pt x="82161" y="608855"/>
                  <a:pt x="83344" y="616744"/>
                </a:cubicBezTo>
                <a:cubicBezTo>
                  <a:pt x="84545" y="624749"/>
                  <a:pt x="87060" y="632530"/>
                  <a:pt x="88107" y="640557"/>
                </a:cubicBezTo>
                <a:cubicBezTo>
                  <a:pt x="94120" y="686656"/>
                  <a:pt x="86058" y="656509"/>
                  <a:pt x="95250" y="702469"/>
                </a:cubicBezTo>
                <a:cubicBezTo>
                  <a:pt x="97175" y="712097"/>
                  <a:pt x="100186" y="721477"/>
                  <a:pt x="102394" y="731044"/>
                </a:cubicBezTo>
                <a:cubicBezTo>
                  <a:pt x="104950" y="742118"/>
                  <a:pt x="107019" y="753300"/>
                  <a:pt x="109538" y="764382"/>
                </a:cubicBezTo>
                <a:cubicBezTo>
                  <a:pt x="110989" y="770765"/>
                  <a:pt x="113094" y="776999"/>
                  <a:pt x="114300" y="783432"/>
                </a:cubicBezTo>
                <a:cubicBezTo>
                  <a:pt x="123880" y="834522"/>
                  <a:pt x="108599" y="770146"/>
                  <a:pt x="121444" y="821532"/>
                </a:cubicBezTo>
                <a:cubicBezTo>
                  <a:pt x="127127" y="889730"/>
                  <a:pt x="123079" y="853099"/>
                  <a:pt x="126207" y="735807"/>
                </a:cubicBezTo>
                <a:cubicBezTo>
                  <a:pt x="126779" y="714369"/>
                  <a:pt x="127592" y="692936"/>
                  <a:pt x="128588" y="671513"/>
                </a:cubicBezTo>
                <a:cubicBezTo>
                  <a:pt x="129179" y="658802"/>
                  <a:pt x="130282" y="646119"/>
                  <a:pt x="130969" y="633413"/>
                </a:cubicBezTo>
                <a:cubicBezTo>
                  <a:pt x="131870" y="616750"/>
                  <a:pt x="132473" y="600071"/>
                  <a:pt x="133350" y="583407"/>
                </a:cubicBezTo>
                <a:cubicBezTo>
                  <a:pt x="134061" y="569908"/>
                  <a:pt x="135192" y="556432"/>
                  <a:pt x="135732" y="542925"/>
                </a:cubicBezTo>
                <a:cubicBezTo>
                  <a:pt x="136779" y="516740"/>
                  <a:pt x="137086" y="490530"/>
                  <a:pt x="138113" y="464344"/>
                </a:cubicBezTo>
                <a:cubicBezTo>
                  <a:pt x="139797" y="421402"/>
                  <a:pt x="143363" y="378509"/>
                  <a:pt x="147638" y="335757"/>
                </a:cubicBezTo>
                <a:cubicBezTo>
                  <a:pt x="151002" y="255016"/>
                  <a:pt x="148447" y="266885"/>
                  <a:pt x="152400" y="314325"/>
                </a:cubicBezTo>
                <a:cubicBezTo>
                  <a:pt x="157026" y="369834"/>
                  <a:pt x="155428" y="354503"/>
                  <a:pt x="164307" y="404813"/>
                </a:cubicBezTo>
                <a:cubicBezTo>
                  <a:pt x="165894" y="424657"/>
                  <a:pt x="167933" y="444469"/>
                  <a:pt x="169069" y="464344"/>
                </a:cubicBezTo>
                <a:cubicBezTo>
                  <a:pt x="170657" y="492125"/>
                  <a:pt x="171670" y="519945"/>
                  <a:pt x="173832" y="547688"/>
                </a:cubicBezTo>
                <a:cubicBezTo>
                  <a:pt x="176434" y="581075"/>
                  <a:pt x="181268" y="614277"/>
                  <a:pt x="183357" y="647700"/>
                </a:cubicBezTo>
                <a:cubicBezTo>
                  <a:pt x="184151" y="660400"/>
                  <a:pt x="184550" y="673131"/>
                  <a:pt x="185738" y="685800"/>
                </a:cubicBezTo>
                <a:cubicBezTo>
                  <a:pt x="186933" y="698543"/>
                  <a:pt x="190500" y="723900"/>
                  <a:pt x="190500" y="723900"/>
                </a:cubicBezTo>
                <a:cubicBezTo>
                  <a:pt x="194395" y="677178"/>
                  <a:pt x="191138" y="713085"/>
                  <a:pt x="195263" y="673894"/>
                </a:cubicBezTo>
                <a:cubicBezTo>
                  <a:pt x="197016" y="657242"/>
                  <a:pt x="198241" y="640537"/>
                  <a:pt x="200025" y="623888"/>
                </a:cubicBezTo>
                <a:cubicBezTo>
                  <a:pt x="201472" y="610379"/>
                  <a:pt x="203200" y="596901"/>
                  <a:pt x="204788" y="583407"/>
                </a:cubicBezTo>
                <a:cubicBezTo>
                  <a:pt x="207169" y="538163"/>
                  <a:pt x="209875" y="492935"/>
                  <a:pt x="211932" y="447675"/>
                </a:cubicBezTo>
                <a:cubicBezTo>
                  <a:pt x="212726" y="430213"/>
                  <a:pt x="213370" y="412743"/>
                  <a:pt x="214313" y="395288"/>
                </a:cubicBezTo>
                <a:cubicBezTo>
                  <a:pt x="220035" y="289422"/>
                  <a:pt x="213651" y="405604"/>
                  <a:pt x="219075" y="340519"/>
                </a:cubicBezTo>
                <a:cubicBezTo>
                  <a:pt x="220726" y="320705"/>
                  <a:pt x="223176" y="269307"/>
                  <a:pt x="223838" y="252413"/>
                </a:cubicBezTo>
                <a:cubicBezTo>
                  <a:pt x="224772" y="228605"/>
                  <a:pt x="225112" y="204775"/>
                  <a:pt x="226219" y="180975"/>
                </a:cubicBezTo>
                <a:cubicBezTo>
                  <a:pt x="226700" y="170637"/>
                  <a:pt x="227954" y="160348"/>
                  <a:pt x="228600" y="150019"/>
                </a:cubicBezTo>
                <a:cubicBezTo>
                  <a:pt x="233074" y="78440"/>
                  <a:pt x="228365" y="128212"/>
                  <a:pt x="233363" y="85725"/>
                </a:cubicBezTo>
                <a:cubicBezTo>
                  <a:pt x="236410" y="59822"/>
                  <a:pt x="233862" y="71822"/>
                  <a:pt x="238125" y="54769"/>
                </a:cubicBezTo>
                <a:cubicBezTo>
                  <a:pt x="238919" y="45244"/>
                  <a:pt x="238846" y="35607"/>
                  <a:pt x="240507" y="26194"/>
                </a:cubicBezTo>
                <a:cubicBezTo>
                  <a:pt x="241250" y="21985"/>
                  <a:pt x="243917" y="18343"/>
                  <a:pt x="245269" y="14288"/>
                </a:cubicBezTo>
                <a:cubicBezTo>
                  <a:pt x="250890" y="-2578"/>
                  <a:pt x="244662" y="10738"/>
                  <a:pt x="250032" y="0"/>
                </a:cubicBezTo>
              </a:path>
            </a:pathLst>
          </a:cu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A73D1FCE-843F-A319-D231-D72BF2C8AA65}"/>
              </a:ext>
            </a:extLst>
          </p:cNvPr>
          <p:cNvSpPr/>
          <p:nvPr/>
        </p:nvSpPr>
        <p:spPr>
          <a:xfrm flipH="1">
            <a:off x="1812696" y="2494863"/>
            <a:ext cx="275973" cy="940594"/>
          </a:xfrm>
          <a:custGeom>
            <a:avLst/>
            <a:gdLst>
              <a:gd name="connsiteX0" fmla="*/ 0 w 250032"/>
              <a:gd name="connsiteY0" fmla="*/ 940594 h 940594"/>
              <a:gd name="connsiteX1" fmla="*/ 7144 w 250032"/>
              <a:gd name="connsiteY1" fmla="*/ 902494 h 940594"/>
              <a:gd name="connsiteX2" fmla="*/ 9525 w 250032"/>
              <a:gd name="connsiteY2" fmla="*/ 892969 h 940594"/>
              <a:gd name="connsiteX3" fmla="*/ 14288 w 250032"/>
              <a:gd name="connsiteY3" fmla="*/ 854869 h 940594"/>
              <a:gd name="connsiteX4" fmla="*/ 16669 w 250032"/>
              <a:gd name="connsiteY4" fmla="*/ 835819 h 940594"/>
              <a:gd name="connsiteX5" fmla="*/ 21432 w 250032"/>
              <a:gd name="connsiteY5" fmla="*/ 807244 h 940594"/>
              <a:gd name="connsiteX6" fmla="*/ 26194 w 250032"/>
              <a:gd name="connsiteY6" fmla="*/ 704850 h 940594"/>
              <a:gd name="connsiteX7" fmla="*/ 35719 w 250032"/>
              <a:gd name="connsiteY7" fmla="*/ 411957 h 940594"/>
              <a:gd name="connsiteX8" fmla="*/ 45244 w 250032"/>
              <a:gd name="connsiteY8" fmla="*/ 342900 h 940594"/>
              <a:gd name="connsiteX9" fmla="*/ 47625 w 250032"/>
              <a:gd name="connsiteY9" fmla="*/ 319088 h 940594"/>
              <a:gd name="connsiteX10" fmla="*/ 52388 w 250032"/>
              <a:gd name="connsiteY10" fmla="*/ 295275 h 940594"/>
              <a:gd name="connsiteX11" fmla="*/ 54769 w 250032"/>
              <a:gd name="connsiteY11" fmla="*/ 330994 h 940594"/>
              <a:gd name="connsiteX12" fmla="*/ 57150 w 250032"/>
              <a:gd name="connsiteY12" fmla="*/ 361950 h 940594"/>
              <a:gd name="connsiteX13" fmla="*/ 59532 w 250032"/>
              <a:gd name="connsiteY13" fmla="*/ 414338 h 940594"/>
              <a:gd name="connsiteX14" fmla="*/ 61913 w 250032"/>
              <a:gd name="connsiteY14" fmla="*/ 433388 h 940594"/>
              <a:gd name="connsiteX15" fmla="*/ 66675 w 250032"/>
              <a:gd name="connsiteY15" fmla="*/ 478632 h 940594"/>
              <a:gd name="connsiteX16" fmla="*/ 69057 w 250032"/>
              <a:gd name="connsiteY16" fmla="*/ 511969 h 940594"/>
              <a:gd name="connsiteX17" fmla="*/ 73819 w 250032"/>
              <a:gd name="connsiteY17" fmla="*/ 542925 h 940594"/>
              <a:gd name="connsiteX18" fmla="*/ 80963 w 250032"/>
              <a:gd name="connsiteY18" fmla="*/ 592932 h 940594"/>
              <a:gd name="connsiteX19" fmla="*/ 83344 w 250032"/>
              <a:gd name="connsiteY19" fmla="*/ 616744 h 940594"/>
              <a:gd name="connsiteX20" fmla="*/ 88107 w 250032"/>
              <a:gd name="connsiteY20" fmla="*/ 640557 h 940594"/>
              <a:gd name="connsiteX21" fmla="*/ 95250 w 250032"/>
              <a:gd name="connsiteY21" fmla="*/ 702469 h 940594"/>
              <a:gd name="connsiteX22" fmla="*/ 102394 w 250032"/>
              <a:gd name="connsiteY22" fmla="*/ 731044 h 940594"/>
              <a:gd name="connsiteX23" fmla="*/ 109538 w 250032"/>
              <a:gd name="connsiteY23" fmla="*/ 764382 h 940594"/>
              <a:gd name="connsiteX24" fmla="*/ 114300 w 250032"/>
              <a:gd name="connsiteY24" fmla="*/ 783432 h 940594"/>
              <a:gd name="connsiteX25" fmla="*/ 121444 w 250032"/>
              <a:gd name="connsiteY25" fmla="*/ 821532 h 940594"/>
              <a:gd name="connsiteX26" fmla="*/ 126207 w 250032"/>
              <a:gd name="connsiteY26" fmla="*/ 735807 h 940594"/>
              <a:gd name="connsiteX27" fmla="*/ 128588 w 250032"/>
              <a:gd name="connsiteY27" fmla="*/ 671513 h 940594"/>
              <a:gd name="connsiteX28" fmla="*/ 130969 w 250032"/>
              <a:gd name="connsiteY28" fmla="*/ 633413 h 940594"/>
              <a:gd name="connsiteX29" fmla="*/ 133350 w 250032"/>
              <a:gd name="connsiteY29" fmla="*/ 583407 h 940594"/>
              <a:gd name="connsiteX30" fmla="*/ 135732 w 250032"/>
              <a:gd name="connsiteY30" fmla="*/ 542925 h 940594"/>
              <a:gd name="connsiteX31" fmla="*/ 138113 w 250032"/>
              <a:gd name="connsiteY31" fmla="*/ 464344 h 940594"/>
              <a:gd name="connsiteX32" fmla="*/ 147638 w 250032"/>
              <a:gd name="connsiteY32" fmla="*/ 335757 h 940594"/>
              <a:gd name="connsiteX33" fmla="*/ 152400 w 250032"/>
              <a:gd name="connsiteY33" fmla="*/ 314325 h 940594"/>
              <a:gd name="connsiteX34" fmla="*/ 164307 w 250032"/>
              <a:gd name="connsiteY34" fmla="*/ 404813 h 940594"/>
              <a:gd name="connsiteX35" fmla="*/ 169069 w 250032"/>
              <a:gd name="connsiteY35" fmla="*/ 464344 h 940594"/>
              <a:gd name="connsiteX36" fmla="*/ 173832 w 250032"/>
              <a:gd name="connsiteY36" fmla="*/ 547688 h 940594"/>
              <a:gd name="connsiteX37" fmla="*/ 183357 w 250032"/>
              <a:gd name="connsiteY37" fmla="*/ 647700 h 940594"/>
              <a:gd name="connsiteX38" fmla="*/ 185738 w 250032"/>
              <a:gd name="connsiteY38" fmla="*/ 685800 h 940594"/>
              <a:gd name="connsiteX39" fmla="*/ 190500 w 250032"/>
              <a:gd name="connsiteY39" fmla="*/ 723900 h 940594"/>
              <a:gd name="connsiteX40" fmla="*/ 195263 w 250032"/>
              <a:gd name="connsiteY40" fmla="*/ 673894 h 940594"/>
              <a:gd name="connsiteX41" fmla="*/ 200025 w 250032"/>
              <a:gd name="connsiteY41" fmla="*/ 623888 h 940594"/>
              <a:gd name="connsiteX42" fmla="*/ 204788 w 250032"/>
              <a:gd name="connsiteY42" fmla="*/ 583407 h 940594"/>
              <a:gd name="connsiteX43" fmla="*/ 211932 w 250032"/>
              <a:gd name="connsiteY43" fmla="*/ 447675 h 940594"/>
              <a:gd name="connsiteX44" fmla="*/ 214313 w 250032"/>
              <a:gd name="connsiteY44" fmla="*/ 395288 h 940594"/>
              <a:gd name="connsiteX45" fmla="*/ 219075 w 250032"/>
              <a:gd name="connsiteY45" fmla="*/ 340519 h 940594"/>
              <a:gd name="connsiteX46" fmla="*/ 223838 w 250032"/>
              <a:gd name="connsiteY46" fmla="*/ 252413 h 940594"/>
              <a:gd name="connsiteX47" fmla="*/ 226219 w 250032"/>
              <a:gd name="connsiteY47" fmla="*/ 180975 h 940594"/>
              <a:gd name="connsiteX48" fmla="*/ 228600 w 250032"/>
              <a:gd name="connsiteY48" fmla="*/ 150019 h 940594"/>
              <a:gd name="connsiteX49" fmla="*/ 233363 w 250032"/>
              <a:gd name="connsiteY49" fmla="*/ 85725 h 940594"/>
              <a:gd name="connsiteX50" fmla="*/ 238125 w 250032"/>
              <a:gd name="connsiteY50" fmla="*/ 54769 h 940594"/>
              <a:gd name="connsiteX51" fmla="*/ 240507 w 250032"/>
              <a:gd name="connsiteY51" fmla="*/ 26194 h 940594"/>
              <a:gd name="connsiteX52" fmla="*/ 245269 w 250032"/>
              <a:gd name="connsiteY52" fmla="*/ 14288 h 940594"/>
              <a:gd name="connsiteX53" fmla="*/ 250032 w 250032"/>
              <a:gd name="connsiteY53" fmla="*/ 0 h 94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0032" h="940594">
                <a:moveTo>
                  <a:pt x="0" y="940594"/>
                </a:moveTo>
                <a:cubicBezTo>
                  <a:pt x="2381" y="927894"/>
                  <a:pt x="4010" y="915030"/>
                  <a:pt x="7144" y="902494"/>
                </a:cubicBezTo>
                <a:cubicBezTo>
                  <a:pt x="7938" y="899319"/>
                  <a:pt x="9040" y="896205"/>
                  <a:pt x="9525" y="892969"/>
                </a:cubicBezTo>
                <a:cubicBezTo>
                  <a:pt x="11424" y="880312"/>
                  <a:pt x="12700" y="867569"/>
                  <a:pt x="14288" y="854869"/>
                </a:cubicBezTo>
                <a:cubicBezTo>
                  <a:pt x="15082" y="848519"/>
                  <a:pt x="15117" y="842027"/>
                  <a:pt x="16669" y="835819"/>
                </a:cubicBezTo>
                <a:cubicBezTo>
                  <a:pt x="20602" y="820086"/>
                  <a:pt x="18644" y="829541"/>
                  <a:pt x="21432" y="807244"/>
                </a:cubicBezTo>
                <a:cubicBezTo>
                  <a:pt x="23232" y="774849"/>
                  <a:pt x="25577" y="736632"/>
                  <a:pt x="26194" y="704850"/>
                </a:cubicBezTo>
                <a:cubicBezTo>
                  <a:pt x="27840" y="620096"/>
                  <a:pt x="25147" y="501814"/>
                  <a:pt x="35719" y="411957"/>
                </a:cubicBezTo>
                <a:cubicBezTo>
                  <a:pt x="52874" y="266152"/>
                  <a:pt x="30243" y="452915"/>
                  <a:pt x="45244" y="342900"/>
                </a:cubicBezTo>
                <a:cubicBezTo>
                  <a:pt x="46322" y="334996"/>
                  <a:pt x="46635" y="327003"/>
                  <a:pt x="47625" y="319088"/>
                </a:cubicBezTo>
                <a:cubicBezTo>
                  <a:pt x="49084" y="307417"/>
                  <a:pt x="49826" y="305522"/>
                  <a:pt x="52388" y="295275"/>
                </a:cubicBezTo>
                <a:cubicBezTo>
                  <a:pt x="53182" y="307181"/>
                  <a:pt x="53919" y="319092"/>
                  <a:pt x="54769" y="330994"/>
                </a:cubicBezTo>
                <a:cubicBezTo>
                  <a:pt x="55506" y="341317"/>
                  <a:pt x="56560" y="351618"/>
                  <a:pt x="57150" y="361950"/>
                </a:cubicBezTo>
                <a:cubicBezTo>
                  <a:pt x="58147" y="379402"/>
                  <a:pt x="58369" y="396896"/>
                  <a:pt x="59532" y="414338"/>
                </a:cubicBezTo>
                <a:cubicBezTo>
                  <a:pt x="59958" y="420723"/>
                  <a:pt x="61206" y="427028"/>
                  <a:pt x="61913" y="433388"/>
                </a:cubicBezTo>
                <a:cubicBezTo>
                  <a:pt x="63587" y="448460"/>
                  <a:pt x="65302" y="463530"/>
                  <a:pt x="66675" y="478632"/>
                </a:cubicBezTo>
                <a:cubicBezTo>
                  <a:pt x="67684" y="489727"/>
                  <a:pt x="67827" y="500896"/>
                  <a:pt x="69057" y="511969"/>
                </a:cubicBezTo>
                <a:cubicBezTo>
                  <a:pt x="70210" y="522345"/>
                  <a:pt x="72524" y="532566"/>
                  <a:pt x="73819" y="542925"/>
                </a:cubicBezTo>
                <a:cubicBezTo>
                  <a:pt x="80046" y="592744"/>
                  <a:pt x="71606" y="546152"/>
                  <a:pt x="80963" y="592932"/>
                </a:cubicBezTo>
                <a:cubicBezTo>
                  <a:pt x="81757" y="600869"/>
                  <a:pt x="82161" y="608855"/>
                  <a:pt x="83344" y="616744"/>
                </a:cubicBezTo>
                <a:cubicBezTo>
                  <a:pt x="84545" y="624749"/>
                  <a:pt x="87060" y="632530"/>
                  <a:pt x="88107" y="640557"/>
                </a:cubicBezTo>
                <a:cubicBezTo>
                  <a:pt x="94120" y="686656"/>
                  <a:pt x="86058" y="656509"/>
                  <a:pt x="95250" y="702469"/>
                </a:cubicBezTo>
                <a:cubicBezTo>
                  <a:pt x="97175" y="712097"/>
                  <a:pt x="100186" y="721477"/>
                  <a:pt x="102394" y="731044"/>
                </a:cubicBezTo>
                <a:cubicBezTo>
                  <a:pt x="104950" y="742118"/>
                  <a:pt x="107019" y="753300"/>
                  <a:pt x="109538" y="764382"/>
                </a:cubicBezTo>
                <a:cubicBezTo>
                  <a:pt x="110989" y="770765"/>
                  <a:pt x="113094" y="776999"/>
                  <a:pt x="114300" y="783432"/>
                </a:cubicBezTo>
                <a:cubicBezTo>
                  <a:pt x="123880" y="834522"/>
                  <a:pt x="108599" y="770146"/>
                  <a:pt x="121444" y="821532"/>
                </a:cubicBezTo>
                <a:cubicBezTo>
                  <a:pt x="127127" y="889730"/>
                  <a:pt x="123079" y="853099"/>
                  <a:pt x="126207" y="735807"/>
                </a:cubicBezTo>
                <a:cubicBezTo>
                  <a:pt x="126779" y="714369"/>
                  <a:pt x="127592" y="692936"/>
                  <a:pt x="128588" y="671513"/>
                </a:cubicBezTo>
                <a:cubicBezTo>
                  <a:pt x="129179" y="658802"/>
                  <a:pt x="130282" y="646119"/>
                  <a:pt x="130969" y="633413"/>
                </a:cubicBezTo>
                <a:cubicBezTo>
                  <a:pt x="131870" y="616750"/>
                  <a:pt x="132473" y="600071"/>
                  <a:pt x="133350" y="583407"/>
                </a:cubicBezTo>
                <a:cubicBezTo>
                  <a:pt x="134061" y="569908"/>
                  <a:pt x="135192" y="556432"/>
                  <a:pt x="135732" y="542925"/>
                </a:cubicBezTo>
                <a:cubicBezTo>
                  <a:pt x="136779" y="516740"/>
                  <a:pt x="137086" y="490530"/>
                  <a:pt x="138113" y="464344"/>
                </a:cubicBezTo>
                <a:cubicBezTo>
                  <a:pt x="139797" y="421402"/>
                  <a:pt x="143363" y="378509"/>
                  <a:pt x="147638" y="335757"/>
                </a:cubicBezTo>
                <a:cubicBezTo>
                  <a:pt x="151002" y="255016"/>
                  <a:pt x="148447" y="266885"/>
                  <a:pt x="152400" y="314325"/>
                </a:cubicBezTo>
                <a:cubicBezTo>
                  <a:pt x="157026" y="369834"/>
                  <a:pt x="155428" y="354503"/>
                  <a:pt x="164307" y="404813"/>
                </a:cubicBezTo>
                <a:cubicBezTo>
                  <a:pt x="165894" y="424657"/>
                  <a:pt x="167933" y="444469"/>
                  <a:pt x="169069" y="464344"/>
                </a:cubicBezTo>
                <a:cubicBezTo>
                  <a:pt x="170657" y="492125"/>
                  <a:pt x="171670" y="519945"/>
                  <a:pt x="173832" y="547688"/>
                </a:cubicBezTo>
                <a:cubicBezTo>
                  <a:pt x="176434" y="581075"/>
                  <a:pt x="181268" y="614277"/>
                  <a:pt x="183357" y="647700"/>
                </a:cubicBezTo>
                <a:cubicBezTo>
                  <a:pt x="184151" y="660400"/>
                  <a:pt x="184550" y="673131"/>
                  <a:pt x="185738" y="685800"/>
                </a:cubicBezTo>
                <a:cubicBezTo>
                  <a:pt x="186933" y="698543"/>
                  <a:pt x="190500" y="723900"/>
                  <a:pt x="190500" y="723900"/>
                </a:cubicBezTo>
                <a:cubicBezTo>
                  <a:pt x="194395" y="677178"/>
                  <a:pt x="191138" y="713085"/>
                  <a:pt x="195263" y="673894"/>
                </a:cubicBezTo>
                <a:cubicBezTo>
                  <a:pt x="197016" y="657242"/>
                  <a:pt x="198241" y="640537"/>
                  <a:pt x="200025" y="623888"/>
                </a:cubicBezTo>
                <a:cubicBezTo>
                  <a:pt x="201472" y="610379"/>
                  <a:pt x="203200" y="596901"/>
                  <a:pt x="204788" y="583407"/>
                </a:cubicBezTo>
                <a:cubicBezTo>
                  <a:pt x="207169" y="538163"/>
                  <a:pt x="209875" y="492935"/>
                  <a:pt x="211932" y="447675"/>
                </a:cubicBezTo>
                <a:cubicBezTo>
                  <a:pt x="212726" y="430213"/>
                  <a:pt x="213370" y="412743"/>
                  <a:pt x="214313" y="395288"/>
                </a:cubicBezTo>
                <a:cubicBezTo>
                  <a:pt x="220035" y="289422"/>
                  <a:pt x="213651" y="405604"/>
                  <a:pt x="219075" y="340519"/>
                </a:cubicBezTo>
                <a:cubicBezTo>
                  <a:pt x="220726" y="320705"/>
                  <a:pt x="223176" y="269307"/>
                  <a:pt x="223838" y="252413"/>
                </a:cubicBezTo>
                <a:cubicBezTo>
                  <a:pt x="224772" y="228605"/>
                  <a:pt x="225112" y="204775"/>
                  <a:pt x="226219" y="180975"/>
                </a:cubicBezTo>
                <a:cubicBezTo>
                  <a:pt x="226700" y="170637"/>
                  <a:pt x="227954" y="160348"/>
                  <a:pt x="228600" y="150019"/>
                </a:cubicBezTo>
                <a:cubicBezTo>
                  <a:pt x="233074" y="78440"/>
                  <a:pt x="228365" y="128212"/>
                  <a:pt x="233363" y="85725"/>
                </a:cubicBezTo>
                <a:cubicBezTo>
                  <a:pt x="236410" y="59822"/>
                  <a:pt x="233862" y="71822"/>
                  <a:pt x="238125" y="54769"/>
                </a:cubicBezTo>
                <a:cubicBezTo>
                  <a:pt x="238919" y="45244"/>
                  <a:pt x="238846" y="35607"/>
                  <a:pt x="240507" y="26194"/>
                </a:cubicBezTo>
                <a:cubicBezTo>
                  <a:pt x="241250" y="21985"/>
                  <a:pt x="243917" y="18343"/>
                  <a:pt x="245269" y="14288"/>
                </a:cubicBezTo>
                <a:cubicBezTo>
                  <a:pt x="250890" y="-2578"/>
                  <a:pt x="244662" y="10738"/>
                  <a:pt x="250032" y="0"/>
                </a:cubicBezTo>
              </a:path>
            </a:pathLst>
          </a:cu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C8ACF176-B6CA-3DB3-8713-21EB4565C437}"/>
              </a:ext>
            </a:extLst>
          </p:cNvPr>
          <p:cNvCxnSpPr>
            <a:cxnSpLocks/>
          </p:cNvCxnSpPr>
          <p:nvPr/>
        </p:nvCxnSpPr>
        <p:spPr>
          <a:xfrm>
            <a:off x="1158594" y="2851371"/>
            <a:ext cx="25595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95984A6-7D82-F238-7E63-888B4683C55E}"/>
              </a:ext>
            </a:extLst>
          </p:cNvPr>
          <p:cNvCxnSpPr>
            <a:cxnSpLocks/>
          </p:cNvCxnSpPr>
          <p:nvPr/>
        </p:nvCxnSpPr>
        <p:spPr>
          <a:xfrm>
            <a:off x="1174462" y="3184018"/>
            <a:ext cx="25595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C92ABF8-18BC-D3B0-47CE-68CC4835F3A5}"/>
              </a:ext>
            </a:extLst>
          </p:cNvPr>
          <p:cNvSpPr txBox="1"/>
          <p:nvPr/>
        </p:nvSpPr>
        <p:spPr>
          <a:xfrm>
            <a:off x="1396807" y="2158916"/>
            <a:ext cx="572416" cy="307777"/>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押す</a:t>
            </a: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F52AE0F5-971D-F04E-1131-4F21FAC27A22}"/>
              </a:ext>
            </a:extLst>
          </p:cNvPr>
          <p:cNvSpPr txBox="1"/>
          <p:nvPr/>
        </p:nvSpPr>
        <p:spPr>
          <a:xfrm>
            <a:off x="2955888" y="2158915"/>
            <a:ext cx="609974" cy="307777"/>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離す</a:t>
            </a: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2A6000A-5622-87C5-34C5-0AA96BAAF786}"/>
              </a:ext>
            </a:extLst>
          </p:cNvPr>
          <p:cNvSpPr txBox="1"/>
          <p:nvPr/>
        </p:nvSpPr>
        <p:spPr>
          <a:xfrm>
            <a:off x="1351368" y="3522720"/>
            <a:ext cx="1260141" cy="307777"/>
          </a:xfrm>
          <a:prstGeom prst="rect">
            <a:avLst/>
          </a:prstGeom>
          <a:noFill/>
        </p:spPr>
        <p:txBody>
          <a:bodyPr wrap="squar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不安定な状態</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22" name="矢印: 右 21">
            <a:extLst>
              <a:ext uri="{FF2B5EF4-FFF2-40B4-BE49-F238E27FC236}">
                <a16:creationId xmlns:a16="http://schemas.microsoft.com/office/drawing/2014/main" id="{BFA812C3-503E-6F53-EA82-94920098220A}"/>
              </a:ext>
            </a:extLst>
          </p:cNvPr>
          <p:cNvSpPr/>
          <p:nvPr/>
        </p:nvSpPr>
        <p:spPr>
          <a:xfrm>
            <a:off x="4132305" y="2819805"/>
            <a:ext cx="342659" cy="275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A161F55-35F4-2333-0E68-AE80DD77A127}"/>
              </a:ext>
            </a:extLst>
          </p:cNvPr>
          <p:cNvCxnSpPr>
            <a:cxnSpLocks/>
          </p:cNvCxnSpPr>
          <p:nvPr/>
        </p:nvCxnSpPr>
        <p:spPr>
          <a:xfrm>
            <a:off x="4727141" y="3460786"/>
            <a:ext cx="77622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FB22ED4-75AB-43EE-9801-F332974C44F4}"/>
              </a:ext>
            </a:extLst>
          </p:cNvPr>
          <p:cNvCxnSpPr>
            <a:cxnSpLocks/>
          </p:cNvCxnSpPr>
          <p:nvPr/>
        </p:nvCxnSpPr>
        <p:spPr>
          <a:xfrm>
            <a:off x="6488451" y="3470469"/>
            <a:ext cx="72008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51CD93A-A876-C182-8840-3C19E6C10BA8}"/>
              </a:ext>
            </a:extLst>
          </p:cNvPr>
          <p:cNvCxnSpPr>
            <a:cxnSpLocks/>
            <a:endCxn id="33" idx="0"/>
          </p:cNvCxnSpPr>
          <p:nvPr/>
        </p:nvCxnSpPr>
        <p:spPr>
          <a:xfrm>
            <a:off x="5480339" y="2494863"/>
            <a:ext cx="10233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139C249-87A1-7902-8ADE-5879DFA3EFD9}"/>
              </a:ext>
            </a:extLst>
          </p:cNvPr>
          <p:cNvCxnSpPr>
            <a:cxnSpLocks/>
          </p:cNvCxnSpPr>
          <p:nvPr/>
        </p:nvCxnSpPr>
        <p:spPr>
          <a:xfrm>
            <a:off x="4711273" y="2873472"/>
            <a:ext cx="25595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CBD52E1-B5FF-547C-2A72-16E7AA53AA69}"/>
              </a:ext>
            </a:extLst>
          </p:cNvPr>
          <p:cNvCxnSpPr>
            <a:cxnSpLocks/>
          </p:cNvCxnSpPr>
          <p:nvPr/>
        </p:nvCxnSpPr>
        <p:spPr>
          <a:xfrm>
            <a:off x="4727141" y="3206119"/>
            <a:ext cx="25595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2FFE20AF-55A1-1253-2B06-BC3EACA126DA}"/>
              </a:ext>
            </a:extLst>
          </p:cNvPr>
          <p:cNvCxnSpPr>
            <a:cxnSpLocks/>
            <a:endCxn id="32" idx="2"/>
          </p:cNvCxnSpPr>
          <p:nvPr/>
        </p:nvCxnSpPr>
        <p:spPr>
          <a:xfrm>
            <a:off x="5498511" y="2466692"/>
            <a:ext cx="4850" cy="1026743"/>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42E7E112-BFFC-6FF2-15B3-D975BA23E0BB}"/>
              </a:ext>
            </a:extLst>
          </p:cNvPr>
          <p:cNvCxnSpPr>
            <a:cxnSpLocks/>
          </p:cNvCxnSpPr>
          <p:nvPr/>
        </p:nvCxnSpPr>
        <p:spPr>
          <a:xfrm>
            <a:off x="6508270" y="2466692"/>
            <a:ext cx="4850" cy="1026743"/>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E352593-248F-E585-812E-E5AA505AE5E6}"/>
              </a:ext>
            </a:extLst>
          </p:cNvPr>
          <p:cNvSpPr txBox="1"/>
          <p:nvPr/>
        </p:nvSpPr>
        <p:spPr>
          <a:xfrm>
            <a:off x="5124339" y="2146481"/>
            <a:ext cx="1553630" cy="307777"/>
          </a:xfrm>
          <a:prstGeom prst="rect">
            <a:avLst/>
          </a:prstGeom>
          <a:noFill/>
        </p:spPr>
        <p:txBody>
          <a:bodyPr wrap="none" rtlCol="0">
            <a:spAutoFit/>
          </a:bodyPr>
          <a:lstStyle/>
          <a:p>
            <a:r>
              <a:rPr lang="ja-JP" altLang="en-US" sz="1400" b="1" dirty="0">
                <a:solidFill>
                  <a:srgbClr val="008000"/>
                </a:solidFill>
                <a:latin typeface="Meiryo UI" panose="020B0604030504040204" pitchFamily="50" charset="-128"/>
                <a:ea typeface="Meiryo UI" panose="020B0604030504040204" pitchFamily="50" charset="-128"/>
              </a:rPr>
              <a:t>チャタリング対策後</a:t>
            </a:r>
            <a:endParaRPr lang="en-US" altLang="ja-JP" sz="1400" dirty="0">
              <a:solidFill>
                <a:srgbClr val="008000"/>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7B5904D3-7826-4C25-DB46-7138FCB65894}"/>
              </a:ext>
            </a:extLst>
          </p:cNvPr>
          <p:cNvSpPr txBox="1"/>
          <p:nvPr/>
        </p:nvSpPr>
        <p:spPr>
          <a:xfrm>
            <a:off x="1047583" y="1420913"/>
            <a:ext cx="5281781" cy="307777"/>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インバーバー</a:t>
            </a:r>
            <a:r>
              <a:rPr lang="en-US" altLang="ja-JP" sz="1400" b="1" dirty="0">
                <a:latin typeface="Meiryo UI" panose="020B0604030504040204" pitchFamily="50" charset="-128"/>
                <a:ea typeface="Meiryo UI" panose="020B0604030504040204" pitchFamily="50" charset="-128"/>
              </a:rPr>
              <a:t>IC</a:t>
            </a:r>
            <a:r>
              <a:rPr lang="ja-JP" altLang="en-US" sz="1400" b="1" dirty="0">
                <a:latin typeface="Meiryo UI" panose="020B0604030504040204" pitchFamily="50" charset="-128"/>
                <a:ea typeface="Meiryo UI" panose="020B0604030504040204" pitchFamily="50" charset="-128"/>
              </a:rPr>
              <a:t>使用した場合の信号変化</a:t>
            </a:r>
            <a:endParaRPr lang="en-US" altLang="ja-JP" sz="14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2CAE039A-95EE-9D83-5CEF-9D1282505A95}"/>
              </a:ext>
            </a:extLst>
          </p:cNvPr>
          <p:cNvSpPr txBox="1"/>
          <p:nvPr/>
        </p:nvSpPr>
        <p:spPr>
          <a:xfrm>
            <a:off x="6940457" y="913421"/>
            <a:ext cx="2044149" cy="307777"/>
          </a:xfrm>
          <a:prstGeom prst="rect">
            <a:avLst/>
          </a:prstGeom>
          <a:noFill/>
        </p:spPr>
        <p:txBody>
          <a:bodyPr wrap="non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（基盤を自作する場合）</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F63EB36-FF3D-347C-9154-6EAB65FF0837}"/>
              </a:ext>
            </a:extLst>
          </p:cNvPr>
          <p:cNvSpPr txBox="1"/>
          <p:nvPr/>
        </p:nvSpPr>
        <p:spPr>
          <a:xfrm>
            <a:off x="2290246" y="3943600"/>
            <a:ext cx="2281754" cy="307777"/>
          </a:xfrm>
          <a:prstGeom prst="rect">
            <a:avLst/>
          </a:prstGeom>
          <a:noFill/>
        </p:spPr>
        <p:txBody>
          <a:bodyPr wrap="square" rtlCol="0">
            <a:spAutoFit/>
          </a:bodyPr>
          <a:lstStyle/>
          <a:p>
            <a:r>
              <a:rPr lang="ja-JP" altLang="en-US" sz="1400" b="1" dirty="0">
                <a:solidFill>
                  <a:srgbClr val="FF0000"/>
                </a:solidFill>
                <a:latin typeface="メイリオ" panose="020B0604030504040204" pitchFamily="50" charset="-128"/>
                <a:ea typeface="メイリオ" panose="020B0604030504040204" pitchFamily="50" charset="-128"/>
              </a:rPr>
              <a:t>誤動作の原因</a:t>
            </a:r>
            <a:r>
              <a:rPr lang="ja-JP" altLang="en-US" sz="1400" dirty="0">
                <a:solidFill>
                  <a:srgbClr val="FF0000"/>
                </a:solidFill>
                <a:latin typeface="メイリオ" panose="020B0604030504040204" pitchFamily="50" charset="-128"/>
                <a:ea typeface="メイリオ" panose="020B0604030504040204" pitchFamily="50" charset="-128"/>
              </a:rPr>
              <a:t>となる</a:t>
            </a: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6F6825BB-DBEE-96A6-49E0-530F2F74A440}"/>
              </a:ext>
            </a:extLst>
          </p:cNvPr>
          <p:cNvSpPr txBox="1"/>
          <p:nvPr/>
        </p:nvSpPr>
        <p:spPr>
          <a:xfrm>
            <a:off x="3934871" y="5157816"/>
            <a:ext cx="2703595" cy="338554"/>
          </a:xfrm>
          <a:prstGeom prst="rect">
            <a:avLst/>
          </a:prstGeom>
          <a:noFill/>
        </p:spPr>
        <p:txBody>
          <a:bodyPr wrap="square" rtlCol="0">
            <a:spAutoFit/>
          </a:bodyPr>
          <a:lstStyle/>
          <a:p>
            <a:r>
              <a:rPr lang="ja-JP" altLang="en-US" sz="1600" b="1" dirty="0">
                <a:solidFill>
                  <a:srgbClr val="FF0000"/>
                </a:solidFill>
                <a:latin typeface="メイリオ" panose="020B0604030504040204" pitchFamily="50" charset="-128"/>
                <a:ea typeface="メイリオ" panose="020B0604030504040204" pitchFamily="50" charset="-128"/>
              </a:rPr>
              <a:t>１→０→１→０→１→０</a:t>
            </a:r>
            <a:endParaRPr lang="en-US" altLang="ja-JP" sz="1600" b="1" dirty="0">
              <a:solidFill>
                <a:srgbClr val="FF0000"/>
              </a:solidFill>
              <a:latin typeface="メイリオ" panose="020B0604030504040204" pitchFamily="50" charset="-128"/>
              <a:ea typeface="メイリオ" panose="020B0604030504040204" pitchFamily="50" charset="-128"/>
            </a:endParaRPr>
          </a:p>
        </p:txBody>
      </p:sp>
      <p:sp>
        <p:nvSpPr>
          <p:cNvPr id="30" name="フリーフォーム: 図形 29">
            <a:extLst>
              <a:ext uri="{FF2B5EF4-FFF2-40B4-BE49-F238E27FC236}">
                <a16:creationId xmlns:a16="http://schemas.microsoft.com/office/drawing/2014/main" id="{0F9718AC-A068-5015-C9A0-4ADBED99299F}"/>
              </a:ext>
            </a:extLst>
          </p:cNvPr>
          <p:cNvSpPr/>
          <p:nvPr/>
        </p:nvSpPr>
        <p:spPr>
          <a:xfrm flipH="1">
            <a:off x="1605332" y="4453236"/>
            <a:ext cx="993958" cy="1388589"/>
          </a:xfrm>
          <a:custGeom>
            <a:avLst/>
            <a:gdLst>
              <a:gd name="connsiteX0" fmla="*/ 0 w 250032"/>
              <a:gd name="connsiteY0" fmla="*/ 940594 h 940594"/>
              <a:gd name="connsiteX1" fmla="*/ 7144 w 250032"/>
              <a:gd name="connsiteY1" fmla="*/ 902494 h 940594"/>
              <a:gd name="connsiteX2" fmla="*/ 9525 w 250032"/>
              <a:gd name="connsiteY2" fmla="*/ 892969 h 940594"/>
              <a:gd name="connsiteX3" fmla="*/ 14288 w 250032"/>
              <a:gd name="connsiteY3" fmla="*/ 854869 h 940594"/>
              <a:gd name="connsiteX4" fmla="*/ 16669 w 250032"/>
              <a:gd name="connsiteY4" fmla="*/ 835819 h 940594"/>
              <a:gd name="connsiteX5" fmla="*/ 21432 w 250032"/>
              <a:gd name="connsiteY5" fmla="*/ 807244 h 940594"/>
              <a:gd name="connsiteX6" fmla="*/ 26194 w 250032"/>
              <a:gd name="connsiteY6" fmla="*/ 704850 h 940594"/>
              <a:gd name="connsiteX7" fmla="*/ 35719 w 250032"/>
              <a:gd name="connsiteY7" fmla="*/ 411957 h 940594"/>
              <a:gd name="connsiteX8" fmla="*/ 45244 w 250032"/>
              <a:gd name="connsiteY8" fmla="*/ 342900 h 940594"/>
              <a:gd name="connsiteX9" fmla="*/ 47625 w 250032"/>
              <a:gd name="connsiteY9" fmla="*/ 319088 h 940594"/>
              <a:gd name="connsiteX10" fmla="*/ 52388 w 250032"/>
              <a:gd name="connsiteY10" fmla="*/ 295275 h 940594"/>
              <a:gd name="connsiteX11" fmla="*/ 54769 w 250032"/>
              <a:gd name="connsiteY11" fmla="*/ 330994 h 940594"/>
              <a:gd name="connsiteX12" fmla="*/ 57150 w 250032"/>
              <a:gd name="connsiteY12" fmla="*/ 361950 h 940594"/>
              <a:gd name="connsiteX13" fmla="*/ 59532 w 250032"/>
              <a:gd name="connsiteY13" fmla="*/ 414338 h 940594"/>
              <a:gd name="connsiteX14" fmla="*/ 61913 w 250032"/>
              <a:gd name="connsiteY14" fmla="*/ 433388 h 940594"/>
              <a:gd name="connsiteX15" fmla="*/ 66675 w 250032"/>
              <a:gd name="connsiteY15" fmla="*/ 478632 h 940594"/>
              <a:gd name="connsiteX16" fmla="*/ 69057 w 250032"/>
              <a:gd name="connsiteY16" fmla="*/ 511969 h 940594"/>
              <a:gd name="connsiteX17" fmla="*/ 73819 w 250032"/>
              <a:gd name="connsiteY17" fmla="*/ 542925 h 940594"/>
              <a:gd name="connsiteX18" fmla="*/ 80963 w 250032"/>
              <a:gd name="connsiteY18" fmla="*/ 592932 h 940594"/>
              <a:gd name="connsiteX19" fmla="*/ 83344 w 250032"/>
              <a:gd name="connsiteY19" fmla="*/ 616744 h 940594"/>
              <a:gd name="connsiteX20" fmla="*/ 88107 w 250032"/>
              <a:gd name="connsiteY20" fmla="*/ 640557 h 940594"/>
              <a:gd name="connsiteX21" fmla="*/ 95250 w 250032"/>
              <a:gd name="connsiteY21" fmla="*/ 702469 h 940594"/>
              <a:gd name="connsiteX22" fmla="*/ 102394 w 250032"/>
              <a:gd name="connsiteY22" fmla="*/ 731044 h 940594"/>
              <a:gd name="connsiteX23" fmla="*/ 109538 w 250032"/>
              <a:gd name="connsiteY23" fmla="*/ 764382 h 940594"/>
              <a:gd name="connsiteX24" fmla="*/ 114300 w 250032"/>
              <a:gd name="connsiteY24" fmla="*/ 783432 h 940594"/>
              <a:gd name="connsiteX25" fmla="*/ 121444 w 250032"/>
              <a:gd name="connsiteY25" fmla="*/ 821532 h 940594"/>
              <a:gd name="connsiteX26" fmla="*/ 126207 w 250032"/>
              <a:gd name="connsiteY26" fmla="*/ 735807 h 940594"/>
              <a:gd name="connsiteX27" fmla="*/ 128588 w 250032"/>
              <a:gd name="connsiteY27" fmla="*/ 671513 h 940594"/>
              <a:gd name="connsiteX28" fmla="*/ 130969 w 250032"/>
              <a:gd name="connsiteY28" fmla="*/ 633413 h 940594"/>
              <a:gd name="connsiteX29" fmla="*/ 133350 w 250032"/>
              <a:gd name="connsiteY29" fmla="*/ 583407 h 940594"/>
              <a:gd name="connsiteX30" fmla="*/ 135732 w 250032"/>
              <a:gd name="connsiteY30" fmla="*/ 542925 h 940594"/>
              <a:gd name="connsiteX31" fmla="*/ 138113 w 250032"/>
              <a:gd name="connsiteY31" fmla="*/ 464344 h 940594"/>
              <a:gd name="connsiteX32" fmla="*/ 147638 w 250032"/>
              <a:gd name="connsiteY32" fmla="*/ 335757 h 940594"/>
              <a:gd name="connsiteX33" fmla="*/ 152400 w 250032"/>
              <a:gd name="connsiteY33" fmla="*/ 314325 h 940594"/>
              <a:gd name="connsiteX34" fmla="*/ 164307 w 250032"/>
              <a:gd name="connsiteY34" fmla="*/ 404813 h 940594"/>
              <a:gd name="connsiteX35" fmla="*/ 169069 w 250032"/>
              <a:gd name="connsiteY35" fmla="*/ 464344 h 940594"/>
              <a:gd name="connsiteX36" fmla="*/ 173832 w 250032"/>
              <a:gd name="connsiteY36" fmla="*/ 547688 h 940594"/>
              <a:gd name="connsiteX37" fmla="*/ 183357 w 250032"/>
              <a:gd name="connsiteY37" fmla="*/ 647700 h 940594"/>
              <a:gd name="connsiteX38" fmla="*/ 185738 w 250032"/>
              <a:gd name="connsiteY38" fmla="*/ 685800 h 940594"/>
              <a:gd name="connsiteX39" fmla="*/ 190500 w 250032"/>
              <a:gd name="connsiteY39" fmla="*/ 723900 h 940594"/>
              <a:gd name="connsiteX40" fmla="*/ 195263 w 250032"/>
              <a:gd name="connsiteY40" fmla="*/ 673894 h 940594"/>
              <a:gd name="connsiteX41" fmla="*/ 200025 w 250032"/>
              <a:gd name="connsiteY41" fmla="*/ 623888 h 940594"/>
              <a:gd name="connsiteX42" fmla="*/ 204788 w 250032"/>
              <a:gd name="connsiteY42" fmla="*/ 583407 h 940594"/>
              <a:gd name="connsiteX43" fmla="*/ 211932 w 250032"/>
              <a:gd name="connsiteY43" fmla="*/ 447675 h 940594"/>
              <a:gd name="connsiteX44" fmla="*/ 214313 w 250032"/>
              <a:gd name="connsiteY44" fmla="*/ 395288 h 940594"/>
              <a:gd name="connsiteX45" fmla="*/ 219075 w 250032"/>
              <a:gd name="connsiteY45" fmla="*/ 340519 h 940594"/>
              <a:gd name="connsiteX46" fmla="*/ 223838 w 250032"/>
              <a:gd name="connsiteY46" fmla="*/ 252413 h 940594"/>
              <a:gd name="connsiteX47" fmla="*/ 226219 w 250032"/>
              <a:gd name="connsiteY47" fmla="*/ 180975 h 940594"/>
              <a:gd name="connsiteX48" fmla="*/ 228600 w 250032"/>
              <a:gd name="connsiteY48" fmla="*/ 150019 h 940594"/>
              <a:gd name="connsiteX49" fmla="*/ 233363 w 250032"/>
              <a:gd name="connsiteY49" fmla="*/ 85725 h 940594"/>
              <a:gd name="connsiteX50" fmla="*/ 238125 w 250032"/>
              <a:gd name="connsiteY50" fmla="*/ 54769 h 940594"/>
              <a:gd name="connsiteX51" fmla="*/ 240507 w 250032"/>
              <a:gd name="connsiteY51" fmla="*/ 26194 h 940594"/>
              <a:gd name="connsiteX52" fmla="*/ 245269 w 250032"/>
              <a:gd name="connsiteY52" fmla="*/ 14288 h 940594"/>
              <a:gd name="connsiteX53" fmla="*/ 250032 w 250032"/>
              <a:gd name="connsiteY53" fmla="*/ 0 h 94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0032" h="940594">
                <a:moveTo>
                  <a:pt x="0" y="940594"/>
                </a:moveTo>
                <a:cubicBezTo>
                  <a:pt x="2381" y="927894"/>
                  <a:pt x="4010" y="915030"/>
                  <a:pt x="7144" y="902494"/>
                </a:cubicBezTo>
                <a:cubicBezTo>
                  <a:pt x="7938" y="899319"/>
                  <a:pt x="9040" y="896205"/>
                  <a:pt x="9525" y="892969"/>
                </a:cubicBezTo>
                <a:cubicBezTo>
                  <a:pt x="11424" y="880312"/>
                  <a:pt x="12700" y="867569"/>
                  <a:pt x="14288" y="854869"/>
                </a:cubicBezTo>
                <a:cubicBezTo>
                  <a:pt x="15082" y="848519"/>
                  <a:pt x="15117" y="842027"/>
                  <a:pt x="16669" y="835819"/>
                </a:cubicBezTo>
                <a:cubicBezTo>
                  <a:pt x="20602" y="820086"/>
                  <a:pt x="18644" y="829541"/>
                  <a:pt x="21432" y="807244"/>
                </a:cubicBezTo>
                <a:cubicBezTo>
                  <a:pt x="23232" y="774849"/>
                  <a:pt x="25577" y="736632"/>
                  <a:pt x="26194" y="704850"/>
                </a:cubicBezTo>
                <a:cubicBezTo>
                  <a:pt x="27840" y="620096"/>
                  <a:pt x="25147" y="501814"/>
                  <a:pt x="35719" y="411957"/>
                </a:cubicBezTo>
                <a:cubicBezTo>
                  <a:pt x="52874" y="266152"/>
                  <a:pt x="30243" y="452915"/>
                  <a:pt x="45244" y="342900"/>
                </a:cubicBezTo>
                <a:cubicBezTo>
                  <a:pt x="46322" y="334996"/>
                  <a:pt x="46635" y="327003"/>
                  <a:pt x="47625" y="319088"/>
                </a:cubicBezTo>
                <a:cubicBezTo>
                  <a:pt x="49084" y="307417"/>
                  <a:pt x="49826" y="305522"/>
                  <a:pt x="52388" y="295275"/>
                </a:cubicBezTo>
                <a:cubicBezTo>
                  <a:pt x="53182" y="307181"/>
                  <a:pt x="53919" y="319092"/>
                  <a:pt x="54769" y="330994"/>
                </a:cubicBezTo>
                <a:cubicBezTo>
                  <a:pt x="55506" y="341317"/>
                  <a:pt x="56560" y="351618"/>
                  <a:pt x="57150" y="361950"/>
                </a:cubicBezTo>
                <a:cubicBezTo>
                  <a:pt x="58147" y="379402"/>
                  <a:pt x="58369" y="396896"/>
                  <a:pt x="59532" y="414338"/>
                </a:cubicBezTo>
                <a:cubicBezTo>
                  <a:pt x="59958" y="420723"/>
                  <a:pt x="61206" y="427028"/>
                  <a:pt x="61913" y="433388"/>
                </a:cubicBezTo>
                <a:cubicBezTo>
                  <a:pt x="63587" y="448460"/>
                  <a:pt x="65302" y="463530"/>
                  <a:pt x="66675" y="478632"/>
                </a:cubicBezTo>
                <a:cubicBezTo>
                  <a:pt x="67684" y="489727"/>
                  <a:pt x="67827" y="500896"/>
                  <a:pt x="69057" y="511969"/>
                </a:cubicBezTo>
                <a:cubicBezTo>
                  <a:pt x="70210" y="522345"/>
                  <a:pt x="72524" y="532566"/>
                  <a:pt x="73819" y="542925"/>
                </a:cubicBezTo>
                <a:cubicBezTo>
                  <a:pt x="80046" y="592744"/>
                  <a:pt x="71606" y="546152"/>
                  <a:pt x="80963" y="592932"/>
                </a:cubicBezTo>
                <a:cubicBezTo>
                  <a:pt x="81757" y="600869"/>
                  <a:pt x="82161" y="608855"/>
                  <a:pt x="83344" y="616744"/>
                </a:cubicBezTo>
                <a:cubicBezTo>
                  <a:pt x="84545" y="624749"/>
                  <a:pt x="87060" y="632530"/>
                  <a:pt x="88107" y="640557"/>
                </a:cubicBezTo>
                <a:cubicBezTo>
                  <a:pt x="94120" y="686656"/>
                  <a:pt x="86058" y="656509"/>
                  <a:pt x="95250" y="702469"/>
                </a:cubicBezTo>
                <a:cubicBezTo>
                  <a:pt x="97175" y="712097"/>
                  <a:pt x="100186" y="721477"/>
                  <a:pt x="102394" y="731044"/>
                </a:cubicBezTo>
                <a:cubicBezTo>
                  <a:pt x="104950" y="742118"/>
                  <a:pt x="107019" y="753300"/>
                  <a:pt x="109538" y="764382"/>
                </a:cubicBezTo>
                <a:cubicBezTo>
                  <a:pt x="110989" y="770765"/>
                  <a:pt x="113094" y="776999"/>
                  <a:pt x="114300" y="783432"/>
                </a:cubicBezTo>
                <a:cubicBezTo>
                  <a:pt x="123880" y="834522"/>
                  <a:pt x="108599" y="770146"/>
                  <a:pt x="121444" y="821532"/>
                </a:cubicBezTo>
                <a:cubicBezTo>
                  <a:pt x="127127" y="889730"/>
                  <a:pt x="123079" y="853099"/>
                  <a:pt x="126207" y="735807"/>
                </a:cubicBezTo>
                <a:cubicBezTo>
                  <a:pt x="126779" y="714369"/>
                  <a:pt x="127592" y="692936"/>
                  <a:pt x="128588" y="671513"/>
                </a:cubicBezTo>
                <a:cubicBezTo>
                  <a:pt x="129179" y="658802"/>
                  <a:pt x="130282" y="646119"/>
                  <a:pt x="130969" y="633413"/>
                </a:cubicBezTo>
                <a:cubicBezTo>
                  <a:pt x="131870" y="616750"/>
                  <a:pt x="132473" y="600071"/>
                  <a:pt x="133350" y="583407"/>
                </a:cubicBezTo>
                <a:cubicBezTo>
                  <a:pt x="134061" y="569908"/>
                  <a:pt x="135192" y="556432"/>
                  <a:pt x="135732" y="542925"/>
                </a:cubicBezTo>
                <a:cubicBezTo>
                  <a:pt x="136779" y="516740"/>
                  <a:pt x="137086" y="490530"/>
                  <a:pt x="138113" y="464344"/>
                </a:cubicBezTo>
                <a:cubicBezTo>
                  <a:pt x="139797" y="421402"/>
                  <a:pt x="143363" y="378509"/>
                  <a:pt x="147638" y="335757"/>
                </a:cubicBezTo>
                <a:cubicBezTo>
                  <a:pt x="151002" y="255016"/>
                  <a:pt x="148447" y="266885"/>
                  <a:pt x="152400" y="314325"/>
                </a:cubicBezTo>
                <a:cubicBezTo>
                  <a:pt x="157026" y="369834"/>
                  <a:pt x="155428" y="354503"/>
                  <a:pt x="164307" y="404813"/>
                </a:cubicBezTo>
                <a:cubicBezTo>
                  <a:pt x="165894" y="424657"/>
                  <a:pt x="167933" y="444469"/>
                  <a:pt x="169069" y="464344"/>
                </a:cubicBezTo>
                <a:cubicBezTo>
                  <a:pt x="170657" y="492125"/>
                  <a:pt x="171670" y="519945"/>
                  <a:pt x="173832" y="547688"/>
                </a:cubicBezTo>
                <a:cubicBezTo>
                  <a:pt x="176434" y="581075"/>
                  <a:pt x="181268" y="614277"/>
                  <a:pt x="183357" y="647700"/>
                </a:cubicBezTo>
                <a:cubicBezTo>
                  <a:pt x="184151" y="660400"/>
                  <a:pt x="184550" y="673131"/>
                  <a:pt x="185738" y="685800"/>
                </a:cubicBezTo>
                <a:cubicBezTo>
                  <a:pt x="186933" y="698543"/>
                  <a:pt x="190500" y="723900"/>
                  <a:pt x="190500" y="723900"/>
                </a:cubicBezTo>
                <a:cubicBezTo>
                  <a:pt x="194395" y="677178"/>
                  <a:pt x="191138" y="713085"/>
                  <a:pt x="195263" y="673894"/>
                </a:cubicBezTo>
                <a:cubicBezTo>
                  <a:pt x="197016" y="657242"/>
                  <a:pt x="198241" y="640537"/>
                  <a:pt x="200025" y="623888"/>
                </a:cubicBezTo>
                <a:cubicBezTo>
                  <a:pt x="201472" y="610379"/>
                  <a:pt x="203200" y="596901"/>
                  <a:pt x="204788" y="583407"/>
                </a:cubicBezTo>
                <a:cubicBezTo>
                  <a:pt x="207169" y="538163"/>
                  <a:pt x="209875" y="492935"/>
                  <a:pt x="211932" y="447675"/>
                </a:cubicBezTo>
                <a:cubicBezTo>
                  <a:pt x="212726" y="430213"/>
                  <a:pt x="213370" y="412743"/>
                  <a:pt x="214313" y="395288"/>
                </a:cubicBezTo>
                <a:cubicBezTo>
                  <a:pt x="220035" y="289422"/>
                  <a:pt x="213651" y="405604"/>
                  <a:pt x="219075" y="340519"/>
                </a:cubicBezTo>
                <a:cubicBezTo>
                  <a:pt x="220726" y="320705"/>
                  <a:pt x="223176" y="269307"/>
                  <a:pt x="223838" y="252413"/>
                </a:cubicBezTo>
                <a:cubicBezTo>
                  <a:pt x="224772" y="228605"/>
                  <a:pt x="225112" y="204775"/>
                  <a:pt x="226219" y="180975"/>
                </a:cubicBezTo>
                <a:cubicBezTo>
                  <a:pt x="226700" y="170637"/>
                  <a:pt x="227954" y="160348"/>
                  <a:pt x="228600" y="150019"/>
                </a:cubicBezTo>
                <a:cubicBezTo>
                  <a:pt x="233074" y="78440"/>
                  <a:pt x="228365" y="128212"/>
                  <a:pt x="233363" y="85725"/>
                </a:cubicBezTo>
                <a:cubicBezTo>
                  <a:pt x="236410" y="59822"/>
                  <a:pt x="233862" y="71822"/>
                  <a:pt x="238125" y="54769"/>
                </a:cubicBezTo>
                <a:cubicBezTo>
                  <a:pt x="238919" y="45244"/>
                  <a:pt x="238846" y="35607"/>
                  <a:pt x="240507" y="26194"/>
                </a:cubicBezTo>
                <a:cubicBezTo>
                  <a:pt x="241250" y="21985"/>
                  <a:pt x="243917" y="18343"/>
                  <a:pt x="245269" y="14288"/>
                </a:cubicBezTo>
                <a:cubicBezTo>
                  <a:pt x="250890" y="-2578"/>
                  <a:pt x="244662" y="10738"/>
                  <a:pt x="250032" y="0"/>
                </a:cubicBezTo>
              </a:path>
            </a:pathLst>
          </a:cu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D7C4116-E620-ABCA-1E42-CBC5403752EB}"/>
              </a:ext>
            </a:extLst>
          </p:cNvPr>
          <p:cNvCxnSpPr>
            <a:cxnSpLocks/>
          </p:cNvCxnSpPr>
          <p:nvPr/>
        </p:nvCxnSpPr>
        <p:spPr>
          <a:xfrm>
            <a:off x="1086586" y="4970125"/>
            <a:ext cx="25595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7132EAE-0DB4-A017-B7B1-E745A3E5A0F3}"/>
              </a:ext>
            </a:extLst>
          </p:cNvPr>
          <p:cNvCxnSpPr>
            <a:cxnSpLocks/>
          </p:cNvCxnSpPr>
          <p:nvPr/>
        </p:nvCxnSpPr>
        <p:spPr>
          <a:xfrm>
            <a:off x="1047583" y="5416811"/>
            <a:ext cx="25595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648082C9-847F-C9CB-018C-345999D96343}"/>
              </a:ext>
            </a:extLst>
          </p:cNvPr>
          <p:cNvSpPr/>
          <p:nvPr/>
        </p:nvSpPr>
        <p:spPr>
          <a:xfrm>
            <a:off x="1651724" y="2605602"/>
            <a:ext cx="594399" cy="7868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弧 39">
            <a:extLst>
              <a:ext uri="{FF2B5EF4-FFF2-40B4-BE49-F238E27FC236}">
                <a16:creationId xmlns:a16="http://schemas.microsoft.com/office/drawing/2014/main" id="{8C632751-D5FA-01D4-C025-632362B59843}"/>
              </a:ext>
            </a:extLst>
          </p:cNvPr>
          <p:cNvSpPr/>
          <p:nvPr/>
        </p:nvSpPr>
        <p:spPr>
          <a:xfrm flipH="1">
            <a:off x="908554" y="3288881"/>
            <a:ext cx="1770371" cy="1681244"/>
          </a:xfrm>
          <a:prstGeom prst="arc">
            <a:avLst>
              <a:gd name="adj1" fmla="val 17049583"/>
              <a:gd name="adj2" fmla="val 351731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54B97B0-AD61-6AE0-28EE-D8E399FAC833}"/>
              </a:ext>
            </a:extLst>
          </p:cNvPr>
          <p:cNvSpPr txBox="1"/>
          <p:nvPr/>
        </p:nvSpPr>
        <p:spPr>
          <a:xfrm>
            <a:off x="364211" y="3840282"/>
            <a:ext cx="608325" cy="307777"/>
          </a:xfrm>
          <a:prstGeom prst="rect">
            <a:avLst/>
          </a:prstGeom>
          <a:noFill/>
        </p:spPr>
        <p:txBody>
          <a:bodyPr wrap="square" rtlCol="0">
            <a:spAutoFit/>
          </a:bodyPr>
          <a:lstStyle/>
          <a:p>
            <a:r>
              <a:rPr lang="ja-JP" altLang="en-US" sz="1400" b="1" dirty="0">
                <a:solidFill>
                  <a:srgbClr val="FF0000"/>
                </a:solidFill>
                <a:latin typeface="メイリオ" panose="020B0604030504040204" pitchFamily="50" charset="-128"/>
                <a:ea typeface="メイリオ" panose="020B0604030504040204" pitchFamily="50" charset="-128"/>
              </a:rPr>
              <a:t>拡大</a:t>
            </a: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9600925E-4816-203C-11A5-82F27D2755E7}"/>
              </a:ext>
            </a:extLst>
          </p:cNvPr>
          <p:cNvSpPr txBox="1"/>
          <p:nvPr/>
        </p:nvSpPr>
        <p:spPr>
          <a:xfrm>
            <a:off x="1382071" y="4705748"/>
            <a:ext cx="420749" cy="307777"/>
          </a:xfrm>
          <a:prstGeom prst="rect">
            <a:avLst/>
          </a:prstGeom>
          <a:noFill/>
        </p:spPr>
        <p:txBody>
          <a:bodyPr wrap="square" rtlCol="0">
            <a:spAutoFit/>
          </a:bodyPr>
          <a:lstStyle/>
          <a:p>
            <a:r>
              <a:rPr lang="ja-JP" altLang="en-US" sz="1400" b="1" dirty="0">
                <a:solidFill>
                  <a:srgbClr val="FF0000"/>
                </a:solidFill>
                <a:latin typeface="メイリオ" panose="020B0604030504040204" pitchFamily="50" charset="-128"/>
                <a:ea typeface="メイリオ" panose="020B0604030504040204" pitchFamily="50" charset="-128"/>
              </a:rPr>
              <a:t>１</a:t>
            </a:r>
            <a:endParaRPr lang="en-US" altLang="ja-JP" sz="1400" b="1" dirty="0">
              <a:solidFill>
                <a:srgbClr val="FF0000"/>
              </a:solidFill>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5E74881B-69DA-7374-9F4D-86DB5B5C807A}"/>
              </a:ext>
            </a:extLst>
          </p:cNvPr>
          <p:cNvSpPr txBox="1"/>
          <p:nvPr/>
        </p:nvSpPr>
        <p:spPr>
          <a:xfrm>
            <a:off x="1428116" y="5438877"/>
            <a:ext cx="420749" cy="307777"/>
          </a:xfrm>
          <a:prstGeom prst="rect">
            <a:avLst/>
          </a:prstGeom>
          <a:noFill/>
        </p:spPr>
        <p:txBody>
          <a:bodyPr wrap="square" rtlCol="0">
            <a:spAutoFit/>
          </a:bodyPr>
          <a:lstStyle/>
          <a:p>
            <a:r>
              <a:rPr lang="ja-JP" altLang="en-US" sz="1400" b="1" dirty="0">
                <a:solidFill>
                  <a:srgbClr val="FF0000"/>
                </a:solidFill>
                <a:latin typeface="メイリオ" panose="020B0604030504040204" pitchFamily="50" charset="-128"/>
                <a:ea typeface="メイリオ" panose="020B0604030504040204" pitchFamily="50" charset="-128"/>
              </a:rPr>
              <a:t>０</a:t>
            </a:r>
            <a:endParaRPr lang="en-US" altLang="ja-JP" sz="1400" b="1" dirty="0">
              <a:solidFill>
                <a:srgbClr val="FF0000"/>
              </a:solidFill>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10A0BFEC-3980-493E-C990-B7CEBF7EA5D7}"/>
              </a:ext>
            </a:extLst>
          </p:cNvPr>
          <p:cNvSpPr txBox="1"/>
          <p:nvPr/>
        </p:nvSpPr>
        <p:spPr>
          <a:xfrm>
            <a:off x="3934871" y="4716135"/>
            <a:ext cx="2281754" cy="307777"/>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値の変化</a:t>
            </a:r>
            <a:endParaRPr lang="en-US" altLang="ja-JP" sz="14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00904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4A1B80-3AA2-E542-6529-887135C10B6A}"/>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4" name="テキスト ボックス 3">
            <a:extLst>
              <a:ext uri="{FF2B5EF4-FFF2-40B4-BE49-F238E27FC236}">
                <a16:creationId xmlns:a16="http://schemas.microsoft.com/office/drawing/2014/main" id="{A16E0660-21E3-2562-DE17-D8EA627392F0}"/>
              </a:ext>
            </a:extLst>
          </p:cNvPr>
          <p:cNvSpPr txBox="1"/>
          <p:nvPr/>
        </p:nvSpPr>
        <p:spPr>
          <a:xfrm>
            <a:off x="755576" y="1021255"/>
            <a:ext cx="4333238" cy="307777"/>
          </a:xfrm>
          <a:prstGeom prst="rect">
            <a:avLst/>
          </a:prstGeom>
          <a:noFill/>
        </p:spPr>
        <p:txBody>
          <a:bodyPr wrap="none" rtlCol="0">
            <a:spAutoFit/>
          </a:bodyPr>
          <a:lstStyle/>
          <a:p>
            <a:r>
              <a:rPr lang="en-US" altLang="ja-JP" sz="1400" b="1" dirty="0">
                <a:solidFill>
                  <a:srgbClr val="002060"/>
                </a:solidFill>
                <a:latin typeface="Meiryo UI" panose="020B0604030504040204" pitchFamily="50" charset="-128"/>
                <a:ea typeface="Meiryo UI" panose="020B0604030504040204" pitchFamily="50" charset="-128"/>
              </a:rPr>
              <a:t>SW1</a:t>
            </a:r>
            <a:r>
              <a:rPr lang="ja-JP" altLang="en-US" sz="1400" dirty="0">
                <a:solidFill>
                  <a:srgbClr val="002060"/>
                </a:solidFill>
                <a:latin typeface="Meiryo UI" panose="020B0604030504040204" pitchFamily="50" charset="-128"/>
                <a:ea typeface="Meiryo UI" panose="020B0604030504040204" pitchFamily="50" charset="-128"/>
              </a:rPr>
              <a:t>を押して、</a:t>
            </a:r>
            <a:r>
              <a:rPr lang="en-US" altLang="ja-JP" sz="1400" b="1" dirty="0">
                <a:solidFill>
                  <a:srgbClr val="002060"/>
                </a:solidFill>
                <a:latin typeface="Meiryo UI" panose="020B0604030504040204" pitchFamily="50" charset="-128"/>
                <a:ea typeface="Meiryo UI" panose="020B0604030504040204" pitchFamily="50" charset="-128"/>
              </a:rPr>
              <a:t>LED</a:t>
            </a:r>
            <a:r>
              <a:rPr lang="ja-JP" altLang="en-US" sz="1400" dirty="0">
                <a:solidFill>
                  <a:srgbClr val="002060"/>
                </a:solidFill>
                <a:latin typeface="Meiryo UI" panose="020B0604030504040204" pitchFamily="50" charset="-128"/>
                <a:ea typeface="Meiryo UI" panose="020B0604030504040204" pitchFamily="50" charset="-128"/>
              </a:rPr>
              <a:t>を</a:t>
            </a:r>
            <a:r>
              <a:rPr lang="en-US" altLang="ja-JP" sz="1400" dirty="0">
                <a:solidFill>
                  <a:srgbClr val="002060"/>
                </a:solidFill>
                <a:latin typeface="Meiryo UI" panose="020B0604030504040204" pitchFamily="50" charset="-128"/>
                <a:ea typeface="Meiryo UI" panose="020B0604030504040204" pitchFamily="50" charset="-128"/>
              </a:rPr>
              <a:t>ON/OFF</a:t>
            </a:r>
            <a:r>
              <a:rPr lang="ja-JP" altLang="en-US" sz="1400" dirty="0">
                <a:solidFill>
                  <a:srgbClr val="002060"/>
                </a:solidFill>
                <a:latin typeface="Meiryo UI" panose="020B0604030504040204" pitchFamily="50" charset="-128"/>
                <a:ea typeface="Meiryo UI" panose="020B0604030504040204" pitchFamily="50" charset="-128"/>
              </a:rPr>
              <a:t>を切り替える　</a:t>
            </a:r>
            <a:r>
              <a:rPr lang="ja-JP" altLang="en-US" sz="1400" b="1" dirty="0">
                <a:solidFill>
                  <a:srgbClr val="002060"/>
                </a:solidFill>
                <a:latin typeface="Meiryo UI" panose="020B0604030504040204" pitchFamily="50" charset="-128"/>
                <a:ea typeface="Meiryo UI" panose="020B0604030504040204" pitchFamily="50" charset="-128"/>
              </a:rPr>
              <a:t>トグル動作</a:t>
            </a:r>
            <a:endParaRPr lang="en-US" altLang="ja-JP" sz="1400" b="1" dirty="0">
              <a:solidFill>
                <a:srgbClr val="002060"/>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5934F9FB-B0F3-21E0-6A03-C82E6C6B943B}"/>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8.2 SW(</a:t>
            </a:r>
            <a:r>
              <a:rPr lang="ja-JP" altLang="en-US" b="0" i="0" dirty="0">
                <a:solidFill>
                  <a:srgbClr val="212529"/>
                </a:solidFill>
                <a:effectLst/>
                <a:latin typeface="メイリオ" panose="020B0604030504040204" pitchFamily="50" charset="-128"/>
                <a:ea typeface="メイリオ" panose="020B0604030504040204" pitchFamily="50" charset="-128"/>
              </a:rPr>
              <a:t>スイッチ</a:t>
            </a:r>
            <a:r>
              <a:rPr lang="en-US" altLang="ja-JP" b="0" i="0" dirty="0">
                <a:solidFill>
                  <a:srgbClr val="212529"/>
                </a:solidFill>
                <a:effectLst/>
                <a:latin typeface="メイリオ" panose="020B0604030504040204" pitchFamily="50" charset="-128"/>
                <a:ea typeface="メイリオ" panose="020B0604030504040204" pitchFamily="50" charset="-128"/>
              </a:rPr>
              <a:t>)</a:t>
            </a:r>
            <a:r>
              <a:rPr lang="ja-JP" altLang="en-US" b="0" i="0" dirty="0">
                <a:solidFill>
                  <a:srgbClr val="212529"/>
                </a:solidFill>
                <a:effectLst/>
                <a:latin typeface="メイリオ" panose="020B0604030504040204" pitchFamily="50" charset="-128"/>
                <a:ea typeface="メイリオ" panose="020B0604030504040204" pitchFamily="50" charset="-128"/>
              </a:rPr>
              <a:t>を使って、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en-US" altLang="ja-JP" dirty="0">
                <a:solidFill>
                  <a:srgbClr val="212529"/>
                </a:solidFill>
                <a:latin typeface="メイリオ" panose="020B0604030504040204" pitchFamily="50" charset="-128"/>
                <a:ea typeface="メイリオ" panose="020B0604030504040204" pitchFamily="50" charset="-128"/>
              </a:rPr>
              <a:t>ED</a:t>
            </a:r>
            <a:r>
              <a:rPr lang="ja-JP" altLang="en-US" dirty="0">
                <a:solidFill>
                  <a:srgbClr val="212529"/>
                </a:solidFill>
                <a:latin typeface="メイリオ" panose="020B0604030504040204" pitchFamily="50" charset="-128"/>
                <a:ea typeface="メイリオ" panose="020B0604030504040204" pitchFamily="50" charset="-128"/>
              </a:rPr>
              <a:t>を点灯・消灯</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17" name="四角形: 角を丸くする 16">
            <a:extLst>
              <a:ext uri="{FF2B5EF4-FFF2-40B4-BE49-F238E27FC236}">
                <a16:creationId xmlns:a16="http://schemas.microsoft.com/office/drawing/2014/main" id="{2AE3CFD1-6517-9B71-CBEE-DE16C62F57D6}"/>
              </a:ext>
            </a:extLst>
          </p:cNvPr>
          <p:cNvSpPr/>
          <p:nvPr/>
        </p:nvSpPr>
        <p:spPr>
          <a:xfrm>
            <a:off x="894980" y="4315275"/>
            <a:ext cx="3708920" cy="1341091"/>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0729B2E-7838-CA39-9748-4EFEE7929A74}"/>
              </a:ext>
            </a:extLst>
          </p:cNvPr>
          <p:cNvSpPr txBox="1"/>
          <p:nvPr/>
        </p:nvSpPr>
        <p:spPr bwMode="auto">
          <a:xfrm>
            <a:off x="935088" y="5802792"/>
            <a:ext cx="4933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0" i="0" dirty="0">
                <a:solidFill>
                  <a:srgbClr val="212529"/>
                </a:solidFill>
                <a:effectLst/>
                <a:latin typeface="メイリオ" panose="020B0604030504040204" pitchFamily="50" charset="-128"/>
                <a:ea typeface="メイリオ" panose="020B0604030504040204" pitchFamily="50" charset="-128"/>
              </a:rPr>
              <a:t>自分オリジナルの点灯・消灯を作ってみよう</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4ADDEA98-E09F-E687-19C4-EDECC1AE42FD}"/>
              </a:ext>
            </a:extLst>
          </p:cNvPr>
          <p:cNvSpPr txBox="1"/>
          <p:nvPr/>
        </p:nvSpPr>
        <p:spPr bwMode="auto">
          <a:xfrm>
            <a:off x="4720108" y="5187779"/>
            <a:ext cx="31098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0" i="0" dirty="0">
                <a:solidFill>
                  <a:srgbClr val="212529"/>
                </a:solidFill>
                <a:effectLst/>
                <a:latin typeface="メイリオ" panose="020B0604030504040204" pitchFamily="50" charset="-128"/>
                <a:ea typeface="メイリオ" panose="020B0604030504040204" pitchFamily="50" charset="-128"/>
              </a:rPr>
              <a:t>いろいろな方法があります</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20" name="矢印: 下 19">
            <a:extLst>
              <a:ext uri="{FF2B5EF4-FFF2-40B4-BE49-F238E27FC236}">
                <a16:creationId xmlns:a16="http://schemas.microsoft.com/office/drawing/2014/main" id="{AC2706F2-FA36-C8AC-0469-2149859C966B}"/>
              </a:ext>
            </a:extLst>
          </p:cNvPr>
          <p:cNvSpPr/>
          <p:nvPr/>
        </p:nvSpPr>
        <p:spPr>
          <a:xfrm>
            <a:off x="6963620" y="5877272"/>
            <a:ext cx="202819" cy="450844"/>
          </a:xfrm>
          <a:prstGeom prst="downArrow">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416F30E-E576-0903-BC25-64591D4CA9CC}"/>
              </a:ext>
            </a:extLst>
          </p:cNvPr>
          <p:cNvSpPr txBox="1"/>
          <p:nvPr/>
        </p:nvSpPr>
        <p:spPr bwMode="auto">
          <a:xfrm>
            <a:off x="7219950" y="5877272"/>
            <a:ext cx="12961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1" i="0" dirty="0">
                <a:solidFill>
                  <a:srgbClr val="0070C0"/>
                </a:solidFill>
                <a:effectLst/>
                <a:latin typeface="メイリオ" panose="020B0604030504040204" pitchFamily="50" charset="-128"/>
                <a:ea typeface="メイリオ" panose="020B0604030504040204" pitchFamily="50" charset="-128"/>
              </a:rPr>
              <a:t>次頁　参考例</a:t>
            </a:r>
            <a:endParaRPr lang="en-US" altLang="ja-JP" sz="1400" b="1" i="0" dirty="0">
              <a:solidFill>
                <a:srgbClr val="0070C0"/>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BBB45788-3214-25B0-1770-F299E2657D23}"/>
              </a:ext>
            </a:extLst>
          </p:cNvPr>
          <p:cNvSpPr txBox="1"/>
          <p:nvPr/>
        </p:nvSpPr>
        <p:spPr bwMode="auto">
          <a:xfrm>
            <a:off x="766092" y="1376761"/>
            <a:ext cx="45720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dirty="0">
                <a:solidFill>
                  <a:srgbClr val="7030A0"/>
                </a:solidFill>
                <a:latin typeface="Source Code Pro" panose="020B0509030403020204" pitchFamily="49" charset="0"/>
                <a:ea typeface="Source Code Pro" panose="020B0509030403020204" pitchFamily="49" charset="0"/>
              </a:rPr>
              <a:t>from </a:t>
            </a:r>
            <a:r>
              <a:rPr lang="en-US" altLang="ja-JP" sz="1400" dirty="0">
                <a:latin typeface="Source Code Pro" panose="020B0509030403020204" pitchFamily="49" charset="0"/>
                <a:ea typeface="Source Code Pro" panose="020B0509030403020204" pitchFamily="49" charset="0"/>
              </a:rPr>
              <a:t>machine </a:t>
            </a:r>
            <a:r>
              <a:rPr lang="en-US" altLang="ja-JP" sz="1400" b="1" dirty="0">
                <a:solidFill>
                  <a:srgbClr val="7030A0"/>
                </a:solidFill>
                <a:latin typeface="Source Code Pro" panose="020B0509030403020204" pitchFamily="49" charset="0"/>
                <a:ea typeface="Source Code Pro" panose="020B0509030403020204" pitchFamily="49" charset="0"/>
              </a:rPr>
              <a:t>import </a:t>
            </a:r>
            <a:r>
              <a:rPr lang="en-US" altLang="ja-JP" sz="1400" dirty="0">
                <a:latin typeface="Source Code Pro" panose="020B0509030403020204" pitchFamily="49" charset="0"/>
                <a:ea typeface="Source Code Pro" panose="020B0509030403020204" pitchFamily="49" charset="0"/>
              </a:rPr>
              <a:t>Pin</a:t>
            </a:r>
          </a:p>
          <a:p>
            <a:r>
              <a:rPr lang="en-US" altLang="ja-JP" sz="1400" dirty="0">
                <a:latin typeface="Source Code Pro" panose="020B0509030403020204" pitchFamily="49" charset="0"/>
                <a:ea typeface="Source Code Pro" panose="020B0509030403020204" pitchFamily="49" charset="0"/>
              </a:rPr>
              <a:t>i</a:t>
            </a:r>
            <a:r>
              <a:rPr lang="en-US" altLang="ja-JP" sz="1400" b="1" dirty="0">
                <a:solidFill>
                  <a:srgbClr val="7030A0"/>
                </a:solidFill>
                <a:latin typeface="Source Code Pro" panose="020B0509030403020204" pitchFamily="49" charset="0"/>
                <a:ea typeface="Source Code Pro" panose="020B0509030403020204" pitchFamily="49" charset="0"/>
              </a:rPr>
              <a:t>mport</a:t>
            </a:r>
            <a:r>
              <a:rPr lang="en-US" altLang="ja-JP" sz="1400" dirty="0">
                <a:latin typeface="Source Code Pro" panose="020B0509030403020204" pitchFamily="49" charset="0"/>
                <a:ea typeface="Source Code Pro" panose="020B0509030403020204" pitchFamily="49" charset="0"/>
              </a:rPr>
              <a:t> time</a:t>
            </a:r>
          </a:p>
          <a:p>
            <a:endParaRPr lang="en-US" altLang="ja-JP" sz="1400" dirty="0">
              <a:latin typeface="Source Code Pro" panose="020B0509030403020204" pitchFamily="49" charset="0"/>
              <a:ea typeface="Source Code Pro" panose="020B0509030403020204" pitchFamily="49" charset="0"/>
            </a:endParaRPr>
          </a:p>
          <a:p>
            <a:r>
              <a:rPr lang="en-US" altLang="ja-JP" sz="1400" dirty="0">
                <a:latin typeface="Source Code Pro" panose="020B0509030403020204" pitchFamily="49" charset="0"/>
                <a:ea typeface="Source Code Pro" panose="020B0509030403020204" pitchFamily="49" charset="0"/>
              </a:rPr>
              <a:t>led = Pin(</a:t>
            </a:r>
            <a:r>
              <a:rPr lang="en-US" altLang="ja-JP" sz="1400" b="1" dirty="0">
                <a:solidFill>
                  <a:srgbClr val="CC6600"/>
                </a:solidFill>
                <a:latin typeface="Source Code Pro" panose="020B0509030403020204" pitchFamily="49" charset="0"/>
                <a:ea typeface="Source Code Pro" panose="020B0509030403020204" pitchFamily="49" charset="0"/>
              </a:rPr>
              <a:t>16</a:t>
            </a:r>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Pin.OUT</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btn1 = Pin(</a:t>
            </a:r>
            <a:r>
              <a:rPr lang="en-US" altLang="ja-JP" sz="1400" b="1" dirty="0">
                <a:solidFill>
                  <a:srgbClr val="CC6600"/>
                </a:solidFill>
                <a:latin typeface="Source Code Pro" panose="020B0509030403020204" pitchFamily="49" charset="0"/>
                <a:ea typeface="Source Code Pro" panose="020B0509030403020204" pitchFamily="49" charset="0"/>
              </a:rPr>
              <a:t>15</a:t>
            </a:r>
            <a:r>
              <a:rPr lang="en-US" altLang="ja-JP" sz="1400" dirty="0">
                <a:latin typeface="Source Code Pro" panose="020B0509030403020204" pitchFamily="49" charset="0"/>
                <a:ea typeface="Source Code Pro" panose="020B0509030403020204" pitchFamily="49" charset="0"/>
              </a:rPr>
              <a:t>, Pin.IN, </a:t>
            </a:r>
            <a:r>
              <a:rPr lang="en-US" altLang="ja-JP" sz="1400" dirty="0" err="1">
                <a:latin typeface="Source Code Pro" panose="020B0509030403020204" pitchFamily="49" charset="0"/>
                <a:ea typeface="Source Code Pro" panose="020B0509030403020204" pitchFamily="49" charset="0"/>
              </a:rPr>
              <a:t>Pin.PULL_UP</a:t>
            </a:r>
            <a:r>
              <a:rPr lang="en-US" altLang="ja-JP" sz="1400" dirty="0">
                <a:latin typeface="Source Code Pro" panose="020B0509030403020204" pitchFamily="49" charset="0"/>
                <a:ea typeface="Source Code Pro" panose="020B0509030403020204" pitchFamily="49" charset="0"/>
              </a:rPr>
              <a:t>)</a:t>
            </a:r>
          </a:p>
          <a:p>
            <a:endParaRPr lang="en-US" altLang="ja-JP" sz="1400" dirty="0">
              <a:latin typeface="Source Code Pro" panose="020B0509030403020204" pitchFamily="49" charset="0"/>
              <a:ea typeface="Source Code Pro" panose="020B0509030403020204" pitchFamily="49" charset="0"/>
            </a:endParaRPr>
          </a:p>
          <a:p>
            <a:r>
              <a:rPr lang="en-US" altLang="ja-JP" sz="1400" b="1" dirty="0">
                <a:solidFill>
                  <a:srgbClr val="7030A0"/>
                </a:solidFill>
                <a:latin typeface="Source Code Pro" panose="020B0509030403020204" pitchFamily="49" charset="0"/>
                <a:ea typeface="Source Code Pro" panose="020B0509030403020204" pitchFamily="49" charset="0"/>
              </a:rPr>
              <a:t>def</a:t>
            </a:r>
            <a:r>
              <a:rPr lang="en-US" altLang="ja-JP" sz="1400" dirty="0">
                <a:latin typeface="Source Code Pro" panose="020B0509030403020204" pitchFamily="49" charset="0"/>
                <a:ea typeface="Source Code Pro" panose="020B0509030403020204" pitchFamily="49" charset="0"/>
              </a:rPr>
              <a:t> </a:t>
            </a:r>
            <a:r>
              <a:rPr lang="en-US" altLang="ja-JP" sz="1400" b="1" dirty="0" err="1">
                <a:solidFill>
                  <a:srgbClr val="002060"/>
                </a:solidFill>
                <a:latin typeface="Source Code Pro" panose="020B0509030403020204" pitchFamily="49" charset="0"/>
                <a:ea typeface="Source Code Pro" panose="020B0509030403020204" pitchFamily="49" charset="0"/>
              </a:rPr>
              <a:t>reverseGPIO</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a:t>
            </a:r>
            <a:r>
              <a:rPr lang="en-US" altLang="ja-JP" sz="1400" b="1" dirty="0">
                <a:solidFill>
                  <a:srgbClr val="7030A0"/>
                </a:solidFill>
                <a:latin typeface="Source Code Pro" panose="020B0509030403020204" pitchFamily="49" charset="0"/>
                <a:ea typeface="Source Code Pro" panose="020B0509030403020204" pitchFamily="49" charset="0"/>
              </a:rPr>
              <a:t>if</a:t>
            </a:r>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led.value</a:t>
            </a:r>
            <a:r>
              <a:rPr lang="en-US" altLang="ja-JP" sz="1400" dirty="0">
                <a:latin typeface="Source Code Pro" panose="020B0509030403020204" pitchFamily="49" charset="0"/>
                <a:ea typeface="Source Code Pro" panose="020B0509030403020204" pitchFamily="49" charset="0"/>
              </a:rPr>
              <a:t> == </a:t>
            </a:r>
            <a:r>
              <a:rPr lang="en-US" altLang="ja-JP" sz="1400" b="1" dirty="0">
                <a:solidFill>
                  <a:srgbClr val="CC6600"/>
                </a:solidFill>
                <a:latin typeface="Source Code Pro" panose="020B0509030403020204" pitchFamily="49" charset="0"/>
                <a:ea typeface="Source Code Pro" panose="020B0509030403020204" pitchFamily="49" charset="0"/>
              </a:rPr>
              <a:t>0</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led.value</a:t>
            </a:r>
            <a:r>
              <a:rPr lang="en-US" altLang="ja-JP" sz="1400" dirty="0">
                <a:latin typeface="Source Code Pro" panose="020B0509030403020204" pitchFamily="49" charset="0"/>
                <a:ea typeface="Source Code Pro" panose="020B0509030403020204" pitchFamily="49" charset="0"/>
              </a:rPr>
              <a:t>(</a:t>
            </a:r>
            <a:r>
              <a:rPr lang="en-US" altLang="ja-JP" sz="1400" b="1" dirty="0">
                <a:solidFill>
                  <a:srgbClr val="CC6600"/>
                </a:solidFill>
                <a:latin typeface="Source Code Pro" panose="020B0509030403020204" pitchFamily="49" charset="0"/>
                <a:ea typeface="Source Code Pro" panose="020B0509030403020204" pitchFamily="49" charset="0"/>
              </a:rPr>
              <a:t>1</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a:t>
            </a:r>
            <a:r>
              <a:rPr lang="en-US" altLang="ja-JP" sz="1400" b="1" dirty="0">
                <a:solidFill>
                  <a:srgbClr val="7030A0"/>
                </a:solidFill>
                <a:latin typeface="Source Code Pro" panose="020B0509030403020204" pitchFamily="49" charset="0"/>
                <a:ea typeface="Source Code Pro" panose="020B0509030403020204" pitchFamily="49" charset="0"/>
              </a:rPr>
              <a:t>else:</a:t>
            </a:r>
          </a:p>
          <a:p>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led.value</a:t>
            </a:r>
            <a:r>
              <a:rPr lang="en-US" altLang="ja-JP" sz="1400" dirty="0">
                <a:latin typeface="Source Code Pro" panose="020B0509030403020204" pitchFamily="49" charset="0"/>
                <a:ea typeface="Source Code Pro" panose="020B0509030403020204" pitchFamily="49" charset="0"/>
              </a:rPr>
              <a:t>(</a:t>
            </a:r>
            <a:r>
              <a:rPr lang="en-US" altLang="ja-JP" sz="1400" b="1" dirty="0">
                <a:solidFill>
                  <a:srgbClr val="CC6600"/>
                </a:solidFill>
                <a:latin typeface="Source Code Pro" panose="020B0509030403020204" pitchFamily="49" charset="0"/>
                <a:ea typeface="Source Code Pro" panose="020B0509030403020204" pitchFamily="49" charset="0"/>
              </a:rPr>
              <a:t>0</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a:t>
            </a:r>
          </a:p>
          <a:p>
            <a:r>
              <a:rPr lang="en-US" altLang="ja-JP" sz="1400" b="1" dirty="0">
                <a:solidFill>
                  <a:srgbClr val="7030A0"/>
                </a:solidFill>
                <a:latin typeface="Source Code Pro" panose="020B0509030403020204" pitchFamily="49" charset="0"/>
                <a:ea typeface="Source Code Pro" panose="020B0509030403020204" pitchFamily="49" charset="0"/>
              </a:rPr>
              <a:t>while True:</a:t>
            </a:r>
          </a:p>
          <a:p>
            <a:endParaRPr lang="ja-JP" altLang="en-US" sz="1400" dirty="0">
              <a:latin typeface="Source Code Pro" panose="020B0509030403020204" pitchFamily="49" charset="0"/>
            </a:endParaRPr>
          </a:p>
        </p:txBody>
      </p:sp>
      <p:sp>
        <p:nvSpPr>
          <p:cNvPr id="12" name="右中かっこ 11">
            <a:extLst>
              <a:ext uri="{FF2B5EF4-FFF2-40B4-BE49-F238E27FC236}">
                <a16:creationId xmlns:a16="http://schemas.microsoft.com/office/drawing/2014/main" id="{AD6262DD-5299-E312-C65F-C9FAB5CAB891}"/>
              </a:ext>
            </a:extLst>
          </p:cNvPr>
          <p:cNvSpPr/>
          <p:nvPr/>
        </p:nvSpPr>
        <p:spPr>
          <a:xfrm>
            <a:off x="3294663" y="2674565"/>
            <a:ext cx="125209" cy="111447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001BD02-A047-C1D9-3BF5-3D2289980E69}"/>
              </a:ext>
            </a:extLst>
          </p:cNvPr>
          <p:cNvSpPr txBox="1"/>
          <p:nvPr/>
        </p:nvSpPr>
        <p:spPr bwMode="auto">
          <a:xfrm>
            <a:off x="3552651" y="3111182"/>
            <a:ext cx="12961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1" i="0" dirty="0">
                <a:solidFill>
                  <a:srgbClr val="FF0000"/>
                </a:solidFill>
                <a:effectLst/>
                <a:latin typeface="メイリオ" panose="020B0604030504040204" pitchFamily="50" charset="-128"/>
                <a:ea typeface="メイリオ" panose="020B0604030504040204" pitchFamily="50" charset="-128"/>
              </a:rPr>
              <a:t>トグル動作</a:t>
            </a:r>
            <a:endParaRPr lang="en-US" altLang="ja-JP" sz="1400" b="1" i="0" dirty="0">
              <a:solidFill>
                <a:srgbClr val="FF0000"/>
              </a:solidFill>
              <a:effectLst/>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46F49F30-814F-FFA8-1B5A-279BE6641B7C}"/>
              </a:ext>
            </a:extLst>
          </p:cNvPr>
          <p:cNvSpPr txBox="1"/>
          <p:nvPr/>
        </p:nvSpPr>
        <p:spPr bwMode="auto">
          <a:xfrm>
            <a:off x="3601058" y="3405299"/>
            <a:ext cx="18697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i="0" dirty="0">
                <a:solidFill>
                  <a:srgbClr val="FF0000"/>
                </a:solidFill>
                <a:effectLst/>
                <a:latin typeface="メイリオ" panose="020B0604030504040204" pitchFamily="50" charset="-128"/>
                <a:ea typeface="メイリオ" panose="020B0604030504040204" pitchFamily="50" charset="-128"/>
              </a:rPr>
              <a:t>LED</a:t>
            </a:r>
            <a:r>
              <a:rPr lang="ja-JP" altLang="en-US" sz="1200" i="0" dirty="0">
                <a:solidFill>
                  <a:srgbClr val="FF0000"/>
                </a:solidFill>
                <a:effectLst/>
                <a:latin typeface="メイリオ" panose="020B0604030504040204" pitchFamily="50" charset="-128"/>
                <a:ea typeface="メイリオ" panose="020B0604030504040204" pitchFamily="50" charset="-128"/>
              </a:rPr>
              <a:t>を</a:t>
            </a:r>
            <a:r>
              <a:rPr lang="en-US" altLang="ja-JP" sz="1200" i="0" dirty="0">
                <a:solidFill>
                  <a:srgbClr val="FF0000"/>
                </a:solidFill>
                <a:effectLst/>
                <a:latin typeface="メイリオ" panose="020B0604030504040204" pitchFamily="50" charset="-128"/>
                <a:ea typeface="メイリオ" panose="020B0604030504040204" pitchFamily="50" charset="-128"/>
              </a:rPr>
              <a:t>ON/OFF</a:t>
            </a:r>
            <a:r>
              <a:rPr lang="ja-JP" altLang="en-US" sz="1200" i="0" dirty="0">
                <a:solidFill>
                  <a:srgbClr val="FF0000"/>
                </a:solidFill>
                <a:effectLst/>
                <a:latin typeface="メイリオ" panose="020B0604030504040204" pitchFamily="50" charset="-128"/>
                <a:ea typeface="メイリオ" panose="020B0604030504040204" pitchFamily="50" charset="-128"/>
              </a:rPr>
              <a:t>させる</a:t>
            </a:r>
            <a:endParaRPr lang="en-US" altLang="ja-JP" sz="1200" i="0" dirty="0">
              <a:solidFill>
                <a:srgbClr val="FF0000"/>
              </a:solidFill>
              <a:effectLst/>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20A9A12F-AA99-C75E-36D1-A16FF2088796}"/>
              </a:ext>
            </a:extLst>
          </p:cNvPr>
          <p:cNvSpPr txBox="1"/>
          <p:nvPr/>
        </p:nvSpPr>
        <p:spPr>
          <a:xfrm>
            <a:off x="940471" y="6105144"/>
            <a:ext cx="4241482"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mondai4.py</a:t>
            </a:r>
            <a:r>
              <a:rPr lang="ja-JP" altLang="en-US" sz="1600" dirty="0">
                <a:latin typeface="Meiryo UI" panose="020B0604030504040204" pitchFamily="50" charset="-128"/>
                <a:ea typeface="Meiryo UI" panose="020B0604030504040204" pitchFamily="50" charset="-128"/>
              </a:rPr>
              <a:t>として名前を付けて保存 ⇒　実行</a:t>
            </a:r>
            <a:endParaRPr lang="en-US" altLang="ja-JP" sz="16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99CDA78-4AA9-30E9-C28A-66D77C630ACE}"/>
              </a:ext>
            </a:extLst>
          </p:cNvPr>
          <p:cNvSpPr txBox="1"/>
          <p:nvPr/>
        </p:nvSpPr>
        <p:spPr bwMode="auto">
          <a:xfrm>
            <a:off x="5630411" y="4352381"/>
            <a:ext cx="21070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800" b="1" dirty="0">
                <a:latin typeface="Source Code Pro" panose="020B0509030403020204" pitchFamily="49" charset="0"/>
                <a:ea typeface="Source Code Pro" panose="020B0509030403020204" pitchFamily="49" charset="0"/>
              </a:rPr>
              <a:t>btn1.value() </a:t>
            </a:r>
            <a:endParaRPr lang="ja-JP" altLang="en-US" b="1" dirty="0"/>
          </a:p>
        </p:txBody>
      </p:sp>
      <p:sp>
        <p:nvSpPr>
          <p:cNvPr id="22" name="テキスト ボックス 21">
            <a:extLst>
              <a:ext uri="{FF2B5EF4-FFF2-40B4-BE49-F238E27FC236}">
                <a16:creationId xmlns:a16="http://schemas.microsoft.com/office/drawing/2014/main" id="{424D1EBE-5CFF-9AF5-C6BB-D1A2D40FBEDB}"/>
              </a:ext>
            </a:extLst>
          </p:cNvPr>
          <p:cNvSpPr txBox="1"/>
          <p:nvPr/>
        </p:nvSpPr>
        <p:spPr bwMode="auto">
          <a:xfrm>
            <a:off x="4941876" y="4093775"/>
            <a:ext cx="32305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1" i="0" dirty="0">
                <a:solidFill>
                  <a:srgbClr val="0070C0"/>
                </a:solidFill>
                <a:effectLst/>
                <a:latin typeface="メイリオ" panose="020B0604030504040204" pitchFamily="50" charset="-128"/>
                <a:ea typeface="メイリオ" panose="020B0604030504040204" pitchFamily="50" charset="-128"/>
              </a:rPr>
              <a:t>参考　</a:t>
            </a:r>
            <a:r>
              <a:rPr lang="ja-JP" altLang="en-US" sz="1400" i="0" dirty="0">
                <a:solidFill>
                  <a:srgbClr val="0070C0"/>
                </a:solidFill>
                <a:effectLst/>
                <a:latin typeface="メイリオ" panose="020B0604030504040204" pitchFamily="50" charset="-128"/>
                <a:ea typeface="メイリオ" panose="020B0604030504040204" pitchFamily="50" charset="-128"/>
              </a:rPr>
              <a:t>ボタンの状態を取得するには</a:t>
            </a:r>
            <a:endParaRPr lang="en-US" altLang="ja-JP" sz="1400" i="0" dirty="0">
              <a:solidFill>
                <a:srgbClr val="0070C0"/>
              </a:solidFill>
              <a:effectLst/>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16089CD-D9AD-A8ED-EC25-3BEBDB33190C}"/>
              </a:ext>
            </a:extLst>
          </p:cNvPr>
          <p:cNvSpPr txBox="1"/>
          <p:nvPr/>
        </p:nvSpPr>
        <p:spPr bwMode="auto">
          <a:xfrm>
            <a:off x="4926491" y="2234237"/>
            <a:ext cx="2239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i="0" dirty="0">
                <a:solidFill>
                  <a:srgbClr val="0070C0"/>
                </a:solidFill>
                <a:effectLst/>
                <a:latin typeface="メイリオ" panose="020B0604030504040204" pitchFamily="50" charset="-128"/>
                <a:ea typeface="メイリオ" panose="020B0604030504040204" pitchFamily="50" charset="-128"/>
              </a:rPr>
              <a:t>Pin13,14</a:t>
            </a:r>
            <a:r>
              <a:rPr lang="ja-JP" altLang="en-US" sz="1400" i="0" dirty="0">
                <a:solidFill>
                  <a:srgbClr val="0070C0"/>
                </a:solidFill>
                <a:effectLst/>
                <a:latin typeface="メイリオ" panose="020B0604030504040204" pitchFamily="50" charset="-128"/>
                <a:ea typeface="メイリオ" panose="020B0604030504040204" pitchFamily="50" charset="-128"/>
              </a:rPr>
              <a:t>へ変更可能</a:t>
            </a:r>
            <a:endParaRPr lang="en-US" altLang="ja-JP" sz="1400" i="0" dirty="0">
              <a:solidFill>
                <a:srgbClr val="0070C0"/>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67160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903B94-DB89-DCB3-438B-454FB3955E26}"/>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23DD877B-40CF-0BCD-E627-92B627A2F045}"/>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8.2 SW(</a:t>
            </a:r>
            <a:r>
              <a:rPr lang="ja-JP" altLang="en-US" b="0" i="0" dirty="0">
                <a:solidFill>
                  <a:srgbClr val="212529"/>
                </a:solidFill>
                <a:effectLst/>
                <a:latin typeface="メイリオ" panose="020B0604030504040204" pitchFamily="50" charset="-128"/>
                <a:ea typeface="メイリオ" panose="020B0604030504040204" pitchFamily="50" charset="-128"/>
              </a:rPr>
              <a:t>スイッチ</a:t>
            </a:r>
            <a:r>
              <a:rPr lang="en-US" altLang="ja-JP" b="0" i="0" dirty="0">
                <a:solidFill>
                  <a:srgbClr val="212529"/>
                </a:solidFill>
                <a:effectLst/>
                <a:latin typeface="メイリオ" panose="020B0604030504040204" pitchFamily="50" charset="-128"/>
                <a:ea typeface="メイリオ" panose="020B0604030504040204" pitchFamily="50" charset="-128"/>
              </a:rPr>
              <a:t>)</a:t>
            </a:r>
            <a:r>
              <a:rPr lang="ja-JP" altLang="en-US" b="0" i="0" dirty="0">
                <a:solidFill>
                  <a:srgbClr val="212529"/>
                </a:solidFill>
                <a:effectLst/>
                <a:latin typeface="メイリオ" panose="020B0604030504040204" pitchFamily="50" charset="-128"/>
                <a:ea typeface="メイリオ" panose="020B0604030504040204" pitchFamily="50" charset="-128"/>
              </a:rPr>
              <a:t>を使って、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en-US" altLang="ja-JP" dirty="0">
                <a:solidFill>
                  <a:srgbClr val="212529"/>
                </a:solidFill>
                <a:latin typeface="メイリオ" panose="020B0604030504040204" pitchFamily="50" charset="-128"/>
                <a:ea typeface="メイリオ" panose="020B0604030504040204" pitchFamily="50" charset="-128"/>
              </a:rPr>
              <a:t>ED</a:t>
            </a:r>
            <a:r>
              <a:rPr lang="ja-JP" altLang="en-US" dirty="0">
                <a:solidFill>
                  <a:srgbClr val="212529"/>
                </a:solidFill>
                <a:latin typeface="メイリオ" panose="020B0604030504040204" pitchFamily="50" charset="-128"/>
                <a:ea typeface="メイリオ" panose="020B0604030504040204" pitchFamily="50" charset="-128"/>
              </a:rPr>
              <a:t>を点灯・消灯</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CB6D7F29-00CB-3282-9B79-41A2FDEA20D8}"/>
              </a:ext>
            </a:extLst>
          </p:cNvPr>
          <p:cNvSpPr txBox="1"/>
          <p:nvPr/>
        </p:nvSpPr>
        <p:spPr>
          <a:xfrm>
            <a:off x="755576" y="1021255"/>
            <a:ext cx="543739"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例１</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D474BC78-EEB1-C18C-6A9B-7E587CCE5F0A}"/>
              </a:ext>
            </a:extLst>
          </p:cNvPr>
          <p:cNvSpPr txBox="1"/>
          <p:nvPr/>
        </p:nvSpPr>
        <p:spPr bwMode="auto">
          <a:xfrm>
            <a:off x="1297730" y="1050764"/>
            <a:ext cx="45720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dirty="0">
                <a:solidFill>
                  <a:srgbClr val="7030A0"/>
                </a:solidFill>
                <a:latin typeface="Source Code Pro" panose="020B0509030403020204" pitchFamily="49" charset="0"/>
                <a:ea typeface="Source Code Pro" panose="020B0509030403020204" pitchFamily="49" charset="0"/>
              </a:rPr>
              <a:t>from</a:t>
            </a:r>
            <a:r>
              <a:rPr lang="en-US" altLang="ja-JP" sz="1400" dirty="0">
                <a:latin typeface="Source Code Pro" panose="020B0509030403020204" pitchFamily="49" charset="0"/>
                <a:ea typeface="Source Code Pro" panose="020B0509030403020204" pitchFamily="49" charset="0"/>
              </a:rPr>
              <a:t> machine </a:t>
            </a:r>
            <a:r>
              <a:rPr lang="en-US" altLang="ja-JP" sz="1400" b="1" dirty="0">
                <a:solidFill>
                  <a:srgbClr val="7030A0"/>
                </a:solidFill>
                <a:latin typeface="Source Code Pro" panose="020B0509030403020204" pitchFamily="49" charset="0"/>
                <a:ea typeface="Source Code Pro" panose="020B0509030403020204" pitchFamily="49" charset="0"/>
              </a:rPr>
              <a:t>import</a:t>
            </a:r>
            <a:r>
              <a:rPr lang="en-US" altLang="ja-JP" sz="1400" dirty="0">
                <a:latin typeface="Source Code Pro" panose="020B0509030403020204" pitchFamily="49" charset="0"/>
                <a:ea typeface="Source Code Pro" panose="020B0509030403020204" pitchFamily="49" charset="0"/>
              </a:rPr>
              <a:t> Pin</a:t>
            </a:r>
          </a:p>
          <a:p>
            <a:r>
              <a:rPr lang="en-US" altLang="ja-JP" sz="1400" b="1" dirty="0">
                <a:solidFill>
                  <a:srgbClr val="7030A0"/>
                </a:solidFill>
                <a:latin typeface="Source Code Pro" panose="020B0509030403020204" pitchFamily="49" charset="0"/>
                <a:ea typeface="Source Code Pro" panose="020B0509030403020204" pitchFamily="49" charset="0"/>
              </a:rPr>
              <a:t>import</a:t>
            </a:r>
            <a:r>
              <a:rPr lang="en-US" altLang="ja-JP" sz="1400" dirty="0">
                <a:latin typeface="Source Code Pro" panose="020B0509030403020204" pitchFamily="49" charset="0"/>
                <a:ea typeface="Source Code Pro" panose="020B0509030403020204" pitchFamily="49" charset="0"/>
              </a:rPr>
              <a:t> time</a:t>
            </a:r>
          </a:p>
          <a:p>
            <a:endParaRPr lang="en-US" altLang="ja-JP" sz="1400" dirty="0">
              <a:latin typeface="Source Code Pro" panose="020B0509030403020204" pitchFamily="49" charset="0"/>
              <a:ea typeface="Source Code Pro" panose="020B0509030403020204" pitchFamily="49" charset="0"/>
            </a:endParaRPr>
          </a:p>
          <a:p>
            <a:r>
              <a:rPr lang="en-US" altLang="ja-JP" sz="1400" dirty="0">
                <a:latin typeface="Source Code Pro" panose="020B0509030403020204" pitchFamily="49" charset="0"/>
                <a:ea typeface="Source Code Pro" panose="020B0509030403020204" pitchFamily="49" charset="0"/>
              </a:rPr>
              <a:t>led = Pin(</a:t>
            </a:r>
            <a:r>
              <a:rPr lang="en-US" altLang="ja-JP" sz="1400" b="1" dirty="0">
                <a:solidFill>
                  <a:srgbClr val="CC6600"/>
                </a:solidFill>
                <a:latin typeface="Source Code Pro" panose="020B0509030403020204" pitchFamily="49" charset="0"/>
                <a:ea typeface="Source Code Pro" panose="020B0509030403020204" pitchFamily="49" charset="0"/>
              </a:rPr>
              <a:t>16</a:t>
            </a:r>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Pin.OUT</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btn1 = Pin(</a:t>
            </a:r>
            <a:r>
              <a:rPr lang="en-US" altLang="ja-JP" sz="1400" b="1" dirty="0">
                <a:solidFill>
                  <a:srgbClr val="CC6600"/>
                </a:solidFill>
                <a:latin typeface="Source Code Pro" panose="020B0509030403020204" pitchFamily="49" charset="0"/>
                <a:ea typeface="Source Code Pro" panose="020B0509030403020204" pitchFamily="49" charset="0"/>
              </a:rPr>
              <a:t>15</a:t>
            </a:r>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Pin.IN,Pin.PULL_UP</a:t>
            </a:r>
            <a:r>
              <a:rPr lang="en-US" altLang="ja-JP" sz="1400" dirty="0">
                <a:latin typeface="Source Code Pro" panose="020B0509030403020204" pitchFamily="49" charset="0"/>
                <a:ea typeface="Source Code Pro" panose="020B0509030403020204" pitchFamily="49" charset="0"/>
              </a:rPr>
              <a:t>)</a:t>
            </a:r>
          </a:p>
          <a:p>
            <a:endParaRPr lang="en-US" altLang="ja-JP" sz="1400" dirty="0">
              <a:latin typeface="Source Code Pro" panose="020B0509030403020204" pitchFamily="49" charset="0"/>
              <a:ea typeface="Source Code Pro" panose="020B0509030403020204" pitchFamily="49" charset="0"/>
            </a:endParaRPr>
          </a:p>
          <a:p>
            <a:r>
              <a:rPr lang="en-US" altLang="ja-JP" sz="1400" b="1" dirty="0">
                <a:solidFill>
                  <a:srgbClr val="7030A0"/>
                </a:solidFill>
                <a:latin typeface="Source Code Pro" panose="020B0509030403020204" pitchFamily="49" charset="0"/>
                <a:ea typeface="Source Code Pro" panose="020B0509030403020204" pitchFamily="49" charset="0"/>
              </a:rPr>
              <a:t>def</a:t>
            </a:r>
            <a:r>
              <a:rPr lang="en-US" altLang="ja-JP" sz="1400" dirty="0">
                <a:latin typeface="Source Code Pro" panose="020B0509030403020204" pitchFamily="49" charset="0"/>
                <a:ea typeface="Source Code Pro" panose="020B0509030403020204" pitchFamily="49" charset="0"/>
              </a:rPr>
              <a:t> </a:t>
            </a:r>
            <a:r>
              <a:rPr lang="en-US" altLang="ja-JP" sz="1400" b="1" dirty="0" err="1">
                <a:solidFill>
                  <a:srgbClr val="002060"/>
                </a:solidFill>
                <a:latin typeface="Source Code Pro" panose="020B0509030403020204" pitchFamily="49" charset="0"/>
                <a:ea typeface="Source Code Pro" panose="020B0509030403020204" pitchFamily="49" charset="0"/>
              </a:rPr>
              <a:t>reverseGPIO</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i</a:t>
            </a:r>
            <a:r>
              <a:rPr lang="en-US" altLang="ja-JP" sz="1400" b="1" dirty="0">
                <a:solidFill>
                  <a:srgbClr val="7030A0"/>
                </a:solidFill>
                <a:latin typeface="Source Code Pro" panose="020B0509030403020204" pitchFamily="49" charset="0"/>
                <a:ea typeface="Source Code Pro" panose="020B0509030403020204" pitchFamily="49" charset="0"/>
              </a:rPr>
              <a:t>f</a:t>
            </a:r>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led.value</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led.value</a:t>
            </a:r>
            <a:r>
              <a:rPr lang="en-US" altLang="ja-JP" sz="1400" dirty="0">
                <a:latin typeface="Source Code Pro" panose="020B0509030403020204" pitchFamily="49" charset="0"/>
                <a:ea typeface="Source Code Pro" panose="020B0509030403020204" pitchFamily="49" charset="0"/>
              </a:rPr>
              <a:t>(</a:t>
            </a:r>
            <a:r>
              <a:rPr lang="en-US" altLang="ja-JP" sz="1400" b="1" dirty="0">
                <a:solidFill>
                  <a:srgbClr val="CC6600"/>
                </a:solidFill>
                <a:latin typeface="Source Code Pro" panose="020B0509030403020204" pitchFamily="49" charset="0"/>
                <a:ea typeface="Source Code Pro" panose="020B0509030403020204" pitchFamily="49" charset="0"/>
              </a:rPr>
              <a:t>0</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print(</a:t>
            </a:r>
            <a:r>
              <a:rPr lang="en-US" altLang="ja-JP" sz="1400" b="1" dirty="0">
                <a:solidFill>
                  <a:srgbClr val="008000"/>
                </a:solidFill>
                <a:latin typeface="Source Code Pro" panose="020B0509030403020204" pitchFamily="49" charset="0"/>
                <a:ea typeface="Source Code Pro" panose="020B0509030403020204" pitchFamily="49" charset="0"/>
              </a:rPr>
              <a:t>"LED OFF"</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else:</a:t>
            </a:r>
          </a:p>
          <a:p>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led.value</a:t>
            </a:r>
            <a:r>
              <a:rPr lang="en-US" altLang="ja-JP" sz="1400" dirty="0">
                <a:latin typeface="Source Code Pro" panose="020B0509030403020204" pitchFamily="49" charset="0"/>
                <a:ea typeface="Source Code Pro" panose="020B0509030403020204" pitchFamily="49" charset="0"/>
              </a:rPr>
              <a:t>(</a:t>
            </a:r>
            <a:r>
              <a:rPr lang="en-US" altLang="ja-JP" sz="1400" b="1" dirty="0">
                <a:solidFill>
                  <a:srgbClr val="CC6600"/>
                </a:solidFill>
                <a:latin typeface="Source Code Pro" panose="020B0509030403020204" pitchFamily="49" charset="0"/>
                <a:ea typeface="Source Code Pro" panose="020B0509030403020204" pitchFamily="49" charset="0"/>
              </a:rPr>
              <a:t>1</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print(</a:t>
            </a:r>
            <a:r>
              <a:rPr lang="en-US" altLang="ja-JP" sz="1400" b="1" dirty="0">
                <a:solidFill>
                  <a:srgbClr val="008000"/>
                </a:solidFill>
                <a:latin typeface="Source Code Pro" panose="020B0509030403020204" pitchFamily="49" charset="0"/>
                <a:ea typeface="Source Code Pro" panose="020B0509030403020204" pitchFamily="49" charset="0"/>
              </a:rPr>
              <a:t>"LED ON"</a:t>
            </a:r>
            <a:r>
              <a:rPr lang="en-US" altLang="ja-JP" sz="1400" dirty="0">
                <a:latin typeface="Source Code Pro" panose="020B0509030403020204" pitchFamily="49" charset="0"/>
                <a:ea typeface="Source Code Pro" panose="020B0509030403020204" pitchFamily="49" charset="0"/>
              </a:rPr>
              <a:t>)</a:t>
            </a:r>
          </a:p>
          <a:p>
            <a:r>
              <a:rPr lang="en-US" altLang="ja-JP" sz="1400" b="1" dirty="0">
                <a:solidFill>
                  <a:srgbClr val="7030A0"/>
                </a:solidFill>
                <a:latin typeface="Source Code Pro" panose="020B0509030403020204" pitchFamily="49" charset="0"/>
                <a:ea typeface="Source Code Pro" panose="020B0509030403020204" pitchFamily="49" charset="0"/>
              </a:rPr>
              <a:t>try:</a:t>
            </a:r>
          </a:p>
          <a:p>
            <a:r>
              <a:rPr lang="en-US" altLang="ja-JP" sz="1400" dirty="0">
                <a:latin typeface="Source Code Pro" panose="020B0509030403020204" pitchFamily="49" charset="0"/>
                <a:ea typeface="Source Code Pro" panose="020B0509030403020204" pitchFamily="49" charset="0"/>
              </a:rPr>
              <a:t>    </a:t>
            </a:r>
            <a:r>
              <a:rPr lang="en-US" altLang="ja-JP" sz="1400" b="1" dirty="0">
                <a:solidFill>
                  <a:srgbClr val="7030A0"/>
                </a:solidFill>
                <a:latin typeface="Source Code Pro" panose="020B0509030403020204" pitchFamily="49" charset="0"/>
                <a:ea typeface="Source Code Pro" panose="020B0509030403020204" pitchFamily="49" charset="0"/>
              </a:rPr>
              <a:t>while True:</a:t>
            </a:r>
          </a:p>
          <a:p>
            <a:r>
              <a:rPr lang="en-US" altLang="ja-JP" sz="1400" dirty="0">
                <a:latin typeface="Source Code Pro" panose="020B0509030403020204" pitchFamily="49" charset="0"/>
                <a:ea typeface="Source Code Pro" panose="020B0509030403020204" pitchFamily="49" charset="0"/>
              </a:rPr>
              <a:t>        </a:t>
            </a:r>
            <a:r>
              <a:rPr lang="en-US" altLang="ja-JP" sz="1400" b="1" dirty="0">
                <a:solidFill>
                  <a:srgbClr val="7030A0"/>
                </a:solidFill>
                <a:latin typeface="Source Code Pro" panose="020B0509030403020204" pitchFamily="49" charset="0"/>
                <a:ea typeface="Source Code Pro" panose="020B0509030403020204" pitchFamily="49" charset="0"/>
              </a:rPr>
              <a:t>if</a:t>
            </a:r>
            <a:r>
              <a:rPr lang="en-US" altLang="ja-JP" sz="1400" dirty="0">
                <a:latin typeface="Source Code Pro" panose="020B0509030403020204" pitchFamily="49" charset="0"/>
                <a:ea typeface="Source Code Pro" panose="020B0509030403020204" pitchFamily="49" charset="0"/>
              </a:rPr>
              <a:t> btn1.value() == </a:t>
            </a:r>
            <a:r>
              <a:rPr lang="en-US" altLang="ja-JP" sz="1400" b="1" dirty="0">
                <a:solidFill>
                  <a:srgbClr val="CC6600"/>
                </a:solidFill>
                <a:latin typeface="Source Code Pro" panose="020B0509030403020204" pitchFamily="49" charset="0"/>
                <a:ea typeface="Source Code Pro" panose="020B0509030403020204" pitchFamily="49" charset="0"/>
              </a:rPr>
              <a:t>0</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print(</a:t>
            </a:r>
            <a:r>
              <a:rPr lang="en-US" altLang="ja-JP" sz="1400" b="1" dirty="0">
                <a:solidFill>
                  <a:srgbClr val="008000"/>
                </a:solidFill>
                <a:latin typeface="Source Code Pro" panose="020B0509030403020204" pitchFamily="49" charset="0"/>
                <a:ea typeface="Source Code Pro" panose="020B0509030403020204" pitchFamily="49" charset="0"/>
              </a:rPr>
              <a:t>"ON"</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time.sleep</a:t>
            </a:r>
            <a:r>
              <a:rPr lang="en-US" altLang="ja-JP" sz="1400" dirty="0">
                <a:latin typeface="Source Code Pro" panose="020B0509030403020204" pitchFamily="49" charset="0"/>
                <a:ea typeface="Source Code Pro" panose="020B0509030403020204" pitchFamily="49" charset="0"/>
              </a:rPr>
              <a:t>(</a:t>
            </a:r>
            <a:r>
              <a:rPr lang="en-US" altLang="ja-JP" sz="1400" b="1" dirty="0">
                <a:solidFill>
                  <a:srgbClr val="CC6600"/>
                </a:solidFill>
                <a:latin typeface="Source Code Pro" panose="020B0509030403020204" pitchFamily="49" charset="0"/>
                <a:ea typeface="Source Code Pro" panose="020B0509030403020204" pitchFamily="49" charset="0"/>
              </a:rPr>
              <a:t>0.02</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a:t>
            </a:r>
            <a:r>
              <a:rPr lang="en-US" altLang="ja-JP" sz="1400" b="1" dirty="0">
                <a:solidFill>
                  <a:srgbClr val="7030A0"/>
                </a:solidFill>
                <a:latin typeface="Source Code Pro" panose="020B0509030403020204" pitchFamily="49" charset="0"/>
                <a:ea typeface="Source Code Pro" panose="020B0509030403020204" pitchFamily="49" charset="0"/>
              </a:rPr>
              <a:t>if not</a:t>
            </a:r>
            <a:r>
              <a:rPr lang="en-US" altLang="ja-JP" sz="1400" dirty="0">
                <a:latin typeface="Source Code Pro" panose="020B0509030403020204" pitchFamily="49" charset="0"/>
                <a:ea typeface="Source Code Pro" panose="020B0509030403020204" pitchFamily="49" charset="0"/>
              </a:rPr>
              <a:t> btn1.value():</a:t>
            </a:r>
          </a:p>
          <a:p>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reverseGPIO</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a:t>
            </a:r>
            <a:r>
              <a:rPr lang="en-US" altLang="ja-JP" sz="1400" b="1" dirty="0">
                <a:solidFill>
                  <a:srgbClr val="7030A0"/>
                </a:solidFill>
                <a:latin typeface="Source Code Pro" panose="020B0509030403020204" pitchFamily="49" charset="0"/>
                <a:ea typeface="Source Code Pro" panose="020B0509030403020204" pitchFamily="49" charset="0"/>
              </a:rPr>
              <a:t>while not</a:t>
            </a:r>
            <a:r>
              <a:rPr lang="en-US" altLang="ja-JP" sz="1400" dirty="0">
                <a:latin typeface="Source Code Pro" panose="020B0509030403020204" pitchFamily="49" charset="0"/>
                <a:ea typeface="Source Code Pro" panose="020B0509030403020204" pitchFamily="49" charset="0"/>
              </a:rPr>
              <a:t> btn1.value():</a:t>
            </a:r>
          </a:p>
          <a:p>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time.sleep</a:t>
            </a:r>
            <a:r>
              <a:rPr lang="en-US" altLang="ja-JP" sz="1400" dirty="0">
                <a:latin typeface="Source Code Pro" panose="020B0509030403020204" pitchFamily="49" charset="0"/>
                <a:ea typeface="Source Code Pro" panose="020B0509030403020204" pitchFamily="49" charset="0"/>
              </a:rPr>
              <a:t>(</a:t>
            </a:r>
            <a:r>
              <a:rPr lang="en-US" altLang="ja-JP" sz="1400" b="1" dirty="0">
                <a:solidFill>
                  <a:srgbClr val="CC6600"/>
                </a:solidFill>
                <a:latin typeface="Source Code Pro" panose="020B0509030403020204" pitchFamily="49" charset="0"/>
                <a:ea typeface="Source Code Pro" panose="020B0509030403020204" pitchFamily="49" charset="0"/>
              </a:rPr>
              <a:t>0.02</a:t>
            </a:r>
            <a:r>
              <a:rPr lang="en-US" altLang="ja-JP" sz="1400" dirty="0">
                <a:latin typeface="Source Code Pro" panose="020B0509030403020204" pitchFamily="49" charset="0"/>
                <a:ea typeface="Source Code Pro" panose="020B0509030403020204" pitchFamily="49" charset="0"/>
              </a:rPr>
              <a:t>)</a:t>
            </a:r>
          </a:p>
          <a:p>
            <a:r>
              <a:rPr lang="en-US" altLang="ja-JP" sz="1400" b="1" dirty="0">
                <a:solidFill>
                  <a:srgbClr val="7030A0"/>
                </a:solidFill>
                <a:latin typeface="Source Code Pro" panose="020B0509030403020204" pitchFamily="49" charset="0"/>
                <a:ea typeface="Source Code Pro" panose="020B0509030403020204" pitchFamily="49" charset="0"/>
              </a:rPr>
              <a:t>except:</a:t>
            </a:r>
          </a:p>
          <a:p>
            <a:r>
              <a:rPr lang="en-US" altLang="ja-JP" sz="1400" b="1" dirty="0">
                <a:solidFill>
                  <a:srgbClr val="7030A0"/>
                </a:solidFill>
                <a:latin typeface="Source Code Pro" panose="020B0509030403020204" pitchFamily="49" charset="0"/>
                <a:ea typeface="Source Code Pro" panose="020B0509030403020204" pitchFamily="49" charset="0"/>
              </a:rPr>
              <a:t>    pass</a:t>
            </a:r>
            <a:endParaRPr lang="ja-JP" altLang="en-US" sz="1400" b="1" dirty="0">
              <a:solidFill>
                <a:srgbClr val="7030A0"/>
              </a:solidFill>
              <a:latin typeface="Source Code Pro" panose="020B0509030403020204" pitchFamily="49" charset="0"/>
            </a:endParaRPr>
          </a:p>
        </p:txBody>
      </p:sp>
      <p:grpSp>
        <p:nvGrpSpPr>
          <p:cNvPr id="26" name="グループ化 25">
            <a:extLst>
              <a:ext uri="{FF2B5EF4-FFF2-40B4-BE49-F238E27FC236}">
                <a16:creationId xmlns:a16="http://schemas.microsoft.com/office/drawing/2014/main" id="{34314E3F-B103-2176-35FA-D28D75C8AADE}"/>
              </a:ext>
            </a:extLst>
          </p:cNvPr>
          <p:cNvGrpSpPr/>
          <p:nvPr/>
        </p:nvGrpSpPr>
        <p:grpSpPr>
          <a:xfrm>
            <a:off x="4801973" y="2348880"/>
            <a:ext cx="4090507" cy="1957504"/>
            <a:chOff x="4801973" y="2348880"/>
            <a:chExt cx="4090507" cy="1957504"/>
          </a:xfrm>
        </p:grpSpPr>
        <p:sp>
          <p:nvSpPr>
            <p:cNvPr id="9" name="テキスト ボックス 8">
              <a:extLst>
                <a:ext uri="{FF2B5EF4-FFF2-40B4-BE49-F238E27FC236}">
                  <a16:creationId xmlns:a16="http://schemas.microsoft.com/office/drawing/2014/main" id="{9A3DE328-68F8-CF5F-073B-C1FDF194CE43}"/>
                </a:ext>
              </a:extLst>
            </p:cNvPr>
            <p:cNvSpPr txBox="1"/>
            <p:nvPr/>
          </p:nvSpPr>
          <p:spPr>
            <a:xfrm>
              <a:off x="5220071" y="2348880"/>
              <a:ext cx="2160241" cy="338554"/>
            </a:xfrm>
            <a:prstGeom prst="rect">
              <a:avLst/>
            </a:prstGeom>
            <a:noFill/>
          </p:spPr>
          <p:txBody>
            <a:bodyPr wrap="square" rtlCol="0">
              <a:spAutoFit/>
            </a:bodyPr>
            <a:lstStyle/>
            <a:p>
              <a:r>
                <a:rPr lang="en-US" altLang="ja-JP" sz="1600" b="1" dirty="0">
                  <a:solidFill>
                    <a:srgbClr val="002060"/>
                  </a:solidFill>
                  <a:latin typeface="Meiryo UI" panose="020B0604030504040204" pitchFamily="50" charset="-128"/>
                  <a:ea typeface="Meiryo UI" panose="020B0604030504040204" pitchFamily="50" charset="-128"/>
                </a:rPr>
                <a:t>SW1</a:t>
              </a:r>
              <a:r>
                <a:rPr lang="ja-JP" altLang="en-US" sz="1600" b="1" dirty="0">
                  <a:solidFill>
                    <a:srgbClr val="002060"/>
                  </a:solidFill>
                  <a:latin typeface="Meiryo UI" panose="020B0604030504040204" pitchFamily="50" charset="-128"/>
                  <a:ea typeface="Meiryo UI" panose="020B0604030504040204" pitchFamily="50" charset="-128"/>
                </a:rPr>
                <a:t>動作（理想）</a:t>
              </a:r>
              <a:endParaRPr lang="en-US" altLang="ja-JP" sz="1600" b="1" dirty="0">
                <a:solidFill>
                  <a:srgbClr val="002060"/>
                </a:solidFill>
                <a:latin typeface="Meiryo UI" panose="020B0604030504040204" pitchFamily="50" charset="-128"/>
                <a:ea typeface="Meiryo UI" panose="020B0604030504040204" pitchFamily="50" charset="-128"/>
              </a:endParaRPr>
            </a:p>
          </p:txBody>
        </p:sp>
        <p:cxnSp>
          <p:nvCxnSpPr>
            <p:cNvPr id="11" name="直線コネクタ 10">
              <a:extLst>
                <a:ext uri="{FF2B5EF4-FFF2-40B4-BE49-F238E27FC236}">
                  <a16:creationId xmlns:a16="http://schemas.microsoft.com/office/drawing/2014/main" id="{418185FC-86E1-35A5-E441-27812C56CEEF}"/>
                </a:ext>
              </a:extLst>
            </p:cNvPr>
            <p:cNvCxnSpPr/>
            <p:nvPr/>
          </p:nvCxnSpPr>
          <p:spPr>
            <a:xfrm>
              <a:off x="5364088" y="4005064"/>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62151B5-2CDC-F62A-330A-641980DB8D0B}"/>
                </a:ext>
              </a:extLst>
            </p:cNvPr>
            <p:cNvCxnSpPr>
              <a:cxnSpLocks/>
            </p:cNvCxnSpPr>
            <p:nvPr/>
          </p:nvCxnSpPr>
          <p:spPr>
            <a:xfrm>
              <a:off x="5652120" y="3068960"/>
              <a:ext cx="65671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EA42463-F224-28A8-917B-38B30CAB7988}"/>
                </a:ext>
              </a:extLst>
            </p:cNvPr>
            <p:cNvCxnSpPr>
              <a:cxnSpLocks/>
            </p:cNvCxnSpPr>
            <p:nvPr/>
          </p:nvCxnSpPr>
          <p:spPr>
            <a:xfrm>
              <a:off x="7524328" y="3068960"/>
              <a:ext cx="65671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57F0BF5-91D9-E3C3-4645-9BAA2447DFE2}"/>
                </a:ext>
              </a:extLst>
            </p:cNvPr>
            <p:cNvCxnSpPr>
              <a:cxnSpLocks/>
            </p:cNvCxnSpPr>
            <p:nvPr/>
          </p:nvCxnSpPr>
          <p:spPr>
            <a:xfrm>
              <a:off x="6308832" y="4005064"/>
              <a:ext cx="1215496"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32215C7-AB9D-B062-45E5-9AA2DFCCBF8A}"/>
                </a:ext>
              </a:extLst>
            </p:cNvPr>
            <p:cNvCxnSpPr>
              <a:cxnSpLocks/>
            </p:cNvCxnSpPr>
            <p:nvPr/>
          </p:nvCxnSpPr>
          <p:spPr>
            <a:xfrm>
              <a:off x="6308832" y="3068960"/>
              <a:ext cx="0" cy="93610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42CB71E-B1C6-70C9-449A-86C01617BA19}"/>
                </a:ext>
              </a:extLst>
            </p:cNvPr>
            <p:cNvCxnSpPr>
              <a:cxnSpLocks/>
            </p:cNvCxnSpPr>
            <p:nvPr/>
          </p:nvCxnSpPr>
          <p:spPr>
            <a:xfrm>
              <a:off x="7524328" y="3068960"/>
              <a:ext cx="0" cy="93610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EB06860-D531-06D3-DB72-63A4A1DDAB71}"/>
                </a:ext>
              </a:extLst>
            </p:cNvPr>
            <p:cNvSpPr txBox="1"/>
            <p:nvPr/>
          </p:nvSpPr>
          <p:spPr>
            <a:xfrm>
              <a:off x="5220071" y="2716943"/>
              <a:ext cx="1535876" cy="307777"/>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スイッチ　押す</a:t>
              </a: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5260692B-F931-AC0F-30CA-948DBAC6E313}"/>
                </a:ext>
              </a:extLst>
            </p:cNvPr>
            <p:cNvSpPr txBox="1"/>
            <p:nvPr/>
          </p:nvSpPr>
          <p:spPr>
            <a:xfrm>
              <a:off x="7242710" y="2718740"/>
              <a:ext cx="609974" cy="307777"/>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離す</a:t>
              </a: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5A7FB8A8-3B97-0DB7-D531-AD065092CACF}"/>
                </a:ext>
              </a:extLst>
            </p:cNvPr>
            <p:cNvSpPr txBox="1"/>
            <p:nvPr/>
          </p:nvSpPr>
          <p:spPr>
            <a:xfrm>
              <a:off x="4801973" y="3113201"/>
              <a:ext cx="1823048" cy="307777"/>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btn1.value =1</a:t>
              </a:r>
            </a:p>
          </p:txBody>
        </p:sp>
        <p:sp>
          <p:nvSpPr>
            <p:cNvPr id="25" name="テキスト ボックス 24">
              <a:extLst>
                <a:ext uri="{FF2B5EF4-FFF2-40B4-BE49-F238E27FC236}">
                  <a16:creationId xmlns:a16="http://schemas.microsoft.com/office/drawing/2014/main" id="{ED350FCE-1443-1BB5-5A58-A109D613FBF6}"/>
                </a:ext>
              </a:extLst>
            </p:cNvPr>
            <p:cNvSpPr txBox="1"/>
            <p:nvPr/>
          </p:nvSpPr>
          <p:spPr>
            <a:xfrm>
              <a:off x="4801973" y="3998607"/>
              <a:ext cx="1823048" cy="307777"/>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btn1.value =0</a:t>
              </a:r>
            </a:p>
          </p:txBody>
        </p:sp>
      </p:grpSp>
      <p:sp>
        <p:nvSpPr>
          <p:cNvPr id="5" name="テキスト ボックス 4">
            <a:extLst>
              <a:ext uri="{FF2B5EF4-FFF2-40B4-BE49-F238E27FC236}">
                <a16:creationId xmlns:a16="http://schemas.microsoft.com/office/drawing/2014/main" id="{27D90A2F-EDF0-C77E-9C79-89921D98522F}"/>
              </a:ext>
            </a:extLst>
          </p:cNvPr>
          <p:cNvSpPr txBox="1"/>
          <p:nvPr/>
        </p:nvSpPr>
        <p:spPr>
          <a:xfrm>
            <a:off x="4918468" y="6067501"/>
            <a:ext cx="3974012" cy="338554"/>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チャタリング未対応 </a:t>
            </a:r>
            <a:r>
              <a:rPr lang="en-US" altLang="ja-JP" sz="1400"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mondai4_NG.py </a:t>
            </a:r>
            <a:r>
              <a:rPr lang="ja-JP" altLang="en-US" sz="1400" dirty="0">
                <a:latin typeface="Meiryo UI" panose="020B0604030504040204" pitchFamily="50" charset="-128"/>
                <a:ea typeface="Meiryo UI" panose="020B0604030504040204" pitchFamily="50" charset="-128"/>
              </a:rPr>
              <a:t>で確認　</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59136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09540A-7E24-DABA-B7BF-94EA2030A601}"/>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2E19B704-DCC7-29C1-B19C-A5B8DEC7EC01}"/>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8.2 SW(</a:t>
            </a:r>
            <a:r>
              <a:rPr lang="ja-JP" altLang="en-US" b="0" i="0" dirty="0">
                <a:solidFill>
                  <a:srgbClr val="212529"/>
                </a:solidFill>
                <a:effectLst/>
                <a:latin typeface="メイリオ" panose="020B0604030504040204" pitchFamily="50" charset="-128"/>
                <a:ea typeface="メイリオ" panose="020B0604030504040204" pitchFamily="50" charset="-128"/>
              </a:rPr>
              <a:t>スイッチ</a:t>
            </a:r>
            <a:r>
              <a:rPr lang="en-US" altLang="ja-JP" b="0" i="0" dirty="0">
                <a:solidFill>
                  <a:srgbClr val="212529"/>
                </a:solidFill>
                <a:effectLst/>
                <a:latin typeface="メイリオ" panose="020B0604030504040204" pitchFamily="50" charset="-128"/>
                <a:ea typeface="メイリオ" panose="020B0604030504040204" pitchFamily="50" charset="-128"/>
              </a:rPr>
              <a:t>)</a:t>
            </a:r>
            <a:r>
              <a:rPr lang="ja-JP" altLang="en-US" b="0" i="0" dirty="0">
                <a:solidFill>
                  <a:srgbClr val="212529"/>
                </a:solidFill>
                <a:effectLst/>
                <a:latin typeface="メイリオ" panose="020B0604030504040204" pitchFamily="50" charset="-128"/>
                <a:ea typeface="メイリオ" panose="020B0604030504040204" pitchFamily="50" charset="-128"/>
              </a:rPr>
              <a:t>を使って、</a:t>
            </a:r>
            <a:r>
              <a:rPr lang="en-US" altLang="ja-JP" b="0" i="0" dirty="0">
                <a:solidFill>
                  <a:srgbClr val="212529"/>
                </a:solidFill>
                <a:effectLst/>
                <a:latin typeface="メイリオ" panose="020B0604030504040204" pitchFamily="50" charset="-128"/>
                <a:ea typeface="メイリオ" panose="020B0604030504040204" pitchFamily="50" charset="-128"/>
              </a:rPr>
              <a:t>L</a:t>
            </a:r>
            <a:r>
              <a:rPr lang="en-US" altLang="ja-JP" dirty="0">
                <a:solidFill>
                  <a:srgbClr val="212529"/>
                </a:solidFill>
                <a:latin typeface="メイリオ" panose="020B0604030504040204" pitchFamily="50" charset="-128"/>
                <a:ea typeface="メイリオ" panose="020B0604030504040204" pitchFamily="50" charset="-128"/>
              </a:rPr>
              <a:t>ED</a:t>
            </a:r>
            <a:r>
              <a:rPr lang="ja-JP" altLang="en-US" dirty="0">
                <a:solidFill>
                  <a:srgbClr val="212529"/>
                </a:solidFill>
                <a:latin typeface="メイリオ" panose="020B0604030504040204" pitchFamily="50" charset="-128"/>
                <a:ea typeface="メイリオ" panose="020B0604030504040204" pitchFamily="50" charset="-128"/>
              </a:rPr>
              <a:t>を点灯・消灯</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D4E0BB6-C1E5-3F72-D0FD-F82A0F6FABB8}"/>
              </a:ext>
            </a:extLst>
          </p:cNvPr>
          <p:cNvSpPr txBox="1"/>
          <p:nvPr/>
        </p:nvSpPr>
        <p:spPr bwMode="auto">
          <a:xfrm>
            <a:off x="683568" y="1078462"/>
            <a:ext cx="53285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rgbClr val="FF0000"/>
                </a:solidFill>
                <a:latin typeface="メイリオ" panose="020B0604030504040204" pitchFamily="50" charset="-128"/>
                <a:ea typeface="メイリオ" panose="020B0604030504040204" pitchFamily="50" charset="-128"/>
              </a:rPr>
              <a:t>課題　</a:t>
            </a:r>
            <a:r>
              <a:rPr lang="en-US" altLang="ja-JP" sz="1600" dirty="0">
                <a:solidFill>
                  <a:srgbClr val="FF0000"/>
                </a:solidFill>
                <a:latin typeface="メイリオ" panose="020B0604030504040204" pitchFamily="50" charset="-128"/>
                <a:ea typeface="メイリオ" panose="020B0604030504040204" pitchFamily="50" charset="-128"/>
              </a:rPr>
              <a:t>3</a:t>
            </a:r>
            <a:r>
              <a:rPr lang="ja-JP" altLang="en-US" sz="1600" dirty="0">
                <a:solidFill>
                  <a:srgbClr val="FF0000"/>
                </a:solidFill>
                <a:latin typeface="メイリオ" panose="020B0604030504040204" pitchFamily="50" charset="-128"/>
                <a:ea typeface="メイリオ" panose="020B0604030504040204" pitchFamily="50" charset="-128"/>
              </a:rPr>
              <a:t>回路スイッチを作成してみよう</a:t>
            </a:r>
            <a:endParaRPr lang="en-US" altLang="ja-JP" sz="1600" i="0" dirty="0">
              <a:solidFill>
                <a:srgbClr val="FF0000"/>
              </a:solidFill>
              <a:effectLst/>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8DF0C00F-9065-C64C-4F5F-F24D764C1797}"/>
              </a:ext>
            </a:extLst>
          </p:cNvPr>
          <p:cNvSpPr txBox="1"/>
          <p:nvPr/>
        </p:nvSpPr>
        <p:spPr>
          <a:xfrm>
            <a:off x="1115616" y="1629484"/>
            <a:ext cx="1901483" cy="338554"/>
          </a:xfrm>
          <a:prstGeom prst="rect">
            <a:avLst/>
          </a:prstGeom>
          <a:noFill/>
        </p:spPr>
        <p:txBody>
          <a:bodyPr wrap="none" rtlCol="0">
            <a:spAutoFit/>
          </a:bodyPr>
          <a:lstStyle/>
          <a:p>
            <a:r>
              <a:rPr lang="en-US" altLang="ja-JP" sz="1600" b="1" dirty="0">
                <a:solidFill>
                  <a:srgbClr val="002060"/>
                </a:solidFill>
                <a:latin typeface="Meiryo UI" panose="020B0604030504040204" pitchFamily="50" charset="-128"/>
                <a:ea typeface="Meiryo UI" panose="020B0604030504040204" pitchFamily="50" charset="-128"/>
              </a:rPr>
              <a:t>3</a:t>
            </a:r>
            <a:r>
              <a:rPr lang="ja-JP" altLang="en-US" sz="1600" b="1" dirty="0">
                <a:solidFill>
                  <a:srgbClr val="002060"/>
                </a:solidFill>
                <a:latin typeface="Meiryo UI" panose="020B0604030504040204" pitchFamily="50" charset="-128"/>
                <a:ea typeface="Meiryo UI" panose="020B0604030504040204" pitchFamily="50" charset="-128"/>
              </a:rPr>
              <a:t>回路スイッチとは？</a:t>
            </a:r>
            <a:endParaRPr lang="en-US" altLang="ja-JP" sz="1600" b="1" dirty="0">
              <a:solidFill>
                <a:srgbClr val="002060"/>
              </a:solidFill>
              <a:latin typeface="Meiryo UI" panose="020B0604030504040204" pitchFamily="50" charset="-128"/>
              <a:ea typeface="Meiryo UI" panose="020B0604030504040204" pitchFamily="50" charset="-128"/>
            </a:endParaRPr>
          </a:p>
        </p:txBody>
      </p:sp>
      <p:pic>
        <p:nvPicPr>
          <p:cNvPr id="13" name="図 12" descr="缶切り が含まれている画像&#10;&#10;自動的に生成された説明">
            <a:extLst>
              <a:ext uri="{FF2B5EF4-FFF2-40B4-BE49-F238E27FC236}">
                <a16:creationId xmlns:a16="http://schemas.microsoft.com/office/drawing/2014/main" id="{9C3AC478-F632-A9E9-5B59-0E104497C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667311"/>
            <a:ext cx="555588" cy="555588"/>
          </a:xfrm>
          <a:prstGeom prst="rect">
            <a:avLst/>
          </a:prstGeom>
        </p:spPr>
      </p:pic>
      <p:sp>
        <p:nvSpPr>
          <p:cNvPr id="14" name="テキスト ボックス 13">
            <a:extLst>
              <a:ext uri="{FF2B5EF4-FFF2-40B4-BE49-F238E27FC236}">
                <a16:creationId xmlns:a16="http://schemas.microsoft.com/office/drawing/2014/main" id="{92794F08-E96D-ABA4-00F0-18F3E3B773EA}"/>
              </a:ext>
            </a:extLst>
          </p:cNvPr>
          <p:cNvSpPr txBox="1"/>
          <p:nvPr/>
        </p:nvSpPr>
        <p:spPr>
          <a:xfrm>
            <a:off x="1095140" y="2678003"/>
            <a:ext cx="2295821" cy="338554"/>
          </a:xfrm>
          <a:prstGeom prst="rect">
            <a:avLst/>
          </a:prstGeom>
          <a:noFill/>
        </p:spPr>
        <p:txBody>
          <a:bodyPr wrap="none" rtlCol="0">
            <a:spAutoFit/>
          </a:bodyPr>
          <a:lstStyle/>
          <a:p>
            <a:r>
              <a:rPr lang="ja-JP" altLang="en-US" sz="1600" b="1" dirty="0">
                <a:solidFill>
                  <a:srgbClr val="002060"/>
                </a:solidFill>
                <a:latin typeface="Meiryo UI" panose="020B0604030504040204" pitchFamily="50" charset="-128"/>
                <a:ea typeface="Meiryo UI" panose="020B0604030504040204" pitchFamily="50" charset="-128"/>
              </a:rPr>
              <a:t>日常で使われているところ</a:t>
            </a:r>
            <a:endParaRPr lang="en-US" altLang="ja-JP" sz="1600" b="1" dirty="0">
              <a:solidFill>
                <a:srgbClr val="002060"/>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D53A5DCD-C1E0-A8F9-2FC2-0801E6D40182}"/>
              </a:ext>
            </a:extLst>
          </p:cNvPr>
          <p:cNvSpPr txBox="1"/>
          <p:nvPr/>
        </p:nvSpPr>
        <p:spPr bwMode="auto">
          <a:xfrm>
            <a:off x="1043608" y="2120183"/>
            <a:ext cx="3960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solidFill>
                  <a:srgbClr val="202122"/>
                </a:solidFill>
                <a:latin typeface="メイリオ" panose="020B0604030504040204" pitchFamily="50" charset="-128"/>
                <a:ea typeface="メイリオ" panose="020B0604030504040204" pitchFamily="50" charset="-128"/>
              </a:rPr>
              <a:t>2</a:t>
            </a:r>
            <a:r>
              <a:rPr lang="ja-JP" altLang="en-US" sz="1400" dirty="0">
                <a:solidFill>
                  <a:srgbClr val="202122"/>
                </a:solidFill>
                <a:latin typeface="メイリオ" panose="020B0604030504040204" pitchFamily="50" charset="-128"/>
                <a:ea typeface="メイリオ" panose="020B0604030504040204" pitchFamily="50" charset="-128"/>
              </a:rPr>
              <a:t>つのスイッチで、ひとつの</a:t>
            </a:r>
            <a:r>
              <a:rPr lang="en-US" altLang="ja-JP" sz="1400" dirty="0">
                <a:solidFill>
                  <a:srgbClr val="202122"/>
                </a:solidFill>
                <a:latin typeface="メイリオ" panose="020B0604030504040204" pitchFamily="50" charset="-128"/>
                <a:ea typeface="メイリオ" panose="020B0604030504040204" pitchFamily="50" charset="-128"/>
              </a:rPr>
              <a:t>LED</a:t>
            </a:r>
            <a:r>
              <a:rPr lang="ja-JP" altLang="en-US" sz="1400" dirty="0">
                <a:solidFill>
                  <a:srgbClr val="202122"/>
                </a:solidFill>
                <a:latin typeface="メイリオ" panose="020B0604030504040204" pitchFamily="50" charset="-128"/>
                <a:ea typeface="メイリオ" panose="020B0604030504040204" pitchFamily="50" charset="-128"/>
              </a:rPr>
              <a:t>の</a:t>
            </a:r>
            <a:r>
              <a:rPr lang="en-US" altLang="ja-JP" sz="1400" dirty="0">
                <a:solidFill>
                  <a:srgbClr val="202122"/>
                </a:solidFill>
                <a:latin typeface="メイリオ" panose="020B0604030504040204" pitchFamily="50" charset="-128"/>
                <a:ea typeface="メイリオ" panose="020B0604030504040204" pitchFamily="50" charset="-128"/>
              </a:rPr>
              <a:t>ON/OFF</a:t>
            </a:r>
            <a:r>
              <a:rPr lang="ja-JP" altLang="en-US" sz="1400" dirty="0">
                <a:solidFill>
                  <a:srgbClr val="202122"/>
                </a:solidFill>
                <a:latin typeface="メイリオ" panose="020B0604030504040204" pitchFamily="50" charset="-128"/>
                <a:ea typeface="メイリオ" panose="020B0604030504040204" pitchFamily="50" charset="-128"/>
              </a:rPr>
              <a:t>を</a:t>
            </a:r>
            <a:endParaRPr lang="en-US" altLang="ja-JP" sz="1400" dirty="0">
              <a:solidFill>
                <a:srgbClr val="202122"/>
              </a:solidFill>
              <a:latin typeface="メイリオ" panose="020B0604030504040204" pitchFamily="50" charset="-128"/>
              <a:ea typeface="メイリオ" panose="020B0604030504040204" pitchFamily="50" charset="-128"/>
            </a:endParaRPr>
          </a:p>
          <a:p>
            <a:r>
              <a:rPr lang="ja-JP" altLang="en-US" sz="1400" dirty="0">
                <a:solidFill>
                  <a:srgbClr val="202122"/>
                </a:solidFill>
                <a:latin typeface="メイリオ" panose="020B0604030504040204" pitchFamily="50" charset="-128"/>
                <a:ea typeface="メイリオ" panose="020B0604030504040204" pitchFamily="50" charset="-128"/>
              </a:rPr>
              <a:t>切り替えを共有する</a:t>
            </a:r>
            <a:endParaRPr lang="ja-JP" altLang="en-US" sz="14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BAC7D743-C526-6A70-A0C2-BB2313DEAD9C}"/>
              </a:ext>
            </a:extLst>
          </p:cNvPr>
          <p:cNvSpPr txBox="1"/>
          <p:nvPr/>
        </p:nvSpPr>
        <p:spPr bwMode="auto">
          <a:xfrm>
            <a:off x="1259632" y="3095157"/>
            <a:ext cx="38884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rgbClr val="202122"/>
                </a:solidFill>
                <a:latin typeface="メイリオ" panose="020B0604030504040204" pitchFamily="50" charset="-128"/>
                <a:ea typeface="メイリオ" panose="020B0604030504040204" pitchFamily="50" charset="-128"/>
              </a:rPr>
              <a:t>階段の照明スイッチ</a:t>
            </a:r>
            <a:r>
              <a:rPr lang="ja-JP" altLang="en-US" sz="1400" dirty="0">
                <a:solidFill>
                  <a:srgbClr val="202122"/>
                </a:solidFill>
                <a:latin typeface="メイリオ" panose="020B0604030504040204" pitchFamily="50" charset="-128"/>
                <a:ea typeface="メイリオ" panose="020B0604030504040204" pitchFamily="50" charset="-128"/>
              </a:rPr>
              <a:t>等・排他的論理和</a:t>
            </a:r>
            <a:endParaRPr lang="ja-JP" altLang="en-US"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5BAA1F0C-14A4-2796-11F3-01C15B48F731}"/>
              </a:ext>
            </a:extLst>
          </p:cNvPr>
          <p:cNvSpPr txBox="1"/>
          <p:nvPr/>
        </p:nvSpPr>
        <p:spPr bwMode="auto">
          <a:xfrm>
            <a:off x="1073324" y="4159362"/>
            <a:ext cx="549308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b="1" dirty="0">
                <a:solidFill>
                  <a:srgbClr val="7030A0"/>
                </a:solidFill>
                <a:latin typeface="Source Code Pro" panose="020B0509030403020204" pitchFamily="49" charset="0"/>
                <a:ea typeface="Source Code Pro" panose="020B0509030403020204" pitchFamily="49" charset="0"/>
              </a:rPr>
              <a:t>from</a:t>
            </a:r>
            <a:r>
              <a:rPr lang="en-US" altLang="ja-JP" sz="1200" dirty="0">
                <a:latin typeface="Source Code Pro" panose="020B0509030403020204" pitchFamily="49" charset="0"/>
                <a:ea typeface="Source Code Pro" panose="020B0509030403020204" pitchFamily="49" charset="0"/>
              </a:rPr>
              <a:t> machine </a:t>
            </a:r>
            <a:r>
              <a:rPr lang="en-US" altLang="ja-JP" sz="1200" b="1" dirty="0">
                <a:solidFill>
                  <a:srgbClr val="7030A0"/>
                </a:solidFill>
                <a:latin typeface="Source Code Pro" panose="020B0509030403020204" pitchFamily="49" charset="0"/>
                <a:ea typeface="Source Code Pro" panose="020B0509030403020204" pitchFamily="49" charset="0"/>
              </a:rPr>
              <a:t>import</a:t>
            </a:r>
            <a:r>
              <a:rPr lang="en-US" altLang="ja-JP" sz="1200" dirty="0">
                <a:latin typeface="Source Code Pro" panose="020B0509030403020204" pitchFamily="49" charset="0"/>
                <a:ea typeface="Source Code Pro" panose="020B0509030403020204" pitchFamily="49" charset="0"/>
              </a:rPr>
              <a:t> Pin</a:t>
            </a:r>
          </a:p>
          <a:p>
            <a:endParaRPr lang="en-US" altLang="ja-JP" sz="1200" dirty="0">
              <a:latin typeface="Source Code Pro" panose="020B0509030403020204" pitchFamily="49" charset="0"/>
              <a:ea typeface="Source Code Pro" panose="020B0509030403020204" pitchFamily="49" charset="0"/>
            </a:endParaRPr>
          </a:p>
          <a:p>
            <a:r>
              <a:rPr lang="en-US" altLang="ja-JP" sz="1200" dirty="0">
                <a:latin typeface="Source Code Pro" panose="020B0509030403020204" pitchFamily="49" charset="0"/>
                <a:ea typeface="Source Code Pro" panose="020B0509030403020204" pitchFamily="49" charset="0"/>
              </a:rPr>
              <a:t>led = Pin(</a:t>
            </a:r>
            <a:r>
              <a:rPr lang="en-US" altLang="ja-JP" sz="1200" b="1" dirty="0">
                <a:solidFill>
                  <a:srgbClr val="CC6600"/>
                </a:solidFill>
                <a:latin typeface="Source Code Pro" panose="020B0509030403020204" pitchFamily="49" charset="0"/>
                <a:ea typeface="Source Code Pro" panose="020B0509030403020204" pitchFamily="49" charset="0"/>
              </a:rPr>
              <a:t>16</a:t>
            </a:r>
            <a:r>
              <a:rPr lang="en-US" altLang="ja-JP" sz="1200" dirty="0">
                <a:latin typeface="Source Code Pro" panose="020B0509030403020204" pitchFamily="49" charset="0"/>
                <a:ea typeface="Source Code Pro" panose="020B0509030403020204" pitchFamily="49" charset="0"/>
              </a:rPr>
              <a:t>, </a:t>
            </a:r>
            <a:r>
              <a:rPr lang="en-US" altLang="ja-JP" sz="1200" dirty="0" err="1">
                <a:latin typeface="Source Code Pro" panose="020B0509030403020204" pitchFamily="49" charset="0"/>
                <a:ea typeface="Source Code Pro" panose="020B0509030403020204" pitchFamily="49" charset="0"/>
              </a:rPr>
              <a:t>Pin.OUT</a:t>
            </a:r>
            <a:r>
              <a:rPr lang="en-US" altLang="ja-JP" sz="1200" dirty="0">
                <a:latin typeface="Source Code Pro" panose="020B0509030403020204" pitchFamily="49" charset="0"/>
                <a:ea typeface="Source Code Pro" panose="020B0509030403020204" pitchFamily="49" charset="0"/>
              </a:rPr>
              <a:t>)</a:t>
            </a:r>
          </a:p>
          <a:p>
            <a:r>
              <a:rPr lang="en-US" altLang="ja-JP" sz="1200" dirty="0">
                <a:latin typeface="Source Code Pro" panose="020B0509030403020204" pitchFamily="49" charset="0"/>
                <a:ea typeface="Source Code Pro" panose="020B0509030403020204" pitchFamily="49" charset="0"/>
              </a:rPr>
              <a:t>btn1 = Pin(</a:t>
            </a:r>
            <a:r>
              <a:rPr lang="en-US" altLang="ja-JP" sz="1200" b="1" dirty="0">
                <a:solidFill>
                  <a:srgbClr val="CC6600"/>
                </a:solidFill>
                <a:latin typeface="Source Code Pro" panose="020B0509030403020204" pitchFamily="49" charset="0"/>
                <a:ea typeface="Source Code Pro" panose="020B0509030403020204" pitchFamily="49" charset="0"/>
              </a:rPr>
              <a:t>13</a:t>
            </a:r>
            <a:r>
              <a:rPr lang="en-US" altLang="ja-JP" sz="1200" dirty="0">
                <a:latin typeface="Source Code Pro" panose="020B0509030403020204" pitchFamily="49" charset="0"/>
                <a:ea typeface="Source Code Pro" panose="020B0509030403020204" pitchFamily="49" charset="0"/>
              </a:rPr>
              <a:t>, </a:t>
            </a:r>
            <a:r>
              <a:rPr lang="en-US" altLang="ja-JP" sz="1200" dirty="0" err="1">
                <a:latin typeface="Source Code Pro" panose="020B0509030403020204" pitchFamily="49" charset="0"/>
                <a:ea typeface="Source Code Pro" panose="020B0509030403020204" pitchFamily="49" charset="0"/>
              </a:rPr>
              <a:t>Pin.IN,Pin.PULL_UP</a:t>
            </a:r>
            <a:r>
              <a:rPr lang="en-US" altLang="ja-JP" sz="1200" dirty="0">
                <a:latin typeface="Source Code Pro" panose="020B0509030403020204" pitchFamily="49" charset="0"/>
                <a:ea typeface="Source Code Pro" panose="020B0509030403020204" pitchFamily="49" charset="0"/>
              </a:rPr>
              <a:t>)</a:t>
            </a:r>
          </a:p>
          <a:p>
            <a:r>
              <a:rPr lang="en-US" altLang="ja-JP" sz="1200" dirty="0">
                <a:latin typeface="Source Code Pro" panose="020B0509030403020204" pitchFamily="49" charset="0"/>
                <a:ea typeface="Source Code Pro" panose="020B0509030403020204" pitchFamily="49" charset="0"/>
              </a:rPr>
              <a:t>btn2 = Pin(</a:t>
            </a:r>
            <a:r>
              <a:rPr lang="en-US" altLang="ja-JP" sz="1200" b="1" dirty="0">
                <a:solidFill>
                  <a:srgbClr val="CC6600"/>
                </a:solidFill>
                <a:latin typeface="Source Code Pro" panose="020B0509030403020204" pitchFamily="49" charset="0"/>
                <a:ea typeface="Source Code Pro" panose="020B0509030403020204" pitchFamily="49" charset="0"/>
              </a:rPr>
              <a:t>14</a:t>
            </a:r>
            <a:r>
              <a:rPr lang="en-US" altLang="ja-JP" sz="1200" dirty="0">
                <a:latin typeface="Source Code Pro" panose="020B0509030403020204" pitchFamily="49" charset="0"/>
                <a:ea typeface="Source Code Pro" panose="020B0509030403020204" pitchFamily="49" charset="0"/>
              </a:rPr>
              <a:t>, </a:t>
            </a:r>
            <a:r>
              <a:rPr lang="en-US" altLang="ja-JP" sz="1200" dirty="0" err="1">
                <a:latin typeface="Source Code Pro" panose="020B0509030403020204" pitchFamily="49" charset="0"/>
                <a:ea typeface="Source Code Pro" panose="020B0509030403020204" pitchFamily="49" charset="0"/>
              </a:rPr>
              <a:t>Pin.IN,Pin.PULL_UP</a:t>
            </a:r>
            <a:r>
              <a:rPr lang="en-US" altLang="ja-JP" sz="1200" dirty="0">
                <a:latin typeface="Source Code Pro" panose="020B0509030403020204" pitchFamily="49" charset="0"/>
                <a:ea typeface="Source Code Pro" panose="020B0509030403020204" pitchFamily="49" charset="0"/>
              </a:rPr>
              <a:t>)</a:t>
            </a:r>
          </a:p>
          <a:p>
            <a:endParaRPr lang="en-US" altLang="ja-JP" sz="1200" dirty="0">
              <a:latin typeface="Source Code Pro" panose="020B0509030403020204" pitchFamily="49" charset="0"/>
              <a:ea typeface="Source Code Pro" panose="020B0509030403020204" pitchFamily="49" charset="0"/>
            </a:endParaRPr>
          </a:p>
          <a:p>
            <a:r>
              <a:rPr lang="en-US" altLang="ja-JP" sz="1200" b="1" dirty="0">
                <a:solidFill>
                  <a:srgbClr val="7030A0"/>
                </a:solidFill>
                <a:latin typeface="Source Code Pro" panose="020B0509030403020204" pitchFamily="49" charset="0"/>
                <a:ea typeface="Source Code Pro" panose="020B0509030403020204" pitchFamily="49" charset="0"/>
              </a:rPr>
              <a:t>def</a:t>
            </a:r>
            <a:r>
              <a:rPr lang="en-US" altLang="ja-JP" sz="1200" dirty="0">
                <a:latin typeface="Source Code Pro" panose="020B0509030403020204" pitchFamily="49" charset="0"/>
                <a:ea typeface="Source Code Pro" panose="020B0509030403020204" pitchFamily="49" charset="0"/>
              </a:rPr>
              <a:t> </a:t>
            </a:r>
            <a:r>
              <a:rPr lang="en-US" altLang="ja-JP" sz="1200" b="1" dirty="0" err="1">
                <a:solidFill>
                  <a:srgbClr val="002060"/>
                </a:solidFill>
                <a:latin typeface="Source Code Pro" panose="020B0509030403020204" pitchFamily="49" charset="0"/>
                <a:ea typeface="Source Code Pro" panose="020B0509030403020204" pitchFamily="49" charset="0"/>
              </a:rPr>
              <a:t>led_toggle</a:t>
            </a:r>
            <a:r>
              <a:rPr lang="en-US" altLang="ja-JP" sz="1200" dirty="0">
                <a:latin typeface="Source Code Pro" panose="020B0509030403020204" pitchFamily="49" charset="0"/>
                <a:ea typeface="Source Code Pro" panose="020B0509030403020204" pitchFamily="49" charset="0"/>
              </a:rPr>
              <a:t>(p):</a:t>
            </a:r>
          </a:p>
          <a:p>
            <a:r>
              <a:rPr lang="en-US" altLang="ja-JP" sz="1200" dirty="0">
                <a:latin typeface="Source Code Pro" panose="020B0509030403020204" pitchFamily="49" charset="0"/>
                <a:ea typeface="Source Code Pro" panose="020B0509030403020204" pitchFamily="49" charset="0"/>
              </a:rPr>
              <a:t>    </a:t>
            </a:r>
            <a:r>
              <a:rPr lang="en-US" altLang="ja-JP" sz="1200" b="1" dirty="0">
                <a:solidFill>
                  <a:srgbClr val="7030A0"/>
                </a:solidFill>
                <a:latin typeface="Source Code Pro" panose="020B0509030403020204" pitchFamily="49" charset="0"/>
                <a:ea typeface="Source Code Pro" panose="020B0509030403020204" pitchFamily="49" charset="0"/>
              </a:rPr>
              <a:t>global</a:t>
            </a:r>
            <a:r>
              <a:rPr lang="en-US" altLang="ja-JP" sz="1200" dirty="0">
                <a:latin typeface="Source Code Pro" panose="020B0509030403020204" pitchFamily="49" charset="0"/>
                <a:ea typeface="Source Code Pro" panose="020B0509030403020204" pitchFamily="49" charset="0"/>
              </a:rPr>
              <a:t> led</a:t>
            </a:r>
          </a:p>
          <a:p>
            <a:r>
              <a:rPr lang="en-US" altLang="ja-JP" sz="1200" dirty="0">
                <a:latin typeface="Source Code Pro" panose="020B0509030403020204" pitchFamily="49" charset="0"/>
                <a:ea typeface="Source Code Pro" panose="020B0509030403020204" pitchFamily="49" charset="0"/>
              </a:rPr>
              <a:t>    </a:t>
            </a:r>
            <a:r>
              <a:rPr lang="en-US" altLang="ja-JP" sz="1200" dirty="0" err="1">
                <a:latin typeface="Source Code Pro" panose="020B0509030403020204" pitchFamily="49" charset="0"/>
                <a:ea typeface="Source Code Pro" panose="020B0509030403020204" pitchFamily="49" charset="0"/>
              </a:rPr>
              <a:t>led.toggle</a:t>
            </a:r>
            <a:r>
              <a:rPr lang="en-US" altLang="ja-JP" sz="1200" dirty="0">
                <a:latin typeface="Source Code Pro" panose="020B0509030403020204" pitchFamily="49" charset="0"/>
                <a:ea typeface="Source Code Pro" panose="020B0509030403020204" pitchFamily="49" charset="0"/>
              </a:rPr>
              <a:t>()</a:t>
            </a:r>
          </a:p>
          <a:p>
            <a:r>
              <a:rPr lang="en-US" altLang="ja-JP" sz="1200" dirty="0">
                <a:latin typeface="Source Code Pro" panose="020B0509030403020204" pitchFamily="49" charset="0"/>
                <a:ea typeface="Source Code Pro" panose="020B0509030403020204" pitchFamily="49" charset="0"/>
              </a:rPr>
              <a:t>    </a:t>
            </a:r>
          </a:p>
          <a:p>
            <a:r>
              <a:rPr lang="en-US" altLang="ja-JP" sz="1200" dirty="0">
                <a:latin typeface="Source Code Pro" panose="020B0509030403020204" pitchFamily="49" charset="0"/>
                <a:ea typeface="Source Code Pro" panose="020B0509030403020204" pitchFamily="49" charset="0"/>
              </a:rPr>
              <a:t>btn1.irq(trigger = </a:t>
            </a:r>
            <a:r>
              <a:rPr lang="en-US" altLang="ja-JP" sz="1200" dirty="0" err="1">
                <a:latin typeface="Source Code Pro" panose="020B0509030403020204" pitchFamily="49" charset="0"/>
                <a:ea typeface="Source Code Pro" panose="020B0509030403020204" pitchFamily="49" charset="0"/>
              </a:rPr>
              <a:t>Pin.IRQ_FALLING</a:t>
            </a:r>
            <a:r>
              <a:rPr lang="en-US" altLang="ja-JP" sz="1200" dirty="0">
                <a:latin typeface="Source Code Pro" panose="020B0509030403020204" pitchFamily="49" charset="0"/>
                <a:ea typeface="Source Code Pro" panose="020B0509030403020204" pitchFamily="49" charset="0"/>
              </a:rPr>
              <a:t>, handler = </a:t>
            </a:r>
            <a:r>
              <a:rPr lang="en-US" altLang="ja-JP" sz="1200" dirty="0" err="1">
                <a:latin typeface="Source Code Pro" panose="020B0509030403020204" pitchFamily="49" charset="0"/>
                <a:ea typeface="Source Code Pro" panose="020B0509030403020204" pitchFamily="49" charset="0"/>
              </a:rPr>
              <a:t>led_toggle</a:t>
            </a:r>
            <a:r>
              <a:rPr lang="en-US" altLang="ja-JP" sz="1200" dirty="0">
                <a:latin typeface="Source Code Pro" panose="020B0509030403020204" pitchFamily="49" charset="0"/>
                <a:ea typeface="Source Code Pro" panose="020B0509030403020204" pitchFamily="49" charset="0"/>
              </a:rPr>
              <a:t>)</a:t>
            </a:r>
          </a:p>
          <a:p>
            <a:r>
              <a:rPr lang="en-US" altLang="ja-JP" sz="1200" dirty="0">
                <a:latin typeface="Source Code Pro" panose="020B0509030403020204" pitchFamily="49" charset="0"/>
                <a:ea typeface="Source Code Pro" panose="020B0509030403020204" pitchFamily="49" charset="0"/>
              </a:rPr>
              <a:t>btn2.irq(trigger = </a:t>
            </a:r>
            <a:r>
              <a:rPr lang="en-US" altLang="ja-JP" sz="1200" dirty="0" err="1">
                <a:latin typeface="Source Code Pro" panose="020B0509030403020204" pitchFamily="49" charset="0"/>
                <a:ea typeface="Source Code Pro" panose="020B0509030403020204" pitchFamily="49" charset="0"/>
              </a:rPr>
              <a:t>Pin.IRQ_FALLING</a:t>
            </a:r>
            <a:r>
              <a:rPr lang="en-US" altLang="ja-JP" sz="1200" dirty="0">
                <a:latin typeface="Source Code Pro" panose="020B0509030403020204" pitchFamily="49" charset="0"/>
                <a:ea typeface="Source Code Pro" panose="020B0509030403020204" pitchFamily="49" charset="0"/>
              </a:rPr>
              <a:t>, handler = </a:t>
            </a:r>
            <a:r>
              <a:rPr lang="en-US" altLang="ja-JP" sz="1200" dirty="0" err="1">
                <a:latin typeface="Source Code Pro" panose="020B0509030403020204" pitchFamily="49" charset="0"/>
                <a:ea typeface="Source Code Pro" panose="020B0509030403020204" pitchFamily="49" charset="0"/>
              </a:rPr>
              <a:t>led_toggle</a:t>
            </a:r>
            <a:r>
              <a:rPr lang="en-US" altLang="ja-JP" sz="1200" dirty="0">
                <a:latin typeface="Source Code Pro" panose="020B0509030403020204" pitchFamily="49" charset="0"/>
                <a:ea typeface="Source Code Pro" panose="020B0509030403020204" pitchFamily="49" charset="0"/>
              </a:rPr>
              <a:t>)</a:t>
            </a:r>
          </a:p>
        </p:txBody>
      </p:sp>
      <p:sp>
        <p:nvSpPr>
          <p:cNvPr id="21" name="テキスト ボックス 20">
            <a:extLst>
              <a:ext uri="{FF2B5EF4-FFF2-40B4-BE49-F238E27FC236}">
                <a16:creationId xmlns:a16="http://schemas.microsoft.com/office/drawing/2014/main" id="{0FFD106F-4ECF-0F5F-AD01-58F5019FF5D8}"/>
              </a:ext>
            </a:extLst>
          </p:cNvPr>
          <p:cNvSpPr txBox="1"/>
          <p:nvPr/>
        </p:nvSpPr>
        <p:spPr>
          <a:xfrm>
            <a:off x="1043608" y="3841444"/>
            <a:ext cx="1890261" cy="307777"/>
          </a:xfrm>
          <a:prstGeom prst="rect">
            <a:avLst/>
          </a:prstGeom>
          <a:noFill/>
        </p:spPr>
        <p:txBody>
          <a:bodyPr wrap="none" rtlCol="0">
            <a:spAutoFit/>
          </a:bodyPr>
          <a:lstStyle/>
          <a:p>
            <a:r>
              <a:rPr lang="ja-JP" altLang="en-US" sz="1400" b="1" dirty="0">
                <a:solidFill>
                  <a:srgbClr val="4989B9"/>
                </a:solidFill>
                <a:latin typeface="Meiryo UI" panose="020B0604030504040204" pitchFamily="50" charset="-128"/>
                <a:ea typeface="Meiryo UI" panose="020B0604030504040204" pitchFamily="50" charset="-128"/>
              </a:rPr>
              <a:t>例　割り込み処理仕様</a:t>
            </a:r>
            <a:endParaRPr lang="en-US" altLang="ja-JP" sz="1400" b="1" dirty="0">
              <a:solidFill>
                <a:srgbClr val="4989B9"/>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004355CA-3C9D-F203-D7D5-95FBBB0DA1E8}"/>
              </a:ext>
            </a:extLst>
          </p:cNvPr>
          <p:cNvSpPr txBox="1"/>
          <p:nvPr/>
        </p:nvSpPr>
        <p:spPr>
          <a:xfrm>
            <a:off x="4427984" y="4804075"/>
            <a:ext cx="2382383" cy="307777"/>
          </a:xfrm>
          <a:prstGeom prst="rect">
            <a:avLst/>
          </a:prstGeom>
          <a:noFill/>
        </p:spPr>
        <p:txBody>
          <a:bodyPr wrap="none" rtlCol="0">
            <a:spAutoFit/>
          </a:bodyPr>
          <a:lstStyle/>
          <a:p>
            <a:r>
              <a:rPr lang="ja-JP" altLang="en-US" sz="1400" b="1" dirty="0">
                <a:solidFill>
                  <a:srgbClr val="4989B9"/>
                </a:solidFill>
                <a:latin typeface="Meiryo UI" panose="020B0604030504040204" pitchFamily="50" charset="-128"/>
                <a:ea typeface="Meiryo UI" panose="020B0604030504040204" pitchFamily="50" charset="-128"/>
              </a:rPr>
              <a:t>チャタリング防止あり</a:t>
            </a:r>
            <a:r>
              <a:rPr lang="en-US" altLang="ja-JP" sz="1400" b="1" dirty="0">
                <a:solidFill>
                  <a:srgbClr val="4989B9"/>
                </a:solidFill>
                <a:latin typeface="Meiryo UI" panose="020B0604030504040204" pitchFamily="50" charset="-128"/>
                <a:ea typeface="Meiryo UI" panose="020B0604030504040204" pitchFamily="50" charset="-128"/>
              </a:rPr>
              <a:t>SW</a:t>
            </a:r>
            <a:r>
              <a:rPr lang="ja-JP" altLang="en-US" sz="1400" b="1" dirty="0">
                <a:solidFill>
                  <a:srgbClr val="4989B9"/>
                </a:solidFill>
                <a:latin typeface="Meiryo UI" panose="020B0604030504040204" pitchFamily="50" charset="-128"/>
                <a:ea typeface="Meiryo UI" panose="020B0604030504040204" pitchFamily="50" charset="-128"/>
              </a:rPr>
              <a:t>使用</a:t>
            </a:r>
            <a:endParaRPr lang="en-US" altLang="ja-JP" sz="1400" b="1" dirty="0">
              <a:solidFill>
                <a:srgbClr val="4989B9"/>
              </a:solidFill>
              <a:latin typeface="Meiryo UI" panose="020B0604030504040204" pitchFamily="50" charset="-128"/>
              <a:ea typeface="Meiryo UI" panose="020B0604030504040204" pitchFamily="50" charset="-128"/>
            </a:endParaRPr>
          </a:p>
        </p:txBody>
      </p:sp>
      <p:sp>
        <p:nvSpPr>
          <p:cNvPr id="5" name="四角形: 角を丸くする 4">
            <a:extLst>
              <a:ext uri="{FF2B5EF4-FFF2-40B4-BE49-F238E27FC236}">
                <a16:creationId xmlns:a16="http://schemas.microsoft.com/office/drawing/2014/main" id="{81AC3D8E-8B34-057C-54AD-6CD6CC5B01B3}"/>
              </a:ext>
            </a:extLst>
          </p:cNvPr>
          <p:cNvSpPr/>
          <p:nvPr/>
        </p:nvSpPr>
        <p:spPr>
          <a:xfrm>
            <a:off x="534168" y="1050764"/>
            <a:ext cx="4320479" cy="356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532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581737-C7F5-5CDB-D2E5-4FBDF43978DB}"/>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DFA456CE-3779-C6AC-1132-50B638046C29}"/>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8.3 </a:t>
            </a:r>
            <a:r>
              <a:rPr lang="ja-JP" altLang="en-US" b="0" i="0" dirty="0">
                <a:solidFill>
                  <a:srgbClr val="212529"/>
                </a:solidFill>
                <a:effectLst/>
                <a:latin typeface="メイリオ" panose="020B0604030504040204" pitchFamily="50" charset="-128"/>
                <a:ea typeface="メイリオ" panose="020B0604030504040204" pitchFamily="50" charset="-128"/>
              </a:rPr>
              <a:t>ブザー制御　（トランジスタ利用）</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pic>
        <p:nvPicPr>
          <p:cNvPr id="7" name="図 6" descr="カレンダー&#10;&#10;自動的に生成された説明">
            <a:extLst>
              <a:ext uri="{FF2B5EF4-FFF2-40B4-BE49-F238E27FC236}">
                <a16:creationId xmlns:a16="http://schemas.microsoft.com/office/drawing/2014/main" id="{E515E426-8E33-1D0E-8B50-5044C37D9CD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3608" y="1416827"/>
            <a:ext cx="432048" cy="504056"/>
          </a:xfrm>
          <a:prstGeom prst="rect">
            <a:avLst/>
          </a:prstGeom>
        </p:spPr>
      </p:pic>
      <p:sp>
        <p:nvSpPr>
          <p:cNvPr id="10" name="テキスト ボックス 9">
            <a:extLst>
              <a:ext uri="{FF2B5EF4-FFF2-40B4-BE49-F238E27FC236}">
                <a16:creationId xmlns:a16="http://schemas.microsoft.com/office/drawing/2014/main" id="{36EEA079-0C8D-2831-B757-9913245DA202}"/>
              </a:ext>
            </a:extLst>
          </p:cNvPr>
          <p:cNvSpPr txBox="1"/>
          <p:nvPr/>
        </p:nvSpPr>
        <p:spPr>
          <a:xfrm>
            <a:off x="755576" y="1021255"/>
            <a:ext cx="3988592"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ブザーについて（アクティブブザーとパッシブブザー）</a:t>
            </a:r>
            <a:endParaRPr lang="en-US" altLang="ja-JP" sz="1400" b="1" dirty="0">
              <a:solidFill>
                <a:srgbClr val="002060"/>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BAE7B569-1D39-C775-14F8-20E9B704AC10}"/>
              </a:ext>
            </a:extLst>
          </p:cNvPr>
          <p:cNvSpPr txBox="1"/>
          <p:nvPr/>
        </p:nvSpPr>
        <p:spPr>
          <a:xfrm>
            <a:off x="562967" y="1931916"/>
            <a:ext cx="1393330" cy="276999"/>
          </a:xfrm>
          <a:prstGeom prst="rect">
            <a:avLst/>
          </a:prstGeom>
          <a:noFill/>
        </p:spPr>
        <p:txBody>
          <a:bodyPr wrap="none" rtlCol="0">
            <a:spAutoFit/>
          </a:bodyPr>
          <a:lstStyle/>
          <a:p>
            <a:r>
              <a:rPr lang="en-US" altLang="ja-JP" sz="1200" dirty="0">
                <a:latin typeface="Source Code Pro" panose="020B0509030403020204" pitchFamily="49" charset="0"/>
                <a:ea typeface="Source Code Pro" panose="020B0509030403020204" pitchFamily="49" charset="0"/>
              </a:rPr>
              <a:t>Active Buzzer</a:t>
            </a:r>
          </a:p>
        </p:txBody>
      </p:sp>
      <p:sp>
        <p:nvSpPr>
          <p:cNvPr id="13" name="テキスト ボックス 12">
            <a:extLst>
              <a:ext uri="{FF2B5EF4-FFF2-40B4-BE49-F238E27FC236}">
                <a16:creationId xmlns:a16="http://schemas.microsoft.com/office/drawing/2014/main" id="{9071736B-C1E3-1335-FE52-F94EF26D9212}"/>
              </a:ext>
            </a:extLst>
          </p:cNvPr>
          <p:cNvSpPr txBox="1"/>
          <p:nvPr/>
        </p:nvSpPr>
        <p:spPr>
          <a:xfrm>
            <a:off x="1763688" y="1493844"/>
            <a:ext cx="1933543" cy="523220"/>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電気を流すと音がなる、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振動源が内蔵されている</a:t>
            </a:r>
            <a:endParaRPr lang="en-US" altLang="ja-JP" sz="1400" dirty="0">
              <a:latin typeface="Meiryo UI" panose="020B0604030504040204" pitchFamily="50" charset="-128"/>
              <a:ea typeface="Meiryo UI" panose="020B0604030504040204" pitchFamily="50" charset="-128"/>
            </a:endParaRPr>
          </a:p>
        </p:txBody>
      </p:sp>
      <p:pic>
        <p:nvPicPr>
          <p:cNvPr id="1030" name="Picture 6">
            <a:extLst>
              <a:ext uri="{FF2B5EF4-FFF2-40B4-BE49-F238E27FC236}">
                <a16:creationId xmlns:a16="http://schemas.microsoft.com/office/drawing/2014/main" id="{CD77E885-E78A-E550-772A-EB714F4FD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157" y="2496289"/>
            <a:ext cx="1224136" cy="1228271"/>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8175D65C-30E9-EE56-CB29-3EF1F8F3240A}"/>
              </a:ext>
            </a:extLst>
          </p:cNvPr>
          <p:cNvSpPr txBox="1"/>
          <p:nvPr/>
        </p:nvSpPr>
        <p:spPr>
          <a:xfrm>
            <a:off x="824466" y="2219948"/>
            <a:ext cx="1636987"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トランジスタについて</a:t>
            </a:r>
            <a:endParaRPr lang="en-US" altLang="ja-JP" sz="1400" b="1" dirty="0">
              <a:solidFill>
                <a:srgbClr val="002060"/>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109132C6-4216-D333-307D-C0D2603CD232}"/>
              </a:ext>
            </a:extLst>
          </p:cNvPr>
          <p:cNvSpPr txBox="1"/>
          <p:nvPr/>
        </p:nvSpPr>
        <p:spPr>
          <a:xfrm>
            <a:off x="2559916" y="2555882"/>
            <a:ext cx="5129930"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電子回路の中でスイッチの役割や信号の増幅などの役割をもつ半導体</a:t>
            </a:r>
            <a:endParaRPr lang="en-US" altLang="ja-JP" sz="14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CECC47EA-0848-EB96-933A-8CFB5BD9ED8A}"/>
              </a:ext>
            </a:extLst>
          </p:cNvPr>
          <p:cNvSpPr txBox="1"/>
          <p:nvPr/>
        </p:nvSpPr>
        <p:spPr>
          <a:xfrm>
            <a:off x="2691673" y="3110425"/>
            <a:ext cx="4860626"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今回はブザーの音を、小さな音から大きな音へ増幅するために使用</a:t>
            </a:r>
            <a:endParaRPr lang="en-US" altLang="ja-JP" sz="1400" dirty="0">
              <a:latin typeface="Meiryo UI" panose="020B0604030504040204" pitchFamily="50" charset="-128"/>
              <a:ea typeface="Meiryo UI" panose="020B0604030504040204" pitchFamily="50" charset="-128"/>
            </a:endParaRPr>
          </a:p>
        </p:txBody>
      </p:sp>
      <p:sp>
        <p:nvSpPr>
          <p:cNvPr id="1102" name="テキスト ボックス 1101">
            <a:extLst>
              <a:ext uri="{FF2B5EF4-FFF2-40B4-BE49-F238E27FC236}">
                <a16:creationId xmlns:a16="http://schemas.microsoft.com/office/drawing/2014/main" id="{3636C12F-1089-763A-AABD-67A1E7104DE8}"/>
              </a:ext>
            </a:extLst>
          </p:cNvPr>
          <p:cNvSpPr txBox="1"/>
          <p:nvPr/>
        </p:nvSpPr>
        <p:spPr>
          <a:xfrm>
            <a:off x="2525661" y="2807675"/>
            <a:ext cx="1826141" cy="307777"/>
          </a:xfrm>
          <a:prstGeom prst="rect">
            <a:avLst/>
          </a:prstGeom>
          <a:noFill/>
        </p:spPr>
        <p:txBody>
          <a:bodyPr wrap="none" rtlCol="0">
            <a:spAutoFit/>
          </a:bodyPr>
          <a:lstStyle/>
          <a:p>
            <a:r>
              <a:rPr lang="en-US" altLang="ja-JP" sz="1400" dirty="0">
                <a:latin typeface="Meiryo UI" panose="020B0604030504040204" pitchFamily="50" charset="-128"/>
                <a:ea typeface="Meiryo UI" panose="020B0604030504040204" pitchFamily="50" charset="-128"/>
              </a:rPr>
              <a:t>NPN</a:t>
            </a:r>
            <a:r>
              <a:rPr lang="ja-JP" altLang="en-US" sz="1400" dirty="0">
                <a:latin typeface="Meiryo UI" panose="020B0604030504040204" pitchFamily="50" charset="-128"/>
                <a:ea typeface="Meiryo UI" panose="020B0604030504040204" pitchFamily="50" charset="-128"/>
              </a:rPr>
              <a:t>型・</a:t>
            </a:r>
            <a:r>
              <a:rPr lang="en-US" altLang="ja-JP" sz="1400" dirty="0">
                <a:latin typeface="Meiryo UI" panose="020B0604030504040204" pitchFamily="50" charset="-128"/>
                <a:ea typeface="Meiryo UI" panose="020B0604030504040204" pitchFamily="50" charset="-128"/>
              </a:rPr>
              <a:t>PNP</a:t>
            </a:r>
            <a:r>
              <a:rPr lang="ja-JP" altLang="en-US" sz="1400" dirty="0">
                <a:latin typeface="Meiryo UI" panose="020B0604030504040204" pitchFamily="50" charset="-128"/>
                <a:ea typeface="Meiryo UI" panose="020B0604030504040204" pitchFamily="50" charset="-128"/>
              </a:rPr>
              <a:t>型がある</a:t>
            </a:r>
            <a:endParaRPr lang="en-US" altLang="ja-JP" sz="14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E93CF4BB-BA10-61E5-F7F6-BE41FFEA352C}"/>
              </a:ext>
            </a:extLst>
          </p:cNvPr>
          <p:cNvSpPr txBox="1"/>
          <p:nvPr/>
        </p:nvSpPr>
        <p:spPr bwMode="auto">
          <a:xfrm>
            <a:off x="4744168" y="3724560"/>
            <a:ext cx="417646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dirty="0">
                <a:solidFill>
                  <a:srgbClr val="7030A0"/>
                </a:solidFill>
                <a:latin typeface="Source Code Pro" panose="020B0509030403020204" pitchFamily="49" charset="0"/>
                <a:ea typeface="Source Code Pro" panose="020B0509030403020204" pitchFamily="49" charset="0"/>
              </a:rPr>
              <a:t>from</a:t>
            </a:r>
            <a:r>
              <a:rPr lang="en-US" altLang="ja-JP" sz="1400" dirty="0">
                <a:latin typeface="Source Code Pro" panose="020B0509030403020204" pitchFamily="49" charset="0"/>
                <a:ea typeface="Source Code Pro" panose="020B0509030403020204" pitchFamily="49" charset="0"/>
              </a:rPr>
              <a:t> machine </a:t>
            </a:r>
            <a:r>
              <a:rPr lang="en-US" altLang="ja-JP" sz="1400" b="1" dirty="0">
                <a:solidFill>
                  <a:srgbClr val="7030A0"/>
                </a:solidFill>
                <a:latin typeface="Source Code Pro" panose="020B0509030403020204" pitchFamily="49" charset="0"/>
                <a:ea typeface="Source Code Pro" panose="020B0509030403020204" pitchFamily="49" charset="0"/>
              </a:rPr>
              <a:t>import</a:t>
            </a:r>
            <a:r>
              <a:rPr lang="en-US" altLang="ja-JP" sz="1400" dirty="0">
                <a:latin typeface="Source Code Pro" panose="020B0509030403020204" pitchFamily="49" charset="0"/>
                <a:ea typeface="Source Code Pro" panose="020B0509030403020204" pitchFamily="49" charset="0"/>
              </a:rPr>
              <a:t> Pin</a:t>
            </a:r>
          </a:p>
          <a:p>
            <a:r>
              <a:rPr lang="en-US" altLang="ja-JP" sz="1400" b="1" dirty="0">
                <a:solidFill>
                  <a:srgbClr val="7030A0"/>
                </a:solidFill>
                <a:latin typeface="Source Code Pro" panose="020B0509030403020204" pitchFamily="49" charset="0"/>
                <a:ea typeface="Source Code Pro" panose="020B0509030403020204" pitchFamily="49" charset="0"/>
              </a:rPr>
              <a:t>import</a:t>
            </a:r>
            <a:r>
              <a:rPr lang="en-US" altLang="ja-JP" sz="1400" dirty="0">
                <a:latin typeface="Source Code Pro" panose="020B0509030403020204" pitchFamily="49" charset="0"/>
                <a:ea typeface="Source Code Pro" panose="020B0509030403020204" pitchFamily="49" charset="0"/>
              </a:rPr>
              <a:t> time</a:t>
            </a:r>
          </a:p>
          <a:p>
            <a:endParaRPr lang="en-US" altLang="ja-JP" sz="1400" dirty="0">
              <a:latin typeface="Source Code Pro" panose="020B0509030403020204" pitchFamily="49" charset="0"/>
              <a:ea typeface="Source Code Pro" panose="020B0509030403020204" pitchFamily="49" charset="0"/>
            </a:endParaRPr>
          </a:p>
          <a:p>
            <a:r>
              <a:rPr lang="en-US" altLang="ja-JP" sz="1400" dirty="0" err="1">
                <a:latin typeface="Source Code Pro" panose="020B0509030403020204" pitchFamily="49" charset="0"/>
                <a:ea typeface="Source Code Pro" panose="020B0509030403020204" pitchFamily="49" charset="0"/>
              </a:rPr>
              <a:t>btn</a:t>
            </a:r>
            <a:r>
              <a:rPr lang="en-US" altLang="ja-JP" sz="1400" dirty="0">
                <a:latin typeface="Source Code Pro" panose="020B0509030403020204" pitchFamily="49" charset="0"/>
                <a:ea typeface="Source Code Pro" panose="020B0509030403020204" pitchFamily="49" charset="0"/>
              </a:rPr>
              <a:t> = Pin(</a:t>
            </a:r>
            <a:r>
              <a:rPr lang="en-US" altLang="ja-JP" sz="1400" b="1" dirty="0">
                <a:solidFill>
                  <a:srgbClr val="CC6600"/>
                </a:solidFill>
                <a:latin typeface="Source Code Pro" panose="020B0509030403020204" pitchFamily="49" charset="0"/>
                <a:ea typeface="Source Code Pro" panose="020B0509030403020204" pitchFamily="49" charset="0"/>
              </a:rPr>
              <a:t>15</a:t>
            </a:r>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Pin.IN,Pin.PULL_UP</a:t>
            </a:r>
            <a:r>
              <a:rPr lang="en-US" altLang="ja-JP" sz="1400" dirty="0">
                <a:latin typeface="Source Code Pro" panose="020B0509030403020204" pitchFamily="49" charset="0"/>
                <a:ea typeface="Source Code Pro" panose="020B0509030403020204" pitchFamily="49" charset="0"/>
              </a:rPr>
              <a:t>)</a:t>
            </a:r>
          </a:p>
          <a:p>
            <a:r>
              <a:rPr lang="en-US" altLang="ja-JP" sz="1400" dirty="0" err="1">
                <a:latin typeface="Source Code Pro" panose="020B0509030403020204" pitchFamily="49" charset="0"/>
                <a:ea typeface="Source Code Pro" panose="020B0509030403020204" pitchFamily="49" charset="0"/>
              </a:rPr>
              <a:t>activeBuzzer</a:t>
            </a:r>
            <a:r>
              <a:rPr lang="en-US" altLang="ja-JP" sz="1400" dirty="0">
                <a:latin typeface="Source Code Pro" panose="020B0509030403020204" pitchFamily="49" charset="0"/>
                <a:ea typeface="Source Code Pro" panose="020B0509030403020204" pitchFamily="49" charset="0"/>
              </a:rPr>
              <a:t> = Pin(</a:t>
            </a:r>
            <a:r>
              <a:rPr lang="en-US" altLang="ja-JP" sz="1400" b="1" dirty="0">
                <a:solidFill>
                  <a:srgbClr val="CC6600"/>
                </a:solidFill>
                <a:latin typeface="Source Code Pro" panose="020B0509030403020204" pitchFamily="49" charset="0"/>
                <a:ea typeface="Source Code Pro" panose="020B0509030403020204" pitchFamily="49" charset="0"/>
              </a:rPr>
              <a:t>20</a:t>
            </a:r>
            <a:r>
              <a:rPr lang="en-US" altLang="ja-JP" sz="1400" dirty="0">
                <a:latin typeface="Source Code Pro" panose="020B0509030403020204" pitchFamily="49" charset="0"/>
                <a:ea typeface="Source Code Pro" panose="020B0509030403020204" pitchFamily="49" charset="0"/>
              </a:rPr>
              <a:t>,Pin.OUT)</a:t>
            </a:r>
          </a:p>
          <a:p>
            <a:r>
              <a:rPr lang="en-US" altLang="ja-JP" sz="1400" dirty="0" err="1">
                <a:latin typeface="Source Code Pro" panose="020B0509030403020204" pitchFamily="49" charset="0"/>
                <a:ea typeface="Source Code Pro" panose="020B0509030403020204" pitchFamily="49" charset="0"/>
              </a:rPr>
              <a:t>activeBuzzer.value</a:t>
            </a:r>
            <a:r>
              <a:rPr lang="en-US" altLang="ja-JP" sz="1400" dirty="0">
                <a:latin typeface="Source Code Pro" panose="020B0509030403020204" pitchFamily="49" charset="0"/>
                <a:ea typeface="Source Code Pro" panose="020B0509030403020204" pitchFamily="49" charset="0"/>
              </a:rPr>
              <a:t>(</a:t>
            </a:r>
            <a:r>
              <a:rPr lang="en-US" altLang="ja-JP" sz="1400" b="1" dirty="0">
                <a:solidFill>
                  <a:srgbClr val="CC6600"/>
                </a:solidFill>
                <a:latin typeface="Source Code Pro" panose="020B0509030403020204" pitchFamily="49" charset="0"/>
                <a:ea typeface="Source Code Pro" panose="020B0509030403020204" pitchFamily="49" charset="0"/>
              </a:rPr>
              <a:t>0</a:t>
            </a:r>
            <a:r>
              <a:rPr lang="en-US" altLang="ja-JP" sz="1400" dirty="0">
                <a:latin typeface="Source Code Pro" panose="020B0509030403020204" pitchFamily="49" charset="0"/>
                <a:ea typeface="Source Code Pro" panose="020B0509030403020204" pitchFamily="49" charset="0"/>
              </a:rPr>
              <a:t>)</a:t>
            </a:r>
          </a:p>
          <a:p>
            <a:endParaRPr lang="en-US" altLang="ja-JP" sz="1400" dirty="0">
              <a:latin typeface="Source Code Pro" panose="020B0509030403020204" pitchFamily="49" charset="0"/>
              <a:ea typeface="Source Code Pro" panose="020B0509030403020204" pitchFamily="49" charset="0"/>
            </a:endParaRPr>
          </a:p>
          <a:p>
            <a:r>
              <a:rPr lang="en-US" altLang="ja-JP" sz="1400" b="1" dirty="0">
                <a:solidFill>
                  <a:srgbClr val="7030A0"/>
                </a:solidFill>
                <a:latin typeface="Source Code Pro" panose="020B0509030403020204" pitchFamily="49" charset="0"/>
                <a:ea typeface="Source Code Pro" panose="020B0509030403020204" pitchFamily="49" charset="0"/>
              </a:rPr>
              <a:t>while True:</a:t>
            </a:r>
          </a:p>
          <a:p>
            <a:r>
              <a:rPr lang="en-US" altLang="ja-JP" sz="1400" dirty="0">
                <a:latin typeface="Source Code Pro" panose="020B0509030403020204" pitchFamily="49" charset="0"/>
                <a:ea typeface="Source Code Pro" panose="020B0509030403020204" pitchFamily="49" charset="0"/>
              </a:rPr>
              <a:t>        </a:t>
            </a:r>
            <a:r>
              <a:rPr lang="en-US" altLang="ja-JP" sz="1400" b="1" dirty="0">
                <a:solidFill>
                  <a:srgbClr val="7030A0"/>
                </a:solidFill>
                <a:latin typeface="Source Code Pro" panose="020B0509030403020204" pitchFamily="49" charset="0"/>
                <a:ea typeface="Source Code Pro" panose="020B0509030403020204" pitchFamily="49" charset="0"/>
              </a:rPr>
              <a:t>if</a:t>
            </a:r>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btn.value</a:t>
            </a:r>
            <a:r>
              <a:rPr lang="en-US" altLang="ja-JP" sz="1400" dirty="0">
                <a:latin typeface="Source Code Pro" panose="020B0509030403020204" pitchFamily="49" charset="0"/>
                <a:ea typeface="Source Code Pro" panose="020B0509030403020204" pitchFamily="49" charset="0"/>
              </a:rPr>
              <a:t>() == </a:t>
            </a:r>
            <a:r>
              <a:rPr lang="en-US" altLang="ja-JP" sz="1400" b="1" dirty="0">
                <a:solidFill>
                  <a:srgbClr val="CC6600"/>
                </a:solidFill>
                <a:latin typeface="Source Code Pro" panose="020B0509030403020204" pitchFamily="49" charset="0"/>
                <a:ea typeface="Source Code Pro" panose="020B0509030403020204" pitchFamily="49" charset="0"/>
              </a:rPr>
              <a:t>0</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activeBuzzer.value</a:t>
            </a:r>
            <a:r>
              <a:rPr lang="en-US" altLang="ja-JP" sz="1400" dirty="0">
                <a:latin typeface="Source Code Pro" panose="020B0509030403020204" pitchFamily="49" charset="0"/>
                <a:ea typeface="Source Code Pro" panose="020B0509030403020204" pitchFamily="49" charset="0"/>
              </a:rPr>
              <a:t>(</a:t>
            </a:r>
            <a:r>
              <a:rPr lang="en-US" altLang="ja-JP" sz="1400" b="1" dirty="0">
                <a:solidFill>
                  <a:srgbClr val="CC6600"/>
                </a:solidFill>
                <a:latin typeface="Source Code Pro" panose="020B0509030403020204" pitchFamily="49" charset="0"/>
                <a:ea typeface="Source Code Pro" panose="020B0509030403020204" pitchFamily="49" charset="0"/>
              </a:rPr>
              <a:t>1</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a:t>
            </a:r>
            <a:r>
              <a:rPr lang="en-US" altLang="ja-JP" sz="1400" b="1" dirty="0">
                <a:solidFill>
                  <a:srgbClr val="7030A0"/>
                </a:solidFill>
                <a:latin typeface="Source Code Pro" panose="020B0509030403020204" pitchFamily="49" charset="0"/>
                <a:ea typeface="Source Code Pro" panose="020B0509030403020204" pitchFamily="49" charset="0"/>
              </a:rPr>
              <a:t>else:</a:t>
            </a:r>
          </a:p>
          <a:p>
            <a:r>
              <a:rPr lang="en-US" altLang="ja-JP" sz="1400" dirty="0">
                <a:latin typeface="Source Code Pro" panose="020B0509030403020204" pitchFamily="49" charset="0"/>
                <a:ea typeface="Source Code Pro" panose="020B0509030403020204" pitchFamily="49" charset="0"/>
              </a:rPr>
              <a:t>            </a:t>
            </a:r>
            <a:r>
              <a:rPr lang="en-US" altLang="ja-JP" sz="1400" dirty="0" err="1">
                <a:latin typeface="Source Code Pro" panose="020B0509030403020204" pitchFamily="49" charset="0"/>
                <a:ea typeface="Source Code Pro" panose="020B0509030403020204" pitchFamily="49" charset="0"/>
              </a:rPr>
              <a:t>activeBuzzer.value</a:t>
            </a:r>
            <a:r>
              <a:rPr lang="en-US" altLang="ja-JP" sz="1400" dirty="0">
                <a:latin typeface="Source Code Pro" panose="020B0509030403020204" pitchFamily="49" charset="0"/>
                <a:ea typeface="Source Code Pro" panose="020B0509030403020204" pitchFamily="49" charset="0"/>
              </a:rPr>
              <a:t>(</a:t>
            </a:r>
            <a:r>
              <a:rPr lang="en-US" altLang="ja-JP" sz="1400" b="1" dirty="0">
                <a:solidFill>
                  <a:srgbClr val="CC6600"/>
                </a:solidFill>
                <a:latin typeface="Source Code Pro" panose="020B0509030403020204" pitchFamily="49" charset="0"/>
                <a:ea typeface="Source Code Pro" panose="020B0509030403020204" pitchFamily="49" charset="0"/>
              </a:rPr>
              <a:t>0</a:t>
            </a:r>
            <a:r>
              <a:rPr lang="en-US" altLang="ja-JP" sz="1400" dirty="0">
                <a:latin typeface="Source Code Pro" panose="020B0509030403020204" pitchFamily="49" charset="0"/>
                <a:ea typeface="Source Code Pro" panose="020B0509030403020204" pitchFamily="49" charset="0"/>
              </a:rPr>
              <a:t>)</a:t>
            </a:r>
          </a:p>
        </p:txBody>
      </p:sp>
      <p:sp>
        <p:nvSpPr>
          <p:cNvPr id="8" name="テキスト ボックス 7">
            <a:extLst>
              <a:ext uri="{FF2B5EF4-FFF2-40B4-BE49-F238E27FC236}">
                <a16:creationId xmlns:a16="http://schemas.microsoft.com/office/drawing/2014/main" id="{2ADFD26E-FA7B-CC1C-6301-C23A50F9D4FF}"/>
              </a:ext>
            </a:extLst>
          </p:cNvPr>
          <p:cNvSpPr txBox="1"/>
          <p:nvPr/>
        </p:nvSpPr>
        <p:spPr>
          <a:xfrm>
            <a:off x="4020596" y="3600028"/>
            <a:ext cx="723275"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作成例</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A4D27652-1EC6-9295-C340-7AAC2D01E3B2}"/>
              </a:ext>
            </a:extLst>
          </p:cNvPr>
          <p:cNvSpPr txBox="1"/>
          <p:nvPr/>
        </p:nvSpPr>
        <p:spPr>
          <a:xfrm>
            <a:off x="755576" y="6047994"/>
            <a:ext cx="4241482"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mondai5.py</a:t>
            </a:r>
            <a:r>
              <a:rPr lang="ja-JP" altLang="en-US" sz="1600" dirty="0">
                <a:latin typeface="Meiryo UI" panose="020B0604030504040204" pitchFamily="50" charset="-128"/>
                <a:ea typeface="Meiryo UI" panose="020B0604030504040204" pitchFamily="50" charset="-128"/>
              </a:rPr>
              <a:t>として名前を付けて保存 ⇒　実行</a:t>
            </a:r>
            <a:endParaRPr lang="en-US" altLang="ja-JP" sz="16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40654F1-4CD8-FA1A-6940-77CBCA414D98}"/>
              </a:ext>
            </a:extLst>
          </p:cNvPr>
          <p:cNvSpPr txBox="1"/>
          <p:nvPr/>
        </p:nvSpPr>
        <p:spPr bwMode="auto">
          <a:xfrm>
            <a:off x="423391" y="4151621"/>
            <a:ext cx="43204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0" i="0" dirty="0">
                <a:solidFill>
                  <a:srgbClr val="212529"/>
                </a:solidFill>
                <a:effectLst/>
                <a:latin typeface="メイリオ" panose="020B0604030504040204" pitchFamily="50" charset="-128"/>
                <a:ea typeface="メイリオ" panose="020B0604030504040204" pitchFamily="50" charset="-128"/>
              </a:rPr>
              <a:t>自分オリジナルの</a:t>
            </a:r>
            <a:r>
              <a:rPr lang="ja-JP" altLang="en-US" dirty="0">
                <a:solidFill>
                  <a:srgbClr val="212529"/>
                </a:solidFill>
                <a:latin typeface="メイリオ" panose="020B0604030504040204" pitchFamily="50" charset="-128"/>
                <a:ea typeface="メイリオ" panose="020B0604030504040204" pitchFamily="50" charset="-128"/>
              </a:rPr>
              <a:t>回路</a:t>
            </a:r>
            <a:r>
              <a:rPr lang="ja-JP" altLang="en-US" b="0" i="0" dirty="0">
                <a:solidFill>
                  <a:srgbClr val="212529"/>
                </a:solidFill>
                <a:effectLst/>
                <a:latin typeface="メイリオ" panose="020B0604030504040204" pitchFamily="50" charset="-128"/>
                <a:ea typeface="メイリオ" panose="020B0604030504040204" pitchFamily="50" charset="-128"/>
              </a:rPr>
              <a:t>を作ってみよう</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408B59D5-0266-C795-7FCF-CC886DBFB27A}"/>
              </a:ext>
            </a:extLst>
          </p:cNvPr>
          <p:cNvSpPr txBox="1"/>
          <p:nvPr/>
        </p:nvSpPr>
        <p:spPr bwMode="auto">
          <a:xfrm>
            <a:off x="562967" y="5120347"/>
            <a:ext cx="43204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212529"/>
                </a:solidFill>
                <a:effectLst/>
                <a:latin typeface="メイリオ" panose="020B0604030504040204" pitchFamily="50" charset="-128"/>
                <a:ea typeface="メイリオ" panose="020B0604030504040204" pitchFamily="50" charset="-128"/>
              </a:rPr>
              <a:t>スイッチを追加したり、</a:t>
            </a:r>
            <a:r>
              <a:rPr lang="en-US" altLang="ja-JP" sz="1400" b="0" i="0" dirty="0">
                <a:solidFill>
                  <a:srgbClr val="212529"/>
                </a:solidFill>
                <a:effectLst/>
                <a:latin typeface="メイリオ" panose="020B0604030504040204" pitchFamily="50" charset="-128"/>
                <a:ea typeface="メイリオ" panose="020B0604030504040204" pitchFamily="50" charset="-128"/>
              </a:rPr>
              <a:t>LED</a:t>
            </a:r>
            <a:r>
              <a:rPr lang="ja-JP" altLang="en-US" sz="1400" b="0" i="0" dirty="0">
                <a:solidFill>
                  <a:srgbClr val="212529"/>
                </a:solidFill>
                <a:effectLst/>
                <a:latin typeface="メイリオ" panose="020B0604030504040204" pitchFamily="50" charset="-128"/>
                <a:ea typeface="メイリオ" panose="020B0604030504040204" pitchFamily="50" charset="-128"/>
              </a:rPr>
              <a:t>と連動させたり</a:t>
            </a:r>
            <a:endParaRPr lang="en-US" altLang="ja-JP" sz="1400" b="0" i="0" dirty="0">
              <a:solidFill>
                <a:srgbClr val="212529"/>
              </a:solidFill>
              <a:effectLst/>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8820DCCF-8E52-0ADD-CCD2-AD6E9E9DC032}"/>
              </a:ext>
            </a:extLst>
          </p:cNvPr>
          <p:cNvSpPr txBox="1"/>
          <p:nvPr/>
        </p:nvSpPr>
        <p:spPr bwMode="auto">
          <a:xfrm>
            <a:off x="530711" y="4482096"/>
            <a:ext cx="30684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0" i="0" dirty="0" err="1">
                <a:solidFill>
                  <a:srgbClr val="212529"/>
                </a:solidFill>
                <a:effectLst/>
                <a:latin typeface="メイリオ" panose="020B0604030504040204" pitchFamily="50" charset="-128"/>
                <a:ea typeface="メイリオ" panose="020B0604030504040204" pitchFamily="50" charset="-128"/>
              </a:rPr>
              <a:t>activeBuzzer</a:t>
            </a:r>
            <a:r>
              <a:rPr lang="en-US" altLang="ja-JP" sz="1400" b="0" i="0" dirty="0">
                <a:solidFill>
                  <a:srgbClr val="212529"/>
                </a:solidFill>
                <a:effectLst/>
                <a:latin typeface="メイリオ" panose="020B0604030504040204" pitchFamily="50" charset="-128"/>
                <a:ea typeface="メイリオ" panose="020B0604030504040204" pitchFamily="50" charset="-128"/>
              </a:rPr>
              <a:t> : </a:t>
            </a:r>
            <a:r>
              <a:rPr lang="en-US" altLang="ja-JP" sz="1400" b="0" i="0" dirty="0">
                <a:solidFill>
                  <a:srgbClr val="CC6600"/>
                </a:solidFill>
                <a:effectLst/>
                <a:latin typeface="メイリオ" panose="020B0604030504040204" pitchFamily="50" charset="-128"/>
                <a:ea typeface="メイリオ" panose="020B0604030504040204" pitchFamily="50" charset="-128"/>
              </a:rPr>
              <a:t>GPIO13</a:t>
            </a:r>
            <a:r>
              <a:rPr lang="ja-JP" altLang="en-US" sz="1400" b="0" i="0" dirty="0">
                <a:solidFill>
                  <a:srgbClr val="212529"/>
                </a:solidFill>
                <a:effectLst/>
                <a:latin typeface="メイリオ" panose="020B0604030504040204" pitchFamily="50" charset="-128"/>
                <a:ea typeface="メイリオ" panose="020B0604030504040204" pitchFamily="50" charset="-128"/>
              </a:rPr>
              <a:t>に接続</a:t>
            </a:r>
            <a:endParaRPr lang="en-US" altLang="ja-JP" sz="1400" b="0"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50281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BE165C-8E83-726C-AE7F-293D65D2360B}"/>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0904679B-BC9A-78D6-24AC-5F9182C54817}"/>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8.3.1 </a:t>
            </a:r>
            <a:r>
              <a:rPr lang="ja-JP" altLang="en-US" b="0" i="0" dirty="0">
                <a:solidFill>
                  <a:srgbClr val="212529"/>
                </a:solidFill>
                <a:effectLst/>
                <a:latin typeface="メイリオ" panose="020B0604030504040204" pitchFamily="50" charset="-128"/>
                <a:ea typeface="メイリオ" panose="020B0604030504040204" pitchFamily="50" charset="-128"/>
              </a:rPr>
              <a:t>トランジスタとは</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pic>
        <p:nvPicPr>
          <p:cNvPr id="5" name="Picture 6">
            <a:extLst>
              <a:ext uri="{FF2B5EF4-FFF2-40B4-BE49-F238E27FC236}">
                <a16:creationId xmlns:a16="http://schemas.microsoft.com/office/drawing/2014/main" id="{0B73536B-DF51-31BC-E99B-4507362D3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948471"/>
            <a:ext cx="1224136" cy="122827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6B9505F-889A-9495-CE4E-4F3C378A3E90}"/>
              </a:ext>
            </a:extLst>
          </p:cNvPr>
          <p:cNvSpPr txBox="1"/>
          <p:nvPr/>
        </p:nvSpPr>
        <p:spPr bwMode="auto">
          <a:xfrm>
            <a:off x="767304" y="1016875"/>
            <a:ext cx="5760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1" dirty="0"/>
              <a:t>特性</a:t>
            </a:r>
          </a:p>
        </p:txBody>
      </p:sp>
      <p:sp>
        <p:nvSpPr>
          <p:cNvPr id="9" name="テキスト ボックス 8">
            <a:extLst>
              <a:ext uri="{FF2B5EF4-FFF2-40B4-BE49-F238E27FC236}">
                <a16:creationId xmlns:a16="http://schemas.microsoft.com/office/drawing/2014/main" id="{4174E94F-6B00-03B2-FE0E-6A5A652546BE}"/>
              </a:ext>
            </a:extLst>
          </p:cNvPr>
          <p:cNvSpPr txBox="1"/>
          <p:nvPr/>
        </p:nvSpPr>
        <p:spPr bwMode="auto">
          <a:xfrm>
            <a:off x="1215919" y="2074449"/>
            <a:ext cx="73448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j-lt"/>
              <a:buAutoNum type="arabicPeriod"/>
            </a:pPr>
            <a:r>
              <a:rPr lang="ja-JP" altLang="en-US" sz="1200" b="1" dirty="0"/>
              <a:t>エミッタ</a:t>
            </a:r>
            <a:r>
              <a:rPr lang="en-US" altLang="ja-JP" sz="1200" dirty="0"/>
              <a:t>: </a:t>
            </a:r>
            <a:r>
              <a:rPr lang="ja-JP" altLang="en-US" sz="1200" dirty="0"/>
              <a:t>電流の供給源となる部分</a:t>
            </a:r>
          </a:p>
          <a:p>
            <a:pPr>
              <a:buFont typeface="+mj-lt"/>
              <a:buAutoNum type="arabicPeriod"/>
            </a:pPr>
            <a:r>
              <a:rPr lang="ja-JP" altLang="en-US" sz="1200" b="1" dirty="0"/>
              <a:t>ベース</a:t>
            </a:r>
            <a:r>
              <a:rPr lang="en-US" altLang="ja-JP" sz="1200" dirty="0"/>
              <a:t>: </a:t>
            </a:r>
            <a:r>
              <a:rPr lang="ja-JP" altLang="en-US" sz="1200" dirty="0"/>
              <a:t>電流を制御する部分。非常に薄い層で構成され、少量の電流を流すことで大電流を制御する役割</a:t>
            </a:r>
          </a:p>
          <a:p>
            <a:pPr>
              <a:buFont typeface="+mj-lt"/>
              <a:buAutoNum type="arabicPeriod"/>
            </a:pPr>
            <a:r>
              <a:rPr lang="ja-JP" altLang="en-US" sz="1200" b="1" dirty="0"/>
              <a:t>コレクタ</a:t>
            </a:r>
            <a:r>
              <a:rPr lang="en-US" altLang="ja-JP" sz="1200" dirty="0"/>
              <a:t>: </a:t>
            </a:r>
            <a:r>
              <a:rPr lang="ja-JP" altLang="en-US" sz="1200" dirty="0"/>
              <a:t>電流の流出先となる部分</a:t>
            </a:r>
          </a:p>
        </p:txBody>
      </p:sp>
      <p:pic>
        <p:nvPicPr>
          <p:cNvPr id="11" name="図 10">
            <a:extLst>
              <a:ext uri="{FF2B5EF4-FFF2-40B4-BE49-F238E27FC236}">
                <a16:creationId xmlns:a16="http://schemas.microsoft.com/office/drawing/2014/main" id="{23578561-599F-325C-626F-54CB3369324A}"/>
              </a:ext>
            </a:extLst>
          </p:cNvPr>
          <p:cNvPicPr>
            <a:picLocks noChangeAspect="1"/>
          </p:cNvPicPr>
          <p:nvPr/>
        </p:nvPicPr>
        <p:blipFill>
          <a:blip r:embed="rId3"/>
          <a:stretch>
            <a:fillRect/>
          </a:stretch>
        </p:blipFill>
        <p:spPr>
          <a:xfrm>
            <a:off x="4897701" y="3028557"/>
            <a:ext cx="3663034" cy="2809245"/>
          </a:xfrm>
          <a:prstGeom prst="rect">
            <a:avLst/>
          </a:prstGeom>
        </p:spPr>
      </p:pic>
      <p:sp>
        <p:nvSpPr>
          <p:cNvPr id="16" name="テキスト ボックス 15">
            <a:extLst>
              <a:ext uri="{FF2B5EF4-FFF2-40B4-BE49-F238E27FC236}">
                <a16:creationId xmlns:a16="http://schemas.microsoft.com/office/drawing/2014/main" id="{CE151CD5-9FB2-90DE-7837-3E680FC9A25E}"/>
              </a:ext>
            </a:extLst>
          </p:cNvPr>
          <p:cNvSpPr txBox="1"/>
          <p:nvPr/>
        </p:nvSpPr>
        <p:spPr bwMode="auto">
          <a:xfrm>
            <a:off x="1097204" y="1229274"/>
            <a:ext cx="1932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200" b="1" dirty="0"/>
              <a:t>スイッチング作用</a:t>
            </a:r>
            <a:endParaRPr lang="en-US" altLang="ja-JP" sz="1200" b="1" dirty="0"/>
          </a:p>
          <a:p>
            <a:r>
              <a:rPr lang="ja-JP" altLang="en-US" sz="1200" b="1" dirty="0"/>
              <a:t>電流電圧の増幅作用</a:t>
            </a:r>
          </a:p>
        </p:txBody>
      </p:sp>
      <p:sp>
        <p:nvSpPr>
          <p:cNvPr id="17" name="テキスト ボックス 16">
            <a:extLst>
              <a:ext uri="{FF2B5EF4-FFF2-40B4-BE49-F238E27FC236}">
                <a16:creationId xmlns:a16="http://schemas.microsoft.com/office/drawing/2014/main" id="{270B4B4B-C941-2E94-22EF-00B8A5A77842}"/>
              </a:ext>
            </a:extLst>
          </p:cNvPr>
          <p:cNvSpPr txBox="1"/>
          <p:nvPr/>
        </p:nvSpPr>
        <p:spPr bwMode="auto">
          <a:xfrm>
            <a:off x="767304" y="1766672"/>
            <a:ext cx="5760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1" dirty="0"/>
              <a:t>構造</a:t>
            </a:r>
          </a:p>
        </p:txBody>
      </p:sp>
      <p:pic>
        <p:nvPicPr>
          <p:cNvPr id="19" name="図 18">
            <a:extLst>
              <a:ext uri="{FF2B5EF4-FFF2-40B4-BE49-F238E27FC236}">
                <a16:creationId xmlns:a16="http://schemas.microsoft.com/office/drawing/2014/main" id="{8AFA4512-1DF0-B398-D017-89E4C4B58FFA}"/>
              </a:ext>
            </a:extLst>
          </p:cNvPr>
          <p:cNvPicPr>
            <a:picLocks noChangeAspect="1"/>
          </p:cNvPicPr>
          <p:nvPr/>
        </p:nvPicPr>
        <p:blipFill>
          <a:blip r:embed="rId4"/>
          <a:stretch>
            <a:fillRect/>
          </a:stretch>
        </p:blipFill>
        <p:spPr>
          <a:xfrm>
            <a:off x="1055336" y="2964654"/>
            <a:ext cx="2984544" cy="1527480"/>
          </a:xfrm>
          <a:prstGeom prst="rect">
            <a:avLst/>
          </a:prstGeom>
        </p:spPr>
      </p:pic>
      <p:pic>
        <p:nvPicPr>
          <p:cNvPr id="21" name="図 20">
            <a:extLst>
              <a:ext uri="{FF2B5EF4-FFF2-40B4-BE49-F238E27FC236}">
                <a16:creationId xmlns:a16="http://schemas.microsoft.com/office/drawing/2014/main" id="{9D748215-0672-220E-9372-9A66F673F147}"/>
              </a:ext>
            </a:extLst>
          </p:cNvPr>
          <p:cNvPicPr>
            <a:picLocks noChangeAspect="1"/>
          </p:cNvPicPr>
          <p:nvPr/>
        </p:nvPicPr>
        <p:blipFill>
          <a:blip r:embed="rId5"/>
          <a:stretch>
            <a:fillRect/>
          </a:stretch>
        </p:blipFill>
        <p:spPr>
          <a:xfrm>
            <a:off x="1103106" y="4729529"/>
            <a:ext cx="2889004" cy="1418333"/>
          </a:xfrm>
          <a:prstGeom prst="rect">
            <a:avLst/>
          </a:prstGeom>
        </p:spPr>
      </p:pic>
      <p:sp>
        <p:nvSpPr>
          <p:cNvPr id="22" name="テキスト ボックス 21">
            <a:extLst>
              <a:ext uri="{FF2B5EF4-FFF2-40B4-BE49-F238E27FC236}">
                <a16:creationId xmlns:a16="http://schemas.microsoft.com/office/drawing/2014/main" id="{5921DF13-A81A-4321-9293-4D66D86F9B6B}"/>
              </a:ext>
            </a:extLst>
          </p:cNvPr>
          <p:cNvSpPr txBox="1"/>
          <p:nvPr/>
        </p:nvSpPr>
        <p:spPr bwMode="auto">
          <a:xfrm>
            <a:off x="1608964" y="4653136"/>
            <a:ext cx="1432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200" b="1" dirty="0"/>
              <a:t>スイッチング作用</a:t>
            </a:r>
            <a:endParaRPr lang="en-US" altLang="ja-JP" sz="1200" b="1" dirty="0"/>
          </a:p>
        </p:txBody>
      </p:sp>
      <p:sp>
        <p:nvSpPr>
          <p:cNvPr id="23" name="テキスト ボックス 22">
            <a:extLst>
              <a:ext uri="{FF2B5EF4-FFF2-40B4-BE49-F238E27FC236}">
                <a16:creationId xmlns:a16="http://schemas.microsoft.com/office/drawing/2014/main" id="{68C2A716-5BB7-BF8E-BC51-6832ED3E4591}"/>
              </a:ext>
            </a:extLst>
          </p:cNvPr>
          <p:cNvSpPr txBox="1"/>
          <p:nvPr/>
        </p:nvSpPr>
        <p:spPr bwMode="auto">
          <a:xfrm>
            <a:off x="1835696" y="2890057"/>
            <a:ext cx="9788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200" b="1" dirty="0"/>
              <a:t>増幅作用</a:t>
            </a:r>
          </a:p>
        </p:txBody>
      </p:sp>
    </p:spTree>
    <p:extLst>
      <p:ext uri="{BB962C8B-B14F-4D97-AF65-F5344CB8AC3E}">
        <p14:creationId xmlns:p14="http://schemas.microsoft.com/office/powerpoint/2010/main" val="2611996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3FD782-1121-A441-9232-C52DC75577E8}"/>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FB965D72-24CB-E8BB-CBBB-0E0A5FC3E256}"/>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8.4 PWM</a:t>
            </a:r>
            <a:r>
              <a:rPr lang="ja-JP" altLang="en-US" b="0" i="0" dirty="0">
                <a:solidFill>
                  <a:srgbClr val="212529"/>
                </a:solidFill>
                <a:effectLst/>
                <a:latin typeface="メイリオ" panose="020B0604030504040204" pitchFamily="50" charset="-128"/>
                <a:ea typeface="メイリオ" panose="020B0604030504040204" pitchFamily="50" charset="-128"/>
              </a:rPr>
              <a:t>制御</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647BF396-164C-558A-3F71-9F3B0D36E410}"/>
              </a:ext>
            </a:extLst>
          </p:cNvPr>
          <p:cNvSpPr txBox="1"/>
          <p:nvPr/>
        </p:nvSpPr>
        <p:spPr bwMode="auto">
          <a:xfrm>
            <a:off x="740658" y="1390587"/>
            <a:ext cx="6783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i="0" dirty="0">
                <a:solidFill>
                  <a:srgbClr val="002060"/>
                </a:solidFill>
                <a:effectLst/>
                <a:latin typeface="メイリオ" panose="020B0604030504040204" pitchFamily="50" charset="-128"/>
                <a:ea typeface="メイリオ" panose="020B0604030504040204" pitchFamily="50" charset="-128"/>
              </a:rPr>
              <a:t>PWM</a:t>
            </a:r>
            <a:r>
              <a:rPr lang="ja-JP" altLang="en-US" sz="1400" dirty="0">
                <a:solidFill>
                  <a:srgbClr val="212529"/>
                </a:solidFill>
                <a:latin typeface="メイリオ" panose="020B0604030504040204" pitchFamily="50" charset="-128"/>
                <a:ea typeface="メイリオ" panose="020B0604030504040204" pitchFamily="50" charset="-128"/>
              </a:rPr>
              <a:t>（</a:t>
            </a:r>
            <a:r>
              <a:rPr lang="en-US" altLang="ja-JP" sz="1400" b="1" dirty="0" err="1">
                <a:solidFill>
                  <a:srgbClr val="212529"/>
                </a:solidFill>
                <a:latin typeface="メイリオ" panose="020B0604030504040204" pitchFamily="50" charset="-128"/>
                <a:ea typeface="メイリオ" panose="020B0604030504040204" pitchFamily="50" charset="-128"/>
              </a:rPr>
              <a:t>Pluse</a:t>
            </a:r>
            <a:r>
              <a:rPr lang="en-US" altLang="ja-JP" sz="1400" b="1" dirty="0">
                <a:solidFill>
                  <a:srgbClr val="212529"/>
                </a:solidFill>
                <a:latin typeface="メイリオ" panose="020B0604030504040204" pitchFamily="50" charset="-128"/>
                <a:ea typeface="メイリオ" panose="020B0604030504040204" pitchFamily="50" charset="-128"/>
              </a:rPr>
              <a:t> Width Modulation</a:t>
            </a:r>
            <a:r>
              <a:rPr lang="ja-JP" altLang="en-US" sz="1400" dirty="0">
                <a:solidFill>
                  <a:srgbClr val="212529"/>
                </a:solidFill>
                <a:latin typeface="メイリオ" panose="020B0604030504040204" pitchFamily="50" charset="-128"/>
                <a:ea typeface="メイリオ" panose="020B0604030504040204" pitchFamily="50" charset="-128"/>
              </a:rPr>
              <a:t>）とは、名前の通りパルス幅を長くしたり、短くしたりして流す電流や電圧を制御する方式</a:t>
            </a:r>
            <a:endParaRPr lang="en-US" altLang="ja-JP" sz="1400" b="0" i="0" dirty="0">
              <a:solidFill>
                <a:srgbClr val="212529"/>
              </a:solidFill>
              <a:effectLst/>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44ED6535-00A1-7B09-369D-ABDE0D38BF1B}"/>
              </a:ext>
            </a:extLst>
          </p:cNvPr>
          <p:cNvSpPr txBox="1"/>
          <p:nvPr/>
        </p:nvSpPr>
        <p:spPr bwMode="auto">
          <a:xfrm>
            <a:off x="755576" y="1059915"/>
            <a:ext cx="64087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0" i="0" dirty="0">
                <a:solidFill>
                  <a:srgbClr val="002060"/>
                </a:solidFill>
                <a:effectLst/>
                <a:latin typeface="メイリオ" panose="020B0604030504040204" pitchFamily="50" charset="-128"/>
                <a:ea typeface="メイリオ" panose="020B0604030504040204" pitchFamily="50" charset="-128"/>
              </a:rPr>
              <a:t>LED</a:t>
            </a:r>
            <a:r>
              <a:rPr lang="ja-JP" altLang="en-US" sz="1400" b="0" i="0" dirty="0">
                <a:solidFill>
                  <a:srgbClr val="002060"/>
                </a:solidFill>
                <a:effectLst/>
                <a:latin typeface="メイリオ" panose="020B0604030504040204" pitchFamily="50" charset="-128"/>
                <a:ea typeface="メイリオ" panose="020B0604030504040204" pitchFamily="50" charset="-128"/>
              </a:rPr>
              <a:t>の明るさやモーターの回転を調整したい時に使う「</a:t>
            </a:r>
            <a:r>
              <a:rPr lang="en-US" altLang="ja-JP" sz="1400" b="1" i="0" dirty="0">
                <a:solidFill>
                  <a:srgbClr val="002060"/>
                </a:solidFill>
                <a:effectLst/>
                <a:latin typeface="メイリオ" panose="020B0604030504040204" pitchFamily="50" charset="-128"/>
                <a:ea typeface="メイリオ" panose="020B0604030504040204" pitchFamily="50" charset="-128"/>
              </a:rPr>
              <a:t>PWM</a:t>
            </a:r>
            <a:r>
              <a:rPr lang="ja-JP" altLang="en-US" sz="1400" b="1" i="0" dirty="0">
                <a:solidFill>
                  <a:srgbClr val="002060"/>
                </a:solidFill>
                <a:effectLst/>
                <a:latin typeface="メイリオ" panose="020B0604030504040204" pitchFamily="50" charset="-128"/>
                <a:ea typeface="メイリオ" panose="020B0604030504040204" pitchFamily="50" charset="-128"/>
              </a:rPr>
              <a:t>出力</a:t>
            </a:r>
            <a:r>
              <a:rPr lang="ja-JP" altLang="en-US" sz="1400" b="0" i="0" dirty="0">
                <a:solidFill>
                  <a:srgbClr val="002060"/>
                </a:solidFill>
                <a:effectLst/>
                <a:latin typeface="メイリオ" panose="020B0604030504040204" pitchFamily="50" charset="-128"/>
                <a:ea typeface="メイリオ" panose="020B0604030504040204" pitchFamily="50" charset="-128"/>
              </a:rPr>
              <a:t>」</a:t>
            </a:r>
            <a:endParaRPr lang="en-US" altLang="ja-JP" sz="1400" b="0" i="0" dirty="0">
              <a:solidFill>
                <a:srgbClr val="002060"/>
              </a:solidFill>
              <a:effectLst/>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7DEF3559-DB50-4824-F6F9-2EAD56F90D7F}"/>
              </a:ext>
            </a:extLst>
          </p:cNvPr>
          <p:cNvSpPr txBox="1"/>
          <p:nvPr/>
        </p:nvSpPr>
        <p:spPr>
          <a:xfrm>
            <a:off x="1115616" y="1945853"/>
            <a:ext cx="3175251" cy="307777"/>
          </a:xfrm>
          <a:prstGeom prst="rect">
            <a:avLst/>
          </a:prstGeom>
          <a:noFill/>
        </p:spPr>
        <p:txBody>
          <a:bodyPr wrap="squar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　疑似的なアナログ信号</a:t>
            </a:r>
            <a:r>
              <a:rPr lang="ja-JP" altLang="en-US" sz="1400" dirty="0">
                <a:solidFill>
                  <a:srgbClr val="002060"/>
                </a:solidFill>
                <a:latin typeface="Meiryo UI" panose="020B0604030504040204" pitchFamily="50" charset="-128"/>
                <a:ea typeface="Meiryo UI" panose="020B0604030504040204" pitchFamily="50" charset="-128"/>
              </a:rPr>
              <a:t>を出力を生成</a:t>
            </a:r>
            <a:endParaRPr lang="en-US" altLang="ja-JP" sz="1400" dirty="0">
              <a:solidFill>
                <a:srgbClr val="002060"/>
              </a:solidFill>
              <a:latin typeface="Meiryo UI" panose="020B0604030504040204" pitchFamily="50" charset="-128"/>
              <a:ea typeface="Meiryo UI" panose="020B0604030504040204" pitchFamily="50" charset="-128"/>
            </a:endParaRPr>
          </a:p>
        </p:txBody>
      </p:sp>
      <p:grpSp>
        <p:nvGrpSpPr>
          <p:cNvPr id="75" name="グループ化 74">
            <a:extLst>
              <a:ext uri="{FF2B5EF4-FFF2-40B4-BE49-F238E27FC236}">
                <a16:creationId xmlns:a16="http://schemas.microsoft.com/office/drawing/2014/main" id="{DC36DB92-5A3E-AF04-48BA-C7008A831C2D}"/>
              </a:ext>
            </a:extLst>
          </p:cNvPr>
          <p:cNvGrpSpPr/>
          <p:nvPr/>
        </p:nvGrpSpPr>
        <p:grpSpPr>
          <a:xfrm>
            <a:off x="539552" y="2419412"/>
            <a:ext cx="2650331" cy="2019175"/>
            <a:chOff x="526246" y="2849284"/>
            <a:chExt cx="2650331" cy="2019175"/>
          </a:xfrm>
        </p:grpSpPr>
        <p:grpSp>
          <p:nvGrpSpPr>
            <p:cNvPr id="12" name="グループ化 11">
              <a:extLst>
                <a:ext uri="{FF2B5EF4-FFF2-40B4-BE49-F238E27FC236}">
                  <a16:creationId xmlns:a16="http://schemas.microsoft.com/office/drawing/2014/main" id="{1C53FA31-4F02-0742-AC05-2DB8F3A13677}"/>
                </a:ext>
              </a:extLst>
            </p:cNvPr>
            <p:cNvGrpSpPr/>
            <p:nvPr/>
          </p:nvGrpSpPr>
          <p:grpSpPr>
            <a:xfrm>
              <a:off x="1082016" y="2871755"/>
              <a:ext cx="2094561" cy="1768155"/>
              <a:chOff x="741629" y="3076218"/>
              <a:chExt cx="2094561" cy="1768155"/>
            </a:xfrm>
          </p:grpSpPr>
          <p:pic>
            <p:nvPicPr>
              <p:cNvPr id="13" name="図 12">
                <a:extLst>
                  <a:ext uri="{FF2B5EF4-FFF2-40B4-BE49-F238E27FC236}">
                    <a16:creationId xmlns:a16="http://schemas.microsoft.com/office/drawing/2014/main" id="{458AEEF6-916C-E42E-6C0F-19B87385BA32}"/>
                  </a:ext>
                </a:extLst>
              </p:cNvPr>
              <p:cNvPicPr>
                <a:picLocks noChangeAspect="1"/>
              </p:cNvPicPr>
              <p:nvPr/>
            </p:nvPicPr>
            <p:blipFill>
              <a:blip r:embed="rId2"/>
              <a:stretch>
                <a:fillRect/>
              </a:stretch>
            </p:blipFill>
            <p:spPr>
              <a:xfrm>
                <a:off x="741629" y="3076218"/>
                <a:ext cx="2091484" cy="1768155"/>
              </a:xfrm>
              <a:prstGeom prst="rect">
                <a:avLst/>
              </a:prstGeom>
            </p:spPr>
          </p:pic>
          <p:cxnSp>
            <p:nvCxnSpPr>
              <p:cNvPr id="14" name="直線コネクタ 13">
                <a:extLst>
                  <a:ext uri="{FF2B5EF4-FFF2-40B4-BE49-F238E27FC236}">
                    <a16:creationId xmlns:a16="http://schemas.microsoft.com/office/drawing/2014/main" id="{E4CA4CAE-0302-685D-B74D-E4437F199975}"/>
                  </a:ext>
                </a:extLst>
              </p:cNvPr>
              <p:cNvCxnSpPr>
                <a:cxnSpLocks/>
              </p:cNvCxnSpPr>
              <p:nvPr/>
            </p:nvCxnSpPr>
            <p:spPr>
              <a:xfrm>
                <a:off x="741629" y="4677307"/>
                <a:ext cx="162097"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27B9593-0BAD-489B-FB8F-4680E7A10C0B}"/>
                  </a:ext>
                </a:extLst>
              </p:cNvPr>
              <p:cNvCxnSpPr>
                <a:cxnSpLocks/>
              </p:cNvCxnSpPr>
              <p:nvPr/>
            </p:nvCxnSpPr>
            <p:spPr>
              <a:xfrm flipV="1">
                <a:off x="903726" y="3717196"/>
                <a:ext cx="6237" cy="960112"/>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D4C09F8-95CE-834D-3F9B-41F533354C7F}"/>
                  </a:ext>
                </a:extLst>
              </p:cNvPr>
              <p:cNvCxnSpPr>
                <a:cxnSpLocks/>
              </p:cNvCxnSpPr>
              <p:nvPr/>
            </p:nvCxnSpPr>
            <p:spPr>
              <a:xfrm>
                <a:off x="909963" y="3717196"/>
                <a:ext cx="803305" cy="2025"/>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B0F32E1-31B4-E938-5142-9F1EE6F6FADF}"/>
                  </a:ext>
                </a:extLst>
              </p:cNvPr>
              <p:cNvCxnSpPr>
                <a:cxnSpLocks/>
              </p:cNvCxnSpPr>
              <p:nvPr/>
            </p:nvCxnSpPr>
            <p:spPr>
              <a:xfrm flipH="1" flipV="1">
                <a:off x="1704270" y="3717196"/>
                <a:ext cx="3559" cy="95808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EE21DC9-23BB-06C4-2AD4-4F71119A67F5}"/>
                  </a:ext>
                </a:extLst>
              </p:cNvPr>
              <p:cNvCxnSpPr>
                <a:cxnSpLocks/>
              </p:cNvCxnSpPr>
              <p:nvPr/>
            </p:nvCxnSpPr>
            <p:spPr>
              <a:xfrm>
                <a:off x="1707829" y="4675282"/>
                <a:ext cx="796987"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3FA0E88-2522-019E-E9AE-B34203C57114}"/>
                  </a:ext>
                </a:extLst>
              </p:cNvPr>
              <p:cNvCxnSpPr>
                <a:cxnSpLocks/>
              </p:cNvCxnSpPr>
              <p:nvPr/>
            </p:nvCxnSpPr>
            <p:spPr>
              <a:xfrm flipV="1">
                <a:off x="2504816" y="3717196"/>
                <a:ext cx="0" cy="95808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569912-9C86-3330-FDCC-0A6E6C787C0D}"/>
                  </a:ext>
                </a:extLst>
              </p:cNvPr>
              <p:cNvCxnSpPr>
                <a:cxnSpLocks/>
              </p:cNvCxnSpPr>
              <p:nvPr/>
            </p:nvCxnSpPr>
            <p:spPr>
              <a:xfrm>
                <a:off x="2504816" y="3717196"/>
                <a:ext cx="331374"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7FB81B0-C039-8958-FC77-3C3B21A757C3}"/>
                  </a:ext>
                </a:extLst>
              </p:cNvPr>
              <p:cNvCxnSpPr>
                <a:cxnSpLocks/>
              </p:cNvCxnSpPr>
              <p:nvPr/>
            </p:nvCxnSpPr>
            <p:spPr>
              <a:xfrm>
                <a:off x="903726" y="4764131"/>
                <a:ext cx="804103" cy="0"/>
              </a:xfrm>
              <a:prstGeom prst="line">
                <a:avLst/>
              </a:prstGeom>
              <a:ln w="25400">
                <a:solidFill>
                  <a:schemeClr val="accent5">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6BBE620-2AFB-9644-3E51-4CD289B2F5DC}"/>
                  </a:ext>
                </a:extLst>
              </p:cNvPr>
              <p:cNvCxnSpPr>
                <a:cxnSpLocks/>
              </p:cNvCxnSpPr>
              <p:nvPr/>
            </p:nvCxnSpPr>
            <p:spPr>
              <a:xfrm>
                <a:off x="1704270" y="4767096"/>
                <a:ext cx="804103" cy="0"/>
              </a:xfrm>
              <a:prstGeom prst="line">
                <a:avLst/>
              </a:prstGeom>
              <a:ln w="25400">
                <a:solidFill>
                  <a:schemeClr val="accent5">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EE6BE8E-2CDF-75CC-B7C6-5F787571B574}"/>
                  </a:ext>
                </a:extLst>
              </p:cNvPr>
              <p:cNvCxnSpPr>
                <a:cxnSpLocks/>
              </p:cNvCxnSpPr>
              <p:nvPr/>
            </p:nvCxnSpPr>
            <p:spPr>
              <a:xfrm>
                <a:off x="900167" y="3610753"/>
                <a:ext cx="804103" cy="0"/>
              </a:xfrm>
              <a:prstGeom prst="line">
                <a:avLst/>
              </a:prstGeom>
              <a:ln w="25400">
                <a:solidFill>
                  <a:schemeClr val="accent5">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D7E1DE-0C49-8700-4DC3-F167A84978E3}"/>
                  </a:ext>
                </a:extLst>
              </p:cNvPr>
              <p:cNvCxnSpPr>
                <a:cxnSpLocks/>
              </p:cNvCxnSpPr>
              <p:nvPr/>
            </p:nvCxnSpPr>
            <p:spPr>
              <a:xfrm>
                <a:off x="896610" y="3304767"/>
                <a:ext cx="1608206" cy="0"/>
              </a:xfrm>
              <a:prstGeom prst="line">
                <a:avLst/>
              </a:prstGeom>
              <a:ln w="25400">
                <a:solidFill>
                  <a:schemeClr val="accent5">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sp>
          <p:nvSpPr>
            <p:cNvPr id="25" name="テキスト ボックス 24">
              <a:extLst>
                <a:ext uri="{FF2B5EF4-FFF2-40B4-BE49-F238E27FC236}">
                  <a16:creationId xmlns:a16="http://schemas.microsoft.com/office/drawing/2014/main" id="{158B0450-C736-A0F2-D202-044C90B66CE3}"/>
                </a:ext>
              </a:extLst>
            </p:cNvPr>
            <p:cNvSpPr txBox="1"/>
            <p:nvPr/>
          </p:nvSpPr>
          <p:spPr>
            <a:xfrm>
              <a:off x="1853727" y="2849284"/>
              <a:ext cx="592981" cy="276999"/>
            </a:xfrm>
            <a:prstGeom prst="rect">
              <a:avLst/>
            </a:prstGeom>
            <a:noFill/>
          </p:spPr>
          <p:txBody>
            <a:bodyPr wrap="square" rtlCol="0">
              <a:spAutoFit/>
            </a:bodyPr>
            <a:lstStyle/>
            <a:p>
              <a:r>
                <a:rPr lang="ja-JP" altLang="en-US" sz="1200" b="1" dirty="0">
                  <a:solidFill>
                    <a:srgbClr val="002060"/>
                  </a:solidFill>
                  <a:latin typeface="Meiryo UI" panose="020B0604030504040204" pitchFamily="50" charset="-128"/>
                  <a:ea typeface="Meiryo UI" panose="020B0604030504040204" pitchFamily="50" charset="-128"/>
                </a:rPr>
                <a:t>周期</a:t>
              </a:r>
              <a:endParaRPr lang="en-US" altLang="ja-JP" sz="1200" b="1" dirty="0">
                <a:solidFill>
                  <a:srgbClr val="002060"/>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C6C35BCC-9683-6577-F3D4-ED39037A2DB2}"/>
                </a:ext>
              </a:extLst>
            </p:cNvPr>
            <p:cNvSpPr txBox="1"/>
            <p:nvPr/>
          </p:nvSpPr>
          <p:spPr>
            <a:xfrm>
              <a:off x="1279096" y="3144480"/>
              <a:ext cx="848662" cy="276999"/>
            </a:xfrm>
            <a:prstGeom prst="rect">
              <a:avLst/>
            </a:prstGeom>
            <a:noFill/>
          </p:spPr>
          <p:txBody>
            <a:bodyPr wrap="square" rtlCol="0">
              <a:spAutoFit/>
            </a:bodyPr>
            <a:lstStyle/>
            <a:p>
              <a:r>
                <a:rPr lang="ja-JP" altLang="en-US" sz="1200" b="1" dirty="0">
                  <a:solidFill>
                    <a:srgbClr val="002060"/>
                  </a:solidFill>
                  <a:latin typeface="Meiryo UI" panose="020B0604030504040204" pitchFamily="50" charset="-128"/>
                  <a:ea typeface="Meiryo UI" panose="020B0604030504040204" pitchFamily="50" charset="-128"/>
                </a:rPr>
                <a:t>パルス幅</a:t>
              </a:r>
              <a:endParaRPr lang="en-US" altLang="ja-JP" sz="1200" b="1" dirty="0">
                <a:solidFill>
                  <a:srgbClr val="002060"/>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8BDE3EAA-8DED-2998-875D-AA2AF8EB5904}"/>
                </a:ext>
              </a:extLst>
            </p:cNvPr>
            <p:cNvSpPr txBox="1"/>
            <p:nvPr/>
          </p:nvSpPr>
          <p:spPr>
            <a:xfrm>
              <a:off x="1448119" y="4591460"/>
              <a:ext cx="592981" cy="276999"/>
            </a:xfrm>
            <a:prstGeom prst="rect">
              <a:avLst/>
            </a:prstGeom>
            <a:noFill/>
          </p:spPr>
          <p:txBody>
            <a:bodyPr wrap="square" rtlCol="0">
              <a:spAutoFit/>
            </a:bodyPr>
            <a:lstStyle/>
            <a:p>
              <a:r>
                <a:rPr lang="en-US" altLang="ja-JP" sz="1200" b="1" dirty="0">
                  <a:solidFill>
                    <a:srgbClr val="002060"/>
                  </a:solidFill>
                  <a:latin typeface="Meiryo UI" panose="020B0604030504040204" pitchFamily="50" charset="-128"/>
                  <a:ea typeface="Meiryo UI" panose="020B0604030504040204" pitchFamily="50" charset="-128"/>
                </a:rPr>
                <a:t>ON</a:t>
              </a:r>
            </a:p>
          </p:txBody>
        </p:sp>
        <p:sp>
          <p:nvSpPr>
            <p:cNvPr id="28" name="テキスト ボックス 27">
              <a:extLst>
                <a:ext uri="{FF2B5EF4-FFF2-40B4-BE49-F238E27FC236}">
                  <a16:creationId xmlns:a16="http://schemas.microsoft.com/office/drawing/2014/main" id="{CE78D4CD-5A00-3241-97C3-095F1449DA4F}"/>
                </a:ext>
              </a:extLst>
            </p:cNvPr>
            <p:cNvSpPr txBox="1"/>
            <p:nvPr/>
          </p:nvSpPr>
          <p:spPr>
            <a:xfrm>
              <a:off x="2213281" y="4591459"/>
              <a:ext cx="592981" cy="276999"/>
            </a:xfrm>
            <a:prstGeom prst="rect">
              <a:avLst/>
            </a:prstGeom>
            <a:noFill/>
          </p:spPr>
          <p:txBody>
            <a:bodyPr wrap="square" rtlCol="0">
              <a:spAutoFit/>
            </a:bodyPr>
            <a:lstStyle/>
            <a:p>
              <a:r>
                <a:rPr lang="en-US" altLang="ja-JP" sz="1200" b="1" dirty="0">
                  <a:solidFill>
                    <a:srgbClr val="002060"/>
                  </a:solidFill>
                  <a:latin typeface="Meiryo UI" panose="020B0604030504040204" pitchFamily="50" charset="-128"/>
                  <a:ea typeface="Meiryo UI" panose="020B0604030504040204" pitchFamily="50" charset="-128"/>
                </a:rPr>
                <a:t>OFF</a:t>
              </a:r>
            </a:p>
          </p:txBody>
        </p:sp>
        <p:sp>
          <p:nvSpPr>
            <p:cNvPr id="29" name="テキスト ボックス 28">
              <a:extLst>
                <a:ext uri="{FF2B5EF4-FFF2-40B4-BE49-F238E27FC236}">
                  <a16:creationId xmlns:a16="http://schemas.microsoft.com/office/drawing/2014/main" id="{4778EB14-D59D-49A2-21FB-6AD1885FF323}"/>
                </a:ext>
              </a:extLst>
            </p:cNvPr>
            <p:cNvSpPr txBox="1"/>
            <p:nvPr/>
          </p:nvSpPr>
          <p:spPr>
            <a:xfrm>
              <a:off x="533455" y="4332319"/>
              <a:ext cx="592981" cy="276999"/>
            </a:xfrm>
            <a:prstGeom prst="rect">
              <a:avLst/>
            </a:prstGeom>
            <a:noFill/>
          </p:spPr>
          <p:txBody>
            <a:bodyPr wrap="square" rtlCol="0">
              <a:spAutoFit/>
            </a:bodyPr>
            <a:lstStyle/>
            <a:p>
              <a:r>
                <a:rPr lang="en-US" altLang="ja-JP" sz="1200" b="1" dirty="0">
                  <a:solidFill>
                    <a:srgbClr val="002060"/>
                  </a:solidFill>
                  <a:latin typeface="Meiryo UI" panose="020B0604030504040204" pitchFamily="50" charset="-128"/>
                  <a:ea typeface="Meiryo UI" panose="020B0604030504040204" pitchFamily="50" charset="-128"/>
                </a:rPr>
                <a:t>LOW</a:t>
              </a:r>
            </a:p>
          </p:txBody>
        </p:sp>
        <p:sp>
          <p:nvSpPr>
            <p:cNvPr id="30" name="テキスト ボックス 29">
              <a:extLst>
                <a:ext uri="{FF2B5EF4-FFF2-40B4-BE49-F238E27FC236}">
                  <a16:creationId xmlns:a16="http://schemas.microsoft.com/office/drawing/2014/main" id="{AB4928AA-11E4-8249-4D13-DB6EFB232551}"/>
                </a:ext>
              </a:extLst>
            </p:cNvPr>
            <p:cNvSpPr txBox="1"/>
            <p:nvPr/>
          </p:nvSpPr>
          <p:spPr>
            <a:xfrm>
              <a:off x="526246" y="3385868"/>
              <a:ext cx="652391" cy="276999"/>
            </a:xfrm>
            <a:prstGeom prst="rect">
              <a:avLst/>
            </a:prstGeom>
            <a:noFill/>
          </p:spPr>
          <p:txBody>
            <a:bodyPr wrap="square" rtlCol="0">
              <a:spAutoFit/>
            </a:bodyPr>
            <a:lstStyle/>
            <a:p>
              <a:r>
                <a:rPr lang="en-US" altLang="ja-JP" sz="1200" b="1" dirty="0">
                  <a:solidFill>
                    <a:srgbClr val="002060"/>
                  </a:solidFill>
                  <a:latin typeface="Meiryo UI" panose="020B0604030504040204" pitchFamily="50" charset="-128"/>
                  <a:ea typeface="Meiryo UI" panose="020B0604030504040204" pitchFamily="50" charset="-128"/>
                </a:rPr>
                <a:t>HIGH</a:t>
              </a:r>
            </a:p>
          </p:txBody>
        </p:sp>
      </p:grpSp>
      <p:sp>
        <p:nvSpPr>
          <p:cNvPr id="31" name="テキスト ボックス 30">
            <a:extLst>
              <a:ext uri="{FF2B5EF4-FFF2-40B4-BE49-F238E27FC236}">
                <a16:creationId xmlns:a16="http://schemas.microsoft.com/office/drawing/2014/main" id="{79C35F54-540A-AE89-8103-949C6144D264}"/>
              </a:ext>
            </a:extLst>
          </p:cNvPr>
          <p:cNvSpPr txBox="1"/>
          <p:nvPr/>
        </p:nvSpPr>
        <p:spPr>
          <a:xfrm>
            <a:off x="3650057" y="2386529"/>
            <a:ext cx="3692840" cy="276999"/>
          </a:xfrm>
          <a:prstGeom prst="rect">
            <a:avLst/>
          </a:prstGeom>
          <a:noFill/>
        </p:spPr>
        <p:txBody>
          <a:bodyPr wrap="square" rtlCol="0">
            <a:spAutoFit/>
          </a:bodyPr>
          <a:lstStyle/>
          <a:p>
            <a:r>
              <a:rPr lang="ja-JP" altLang="en-US" sz="1200" b="1" dirty="0">
                <a:solidFill>
                  <a:srgbClr val="002060"/>
                </a:solidFill>
                <a:latin typeface="Meiryo UI" panose="020B0604030504040204" pitchFamily="50" charset="-128"/>
                <a:ea typeface="Meiryo UI" panose="020B0604030504040204" pitchFamily="50" charset="-128"/>
              </a:rPr>
              <a:t>パルス幅　</a:t>
            </a:r>
            <a:r>
              <a:rPr lang="en-US" altLang="ja-JP" sz="1200" dirty="0">
                <a:solidFill>
                  <a:srgbClr val="002060"/>
                </a:solidFill>
                <a:latin typeface="Meiryo UI" panose="020B0604030504040204" pitchFamily="50" charset="-128"/>
                <a:ea typeface="Meiryo UI" panose="020B0604030504040204" pitchFamily="50" charset="-128"/>
              </a:rPr>
              <a:t>HIGH</a:t>
            </a:r>
            <a:r>
              <a:rPr lang="ja-JP" altLang="en-US" sz="1200" dirty="0">
                <a:solidFill>
                  <a:srgbClr val="002060"/>
                </a:solidFill>
                <a:latin typeface="Meiryo UI" panose="020B0604030504040204" pitchFamily="50" charset="-128"/>
                <a:ea typeface="Meiryo UI" panose="020B0604030504040204" pitchFamily="50" charset="-128"/>
              </a:rPr>
              <a:t>の部分の幅　単位</a:t>
            </a:r>
            <a:r>
              <a:rPr lang="en-US" altLang="ja-JP" sz="1200" dirty="0">
                <a:solidFill>
                  <a:srgbClr val="002060"/>
                </a:solidFill>
                <a:latin typeface="Meiryo UI" panose="020B0604030504040204" pitchFamily="50" charset="-128"/>
                <a:ea typeface="Meiryo UI" panose="020B0604030504040204" pitchFamily="50" charset="-128"/>
              </a:rPr>
              <a:t>[s(</a:t>
            </a:r>
            <a:r>
              <a:rPr lang="ja-JP" altLang="en-US" sz="1200" dirty="0">
                <a:solidFill>
                  <a:srgbClr val="002060"/>
                </a:solidFill>
                <a:latin typeface="Meiryo UI" panose="020B0604030504040204" pitchFamily="50" charset="-128"/>
                <a:ea typeface="Meiryo UI" panose="020B0604030504040204" pitchFamily="50" charset="-128"/>
              </a:rPr>
              <a:t>秒</a:t>
            </a:r>
            <a:r>
              <a:rPr lang="en-US" altLang="ja-JP" sz="1200" dirty="0">
                <a:solidFill>
                  <a:srgbClr val="002060"/>
                </a:solidFill>
                <a:latin typeface="Meiryo UI" panose="020B0604030504040204" pitchFamily="50" charset="-128"/>
                <a:ea typeface="Meiryo UI" panose="020B0604030504040204" pitchFamily="50" charset="-128"/>
              </a:rPr>
              <a:t>)]</a:t>
            </a:r>
          </a:p>
        </p:txBody>
      </p:sp>
      <p:sp>
        <p:nvSpPr>
          <p:cNvPr id="32" name="テキスト ボックス 31">
            <a:extLst>
              <a:ext uri="{FF2B5EF4-FFF2-40B4-BE49-F238E27FC236}">
                <a16:creationId xmlns:a16="http://schemas.microsoft.com/office/drawing/2014/main" id="{8760F196-7CB1-F90C-D431-522B2D94823B}"/>
              </a:ext>
            </a:extLst>
          </p:cNvPr>
          <p:cNvSpPr txBox="1"/>
          <p:nvPr/>
        </p:nvSpPr>
        <p:spPr>
          <a:xfrm>
            <a:off x="3649391" y="2732926"/>
            <a:ext cx="3692840" cy="461665"/>
          </a:xfrm>
          <a:prstGeom prst="rect">
            <a:avLst/>
          </a:prstGeom>
          <a:noFill/>
        </p:spPr>
        <p:txBody>
          <a:bodyPr wrap="square" rtlCol="0">
            <a:spAutoFit/>
          </a:bodyPr>
          <a:lstStyle/>
          <a:p>
            <a:r>
              <a:rPr lang="ja-JP" altLang="en-US" sz="1200" b="1" dirty="0">
                <a:solidFill>
                  <a:srgbClr val="002060"/>
                </a:solidFill>
                <a:latin typeface="Meiryo UI" panose="020B0604030504040204" pitchFamily="50" charset="-128"/>
                <a:ea typeface="Meiryo UI" panose="020B0604030504040204" pitchFamily="50" charset="-128"/>
              </a:rPr>
              <a:t>周期　　　</a:t>
            </a:r>
            <a:r>
              <a:rPr lang="ja-JP" altLang="en-US" sz="1200" dirty="0">
                <a:solidFill>
                  <a:srgbClr val="002060"/>
                </a:solidFill>
                <a:latin typeface="Meiryo UI" panose="020B0604030504040204" pitchFamily="50" charset="-128"/>
                <a:ea typeface="Meiryo UI" panose="020B0604030504040204" pitchFamily="50" charset="-128"/>
              </a:rPr>
              <a:t>山と山の間隔</a:t>
            </a:r>
            <a:endParaRPr lang="en-US" altLang="ja-JP" sz="1200" dirty="0">
              <a:solidFill>
                <a:srgbClr val="002060"/>
              </a:solidFill>
              <a:latin typeface="Meiryo UI" panose="020B0604030504040204" pitchFamily="50" charset="-128"/>
              <a:ea typeface="Meiryo UI" panose="020B0604030504040204" pitchFamily="50" charset="-128"/>
            </a:endParaRPr>
          </a:p>
          <a:p>
            <a:r>
              <a:rPr lang="ja-JP" altLang="en-US" sz="1200" dirty="0">
                <a:solidFill>
                  <a:srgbClr val="002060"/>
                </a:solidFill>
                <a:latin typeface="Meiryo UI" panose="020B0604030504040204" pitchFamily="50" charset="-128"/>
                <a:ea typeface="Meiryo UI" panose="020B0604030504040204" pitchFamily="50" charset="-128"/>
              </a:rPr>
              <a:t>　　　　　　この周期の逆数を周波数　単位</a:t>
            </a:r>
            <a:r>
              <a:rPr lang="en-US" altLang="ja-JP" sz="1200" dirty="0">
                <a:solidFill>
                  <a:srgbClr val="002060"/>
                </a:solidFill>
                <a:latin typeface="Meiryo UI" panose="020B0604030504040204" pitchFamily="50" charset="-128"/>
                <a:ea typeface="Meiryo UI" panose="020B0604030504040204" pitchFamily="50" charset="-128"/>
              </a:rPr>
              <a:t>[Hz] [1/s]</a:t>
            </a:r>
          </a:p>
        </p:txBody>
      </p:sp>
      <p:sp>
        <p:nvSpPr>
          <p:cNvPr id="33" name="テキスト ボックス 32">
            <a:extLst>
              <a:ext uri="{FF2B5EF4-FFF2-40B4-BE49-F238E27FC236}">
                <a16:creationId xmlns:a16="http://schemas.microsoft.com/office/drawing/2014/main" id="{381D03C1-86AC-DE66-B4E0-276F986B61CF}"/>
              </a:ext>
            </a:extLst>
          </p:cNvPr>
          <p:cNvSpPr txBox="1"/>
          <p:nvPr/>
        </p:nvSpPr>
        <p:spPr>
          <a:xfrm>
            <a:off x="3642182" y="3375401"/>
            <a:ext cx="3692840" cy="276999"/>
          </a:xfrm>
          <a:prstGeom prst="rect">
            <a:avLst/>
          </a:prstGeom>
          <a:noFill/>
        </p:spPr>
        <p:txBody>
          <a:bodyPr wrap="square" rtlCol="0">
            <a:spAutoFit/>
          </a:bodyPr>
          <a:lstStyle/>
          <a:p>
            <a:r>
              <a:rPr lang="ja-JP" altLang="en-US" sz="1200" b="1" dirty="0">
                <a:solidFill>
                  <a:srgbClr val="002060"/>
                </a:solidFill>
                <a:latin typeface="Meiryo UI" panose="020B0604030504040204" pitchFamily="50" charset="-128"/>
                <a:ea typeface="Meiryo UI" panose="020B0604030504040204" pitchFamily="50" charset="-128"/>
              </a:rPr>
              <a:t>デューティー比　</a:t>
            </a:r>
            <a:r>
              <a:rPr lang="en-US" altLang="ja-JP" sz="1200" b="1" dirty="0">
                <a:solidFill>
                  <a:srgbClr val="002060"/>
                </a:solidFill>
                <a:latin typeface="Meiryo UI" panose="020B0604030504040204" pitchFamily="50" charset="-128"/>
                <a:ea typeface="Meiryo UI" panose="020B0604030504040204" pitchFamily="50" charset="-128"/>
              </a:rPr>
              <a:t>= </a:t>
            </a:r>
            <a:r>
              <a:rPr lang="ja-JP" altLang="en-US" sz="1200" b="1" dirty="0">
                <a:solidFill>
                  <a:srgbClr val="002060"/>
                </a:solidFill>
                <a:latin typeface="Meiryo UI" panose="020B0604030504040204" pitchFamily="50" charset="-128"/>
                <a:ea typeface="Meiryo UI" panose="020B0604030504040204" pitchFamily="50" charset="-128"/>
              </a:rPr>
              <a:t>パルス幅　</a:t>
            </a:r>
            <a:r>
              <a:rPr lang="en-US" altLang="ja-JP" sz="1200" b="1" dirty="0">
                <a:solidFill>
                  <a:srgbClr val="002060"/>
                </a:solidFill>
                <a:latin typeface="Meiryo UI" panose="020B0604030504040204" pitchFamily="50" charset="-128"/>
                <a:ea typeface="Meiryo UI" panose="020B0604030504040204" pitchFamily="50" charset="-128"/>
              </a:rPr>
              <a:t>÷</a:t>
            </a:r>
            <a:r>
              <a:rPr lang="ja-JP" altLang="en-US" sz="1200" b="1" dirty="0">
                <a:solidFill>
                  <a:srgbClr val="002060"/>
                </a:solidFill>
                <a:latin typeface="Meiryo UI" panose="020B0604030504040204" pitchFamily="50" charset="-128"/>
                <a:ea typeface="Meiryo UI" panose="020B0604030504040204" pitchFamily="50" charset="-128"/>
              </a:rPr>
              <a:t>　周期</a:t>
            </a:r>
            <a:endParaRPr lang="en-US" altLang="ja-JP" sz="1200" b="1" dirty="0">
              <a:solidFill>
                <a:srgbClr val="002060"/>
              </a:solidFill>
              <a:latin typeface="Meiryo UI" panose="020B0604030504040204" pitchFamily="50" charset="-128"/>
              <a:ea typeface="Meiryo UI" panose="020B0604030504040204" pitchFamily="50" charset="-128"/>
            </a:endParaRPr>
          </a:p>
        </p:txBody>
      </p:sp>
      <p:grpSp>
        <p:nvGrpSpPr>
          <p:cNvPr id="34" name="グループ化 33">
            <a:extLst>
              <a:ext uri="{FF2B5EF4-FFF2-40B4-BE49-F238E27FC236}">
                <a16:creationId xmlns:a16="http://schemas.microsoft.com/office/drawing/2014/main" id="{F27592B5-8FD0-1530-44F6-CB4FFC1E2339}"/>
              </a:ext>
            </a:extLst>
          </p:cNvPr>
          <p:cNvGrpSpPr/>
          <p:nvPr/>
        </p:nvGrpSpPr>
        <p:grpSpPr>
          <a:xfrm>
            <a:off x="3725730" y="4572795"/>
            <a:ext cx="945270" cy="890501"/>
            <a:chOff x="3645747" y="4190532"/>
            <a:chExt cx="2091484" cy="1768155"/>
          </a:xfrm>
        </p:grpSpPr>
        <p:pic>
          <p:nvPicPr>
            <p:cNvPr id="35" name="図 34">
              <a:extLst>
                <a:ext uri="{FF2B5EF4-FFF2-40B4-BE49-F238E27FC236}">
                  <a16:creationId xmlns:a16="http://schemas.microsoft.com/office/drawing/2014/main" id="{0C9DBC39-AF44-9012-2C14-F125EA988F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45747" y="4190532"/>
              <a:ext cx="2091484" cy="1768155"/>
            </a:xfrm>
            <a:prstGeom prst="rect">
              <a:avLst/>
            </a:prstGeom>
          </p:spPr>
        </p:pic>
        <p:cxnSp>
          <p:nvCxnSpPr>
            <p:cNvPr id="36" name="直線コネクタ 35">
              <a:extLst>
                <a:ext uri="{FF2B5EF4-FFF2-40B4-BE49-F238E27FC236}">
                  <a16:creationId xmlns:a16="http://schemas.microsoft.com/office/drawing/2014/main" id="{4E051D5A-E48B-8F89-0D4D-CE4F31DC3BDF}"/>
                </a:ext>
              </a:extLst>
            </p:cNvPr>
            <p:cNvCxnSpPr>
              <a:cxnSpLocks/>
            </p:cNvCxnSpPr>
            <p:nvPr/>
          </p:nvCxnSpPr>
          <p:spPr>
            <a:xfrm>
              <a:off x="3645747" y="5791621"/>
              <a:ext cx="162097"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D757EF4-3834-CEF9-B7A0-113DADC5FCED}"/>
                </a:ext>
              </a:extLst>
            </p:cNvPr>
            <p:cNvCxnSpPr>
              <a:cxnSpLocks/>
            </p:cNvCxnSpPr>
            <p:nvPr/>
          </p:nvCxnSpPr>
          <p:spPr>
            <a:xfrm flipV="1">
              <a:off x="3807844" y="4831510"/>
              <a:ext cx="6237" cy="960112"/>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2989B54-A05E-5A0C-731C-3576ED12F969}"/>
                </a:ext>
              </a:extLst>
            </p:cNvPr>
            <p:cNvCxnSpPr>
              <a:cxnSpLocks/>
            </p:cNvCxnSpPr>
            <p:nvPr/>
          </p:nvCxnSpPr>
          <p:spPr>
            <a:xfrm>
              <a:off x="3814081" y="4831510"/>
              <a:ext cx="324318"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0A802BAF-6867-3264-0606-4F1C33362AC4}"/>
                </a:ext>
              </a:extLst>
            </p:cNvPr>
            <p:cNvCxnSpPr>
              <a:cxnSpLocks/>
            </p:cNvCxnSpPr>
            <p:nvPr/>
          </p:nvCxnSpPr>
          <p:spPr>
            <a:xfrm flipH="1" flipV="1">
              <a:off x="4138399" y="4831509"/>
              <a:ext cx="3559" cy="95808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FACF6F07-4BD6-BA25-4835-1B919EE1BD2F}"/>
                </a:ext>
              </a:extLst>
            </p:cNvPr>
            <p:cNvCxnSpPr>
              <a:cxnSpLocks/>
            </p:cNvCxnSpPr>
            <p:nvPr/>
          </p:nvCxnSpPr>
          <p:spPr>
            <a:xfrm>
              <a:off x="4138399" y="5789596"/>
              <a:ext cx="1270535"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8F54254-F2C8-E17D-4987-F1E79609D876}"/>
                </a:ext>
              </a:extLst>
            </p:cNvPr>
            <p:cNvCxnSpPr>
              <a:cxnSpLocks/>
            </p:cNvCxnSpPr>
            <p:nvPr/>
          </p:nvCxnSpPr>
          <p:spPr>
            <a:xfrm flipV="1">
              <a:off x="5408934" y="4831510"/>
              <a:ext cx="0" cy="95808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26AA05B-5C33-052C-24B6-F2FF694F7BA9}"/>
                </a:ext>
              </a:extLst>
            </p:cNvPr>
            <p:cNvCxnSpPr>
              <a:cxnSpLocks/>
            </p:cNvCxnSpPr>
            <p:nvPr/>
          </p:nvCxnSpPr>
          <p:spPr>
            <a:xfrm>
              <a:off x="5406322" y="4831509"/>
              <a:ext cx="324318"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3" name="テキスト ボックス 42">
            <a:extLst>
              <a:ext uri="{FF2B5EF4-FFF2-40B4-BE49-F238E27FC236}">
                <a16:creationId xmlns:a16="http://schemas.microsoft.com/office/drawing/2014/main" id="{38EAF40B-86E9-6ABE-8C78-9EB5C0CA5A74}"/>
              </a:ext>
            </a:extLst>
          </p:cNvPr>
          <p:cNvSpPr txBox="1"/>
          <p:nvPr/>
        </p:nvSpPr>
        <p:spPr>
          <a:xfrm>
            <a:off x="3611116" y="3933039"/>
            <a:ext cx="2091484" cy="276999"/>
          </a:xfrm>
          <a:prstGeom prst="rect">
            <a:avLst/>
          </a:prstGeom>
          <a:noFill/>
        </p:spPr>
        <p:txBody>
          <a:bodyPr wrap="square" rtlCol="0">
            <a:spAutoFit/>
          </a:bodyPr>
          <a:lstStyle/>
          <a:p>
            <a:r>
              <a:rPr lang="ja-JP" altLang="en-US" sz="1200" b="1" dirty="0">
                <a:latin typeface="Meiryo UI" panose="020B0604030504040204" pitchFamily="50" charset="-128"/>
                <a:ea typeface="Meiryo UI" panose="020B0604030504040204" pitchFamily="50" charset="-128"/>
              </a:rPr>
              <a:t>デューティー比と実行電圧</a:t>
            </a:r>
            <a:endParaRPr lang="en-US" altLang="ja-JP" sz="1200" b="1" dirty="0">
              <a:latin typeface="Meiryo UI" panose="020B0604030504040204" pitchFamily="50" charset="-128"/>
              <a:ea typeface="Meiryo UI" panose="020B0604030504040204" pitchFamily="50" charset="-128"/>
            </a:endParaRPr>
          </a:p>
        </p:txBody>
      </p:sp>
      <p:grpSp>
        <p:nvGrpSpPr>
          <p:cNvPr id="44" name="グループ化 43">
            <a:extLst>
              <a:ext uri="{FF2B5EF4-FFF2-40B4-BE49-F238E27FC236}">
                <a16:creationId xmlns:a16="http://schemas.microsoft.com/office/drawing/2014/main" id="{0BBC68CF-D24F-981D-3D59-26A5C188C8E3}"/>
              </a:ext>
            </a:extLst>
          </p:cNvPr>
          <p:cNvGrpSpPr/>
          <p:nvPr/>
        </p:nvGrpSpPr>
        <p:grpSpPr>
          <a:xfrm>
            <a:off x="5051030" y="4568655"/>
            <a:ext cx="945270" cy="890501"/>
            <a:chOff x="5156874" y="4868458"/>
            <a:chExt cx="945270" cy="890501"/>
          </a:xfrm>
        </p:grpSpPr>
        <p:pic>
          <p:nvPicPr>
            <p:cNvPr id="45" name="図 44">
              <a:extLst>
                <a:ext uri="{FF2B5EF4-FFF2-40B4-BE49-F238E27FC236}">
                  <a16:creationId xmlns:a16="http://schemas.microsoft.com/office/drawing/2014/main" id="{C1948B55-A323-AC99-7A5F-ADE4917DE9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6874" y="4868458"/>
              <a:ext cx="945270" cy="890501"/>
            </a:xfrm>
            <a:prstGeom prst="rect">
              <a:avLst/>
            </a:prstGeom>
          </p:spPr>
        </p:pic>
        <p:cxnSp>
          <p:nvCxnSpPr>
            <p:cNvPr id="46" name="直線コネクタ 45">
              <a:extLst>
                <a:ext uri="{FF2B5EF4-FFF2-40B4-BE49-F238E27FC236}">
                  <a16:creationId xmlns:a16="http://schemas.microsoft.com/office/drawing/2014/main" id="{4DBEBE2F-C47B-8B27-22E8-5277854A249A}"/>
                </a:ext>
              </a:extLst>
            </p:cNvPr>
            <p:cNvCxnSpPr>
              <a:cxnSpLocks/>
            </p:cNvCxnSpPr>
            <p:nvPr/>
          </p:nvCxnSpPr>
          <p:spPr>
            <a:xfrm>
              <a:off x="5156874" y="5674819"/>
              <a:ext cx="73262"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C6E258C-BD6B-6D70-743C-F04661AFF395}"/>
                </a:ext>
              </a:extLst>
            </p:cNvPr>
            <p:cNvCxnSpPr>
              <a:cxnSpLocks/>
            </p:cNvCxnSpPr>
            <p:nvPr/>
          </p:nvCxnSpPr>
          <p:spPr>
            <a:xfrm flipV="1">
              <a:off x="5230136" y="5191276"/>
              <a:ext cx="2819" cy="483544"/>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0F9B922-F84C-6F66-3EAF-A8FEA231E2FD}"/>
                </a:ext>
              </a:extLst>
            </p:cNvPr>
            <p:cNvCxnSpPr>
              <a:cxnSpLocks/>
            </p:cNvCxnSpPr>
            <p:nvPr/>
          </p:nvCxnSpPr>
          <p:spPr>
            <a:xfrm>
              <a:off x="5232954" y="5191276"/>
              <a:ext cx="36774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97EF917-1636-B5ED-EABE-5FD07A0CD06C}"/>
                </a:ext>
              </a:extLst>
            </p:cNvPr>
            <p:cNvCxnSpPr>
              <a:cxnSpLocks/>
            </p:cNvCxnSpPr>
            <p:nvPr/>
          </p:nvCxnSpPr>
          <p:spPr>
            <a:xfrm flipH="1" flipV="1">
              <a:off x="5592349" y="5180314"/>
              <a:ext cx="1609" cy="482524"/>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02AF04D-D397-93D2-F986-B8EB49F2A9F6}"/>
                </a:ext>
              </a:extLst>
            </p:cNvPr>
            <p:cNvCxnSpPr>
              <a:cxnSpLocks/>
            </p:cNvCxnSpPr>
            <p:nvPr/>
          </p:nvCxnSpPr>
          <p:spPr>
            <a:xfrm>
              <a:off x="5592349" y="5673799"/>
              <a:ext cx="360237"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8D8C21DB-B4F9-1A3B-2878-88A1E29262C5}"/>
                </a:ext>
              </a:extLst>
            </p:cNvPr>
            <p:cNvCxnSpPr>
              <a:cxnSpLocks/>
            </p:cNvCxnSpPr>
            <p:nvPr/>
          </p:nvCxnSpPr>
          <p:spPr>
            <a:xfrm flipV="1">
              <a:off x="5953766" y="5191276"/>
              <a:ext cx="0" cy="482524"/>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ADCC107-F7D2-DB4C-04FB-413314A02D2C}"/>
                </a:ext>
              </a:extLst>
            </p:cNvPr>
            <p:cNvCxnSpPr>
              <a:cxnSpLocks/>
            </p:cNvCxnSpPr>
            <p:nvPr/>
          </p:nvCxnSpPr>
          <p:spPr>
            <a:xfrm>
              <a:off x="5952586" y="5191275"/>
              <a:ext cx="146579"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6BFD540E-A778-62DD-A868-2617C3D80E7C}"/>
              </a:ext>
            </a:extLst>
          </p:cNvPr>
          <p:cNvGrpSpPr/>
          <p:nvPr/>
        </p:nvGrpSpPr>
        <p:grpSpPr>
          <a:xfrm>
            <a:off x="6416267" y="4568655"/>
            <a:ext cx="945270" cy="890501"/>
            <a:chOff x="6522111" y="4868458"/>
            <a:chExt cx="945270" cy="890501"/>
          </a:xfrm>
        </p:grpSpPr>
        <p:pic>
          <p:nvPicPr>
            <p:cNvPr id="54" name="図 53">
              <a:extLst>
                <a:ext uri="{FF2B5EF4-FFF2-40B4-BE49-F238E27FC236}">
                  <a16:creationId xmlns:a16="http://schemas.microsoft.com/office/drawing/2014/main" id="{22E74CC2-F3F1-6768-E66C-FDFFADF453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22111" y="4868458"/>
              <a:ext cx="945270" cy="890501"/>
            </a:xfrm>
            <a:prstGeom prst="rect">
              <a:avLst/>
            </a:prstGeom>
          </p:spPr>
        </p:pic>
        <p:cxnSp>
          <p:nvCxnSpPr>
            <p:cNvPr id="55" name="直線コネクタ 54">
              <a:extLst>
                <a:ext uri="{FF2B5EF4-FFF2-40B4-BE49-F238E27FC236}">
                  <a16:creationId xmlns:a16="http://schemas.microsoft.com/office/drawing/2014/main" id="{FD0CD1B2-AEDF-AFAC-34BC-B0B8F31841DA}"/>
                </a:ext>
              </a:extLst>
            </p:cNvPr>
            <p:cNvCxnSpPr>
              <a:cxnSpLocks/>
            </p:cNvCxnSpPr>
            <p:nvPr/>
          </p:nvCxnSpPr>
          <p:spPr>
            <a:xfrm>
              <a:off x="6522111" y="5674819"/>
              <a:ext cx="73262"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2FE7884-B74F-8A20-4BB6-69B4864AB83D}"/>
                </a:ext>
              </a:extLst>
            </p:cNvPr>
            <p:cNvCxnSpPr>
              <a:cxnSpLocks/>
            </p:cNvCxnSpPr>
            <p:nvPr/>
          </p:nvCxnSpPr>
          <p:spPr>
            <a:xfrm flipV="1">
              <a:off x="6595373" y="5191276"/>
              <a:ext cx="2819" cy="483544"/>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3A5E7675-8EB3-9CF2-6569-2730ACED8DCB}"/>
                </a:ext>
              </a:extLst>
            </p:cNvPr>
            <p:cNvCxnSpPr>
              <a:cxnSpLocks/>
            </p:cNvCxnSpPr>
            <p:nvPr/>
          </p:nvCxnSpPr>
          <p:spPr>
            <a:xfrm>
              <a:off x="6598191" y="5191276"/>
              <a:ext cx="576515"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13B0F4C-BE81-AD69-BC8D-80F27EEAE538}"/>
                </a:ext>
              </a:extLst>
            </p:cNvPr>
            <p:cNvCxnSpPr>
              <a:cxnSpLocks/>
            </p:cNvCxnSpPr>
            <p:nvPr/>
          </p:nvCxnSpPr>
          <p:spPr>
            <a:xfrm flipH="1" flipV="1">
              <a:off x="7173605" y="5190745"/>
              <a:ext cx="1609" cy="482524"/>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FB84852D-2871-043E-5551-4C8B238E547A}"/>
                </a:ext>
              </a:extLst>
            </p:cNvPr>
            <p:cNvCxnSpPr>
              <a:cxnSpLocks/>
            </p:cNvCxnSpPr>
            <p:nvPr/>
          </p:nvCxnSpPr>
          <p:spPr>
            <a:xfrm>
              <a:off x="7173605" y="5673799"/>
              <a:ext cx="145399"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3FB25A-7A97-6EF3-14BE-BB5DBAF1D879}"/>
                </a:ext>
              </a:extLst>
            </p:cNvPr>
            <p:cNvCxnSpPr>
              <a:cxnSpLocks/>
            </p:cNvCxnSpPr>
            <p:nvPr/>
          </p:nvCxnSpPr>
          <p:spPr>
            <a:xfrm flipV="1">
              <a:off x="7319003" y="5191276"/>
              <a:ext cx="0" cy="482524"/>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9A2F310-865B-DD93-35EB-6B57FADD0DAB}"/>
                </a:ext>
              </a:extLst>
            </p:cNvPr>
            <p:cNvCxnSpPr>
              <a:cxnSpLocks/>
            </p:cNvCxnSpPr>
            <p:nvPr/>
          </p:nvCxnSpPr>
          <p:spPr>
            <a:xfrm>
              <a:off x="7317823" y="5191275"/>
              <a:ext cx="146579"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グループ化 61">
            <a:extLst>
              <a:ext uri="{FF2B5EF4-FFF2-40B4-BE49-F238E27FC236}">
                <a16:creationId xmlns:a16="http://schemas.microsoft.com/office/drawing/2014/main" id="{C02A909C-2281-EC56-0ABB-F42C009603C5}"/>
              </a:ext>
            </a:extLst>
          </p:cNvPr>
          <p:cNvGrpSpPr/>
          <p:nvPr/>
        </p:nvGrpSpPr>
        <p:grpSpPr>
          <a:xfrm>
            <a:off x="7751522" y="4568655"/>
            <a:ext cx="945270" cy="890501"/>
            <a:chOff x="7807365" y="4868458"/>
            <a:chExt cx="945270" cy="890501"/>
          </a:xfrm>
        </p:grpSpPr>
        <p:pic>
          <p:nvPicPr>
            <p:cNvPr id="63" name="図 62">
              <a:extLst>
                <a:ext uri="{FF2B5EF4-FFF2-40B4-BE49-F238E27FC236}">
                  <a16:creationId xmlns:a16="http://schemas.microsoft.com/office/drawing/2014/main" id="{670F4A10-0372-9D77-19D1-8E9D199F46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07365" y="4868458"/>
              <a:ext cx="945270" cy="890501"/>
            </a:xfrm>
            <a:prstGeom prst="rect">
              <a:avLst/>
            </a:prstGeom>
          </p:spPr>
        </p:pic>
        <p:cxnSp>
          <p:nvCxnSpPr>
            <p:cNvPr id="64" name="直線コネクタ 63">
              <a:extLst>
                <a:ext uri="{FF2B5EF4-FFF2-40B4-BE49-F238E27FC236}">
                  <a16:creationId xmlns:a16="http://schemas.microsoft.com/office/drawing/2014/main" id="{F8FA499E-8A44-78F3-7A3D-2143F783BD04}"/>
                </a:ext>
              </a:extLst>
            </p:cNvPr>
            <p:cNvCxnSpPr>
              <a:cxnSpLocks/>
            </p:cNvCxnSpPr>
            <p:nvPr/>
          </p:nvCxnSpPr>
          <p:spPr>
            <a:xfrm>
              <a:off x="7807365" y="5191275"/>
              <a:ext cx="942291"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5" name="テキスト ボックス 64">
            <a:extLst>
              <a:ext uri="{FF2B5EF4-FFF2-40B4-BE49-F238E27FC236}">
                <a16:creationId xmlns:a16="http://schemas.microsoft.com/office/drawing/2014/main" id="{87E757AB-9FCA-BE69-E8FF-73589FCE1755}"/>
              </a:ext>
            </a:extLst>
          </p:cNvPr>
          <p:cNvSpPr txBox="1"/>
          <p:nvPr/>
        </p:nvSpPr>
        <p:spPr>
          <a:xfrm>
            <a:off x="3913894" y="4357826"/>
            <a:ext cx="504523" cy="246221"/>
          </a:xfrm>
          <a:prstGeom prst="rect">
            <a:avLst/>
          </a:prstGeom>
          <a:noFill/>
        </p:spPr>
        <p:txBody>
          <a:bodyPr wrap="square" rtlCol="0">
            <a:spAutoFit/>
          </a:bodyPr>
          <a:lstStyle/>
          <a:p>
            <a:r>
              <a:rPr lang="en-US" altLang="ja-JP" sz="1000" b="1" dirty="0">
                <a:solidFill>
                  <a:srgbClr val="FF0000"/>
                </a:solidFill>
                <a:latin typeface="Meiryo UI" panose="020B0604030504040204" pitchFamily="50" charset="-128"/>
                <a:ea typeface="Meiryo UI" panose="020B0604030504040204" pitchFamily="50" charset="-128"/>
              </a:rPr>
              <a:t>20%</a:t>
            </a:r>
          </a:p>
        </p:txBody>
      </p:sp>
      <p:sp>
        <p:nvSpPr>
          <p:cNvPr id="66" name="テキスト ボックス 65">
            <a:extLst>
              <a:ext uri="{FF2B5EF4-FFF2-40B4-BE49-F238E27FC236}">
                <a16:creationId xmlns:a16="http://schemas.microsoft.com/office/drawing/2014/main" id="{6CA74416-5B25-4D57-7592-A2A8115C3D10}"/>
              </a:ext>
            </a:extLst>
          </p:cNvPr>
          <p:cNvSpPr txBox="1"/>
          <p:nvPr/>
        </p:nvSpPr>
        <p:spPr>
          <a:xfrm>
            <a:off x="5271403" y="4348538"/>
            <a:ext cx="504523" cy="246221"/>
          </a:xfrm>
          <a:prstGeom prst="rect">
            <a:avLst/>
          </a:prstGeom>
          <a:noFill/>
        </p:spPr>
        <p:txBody>
          <a:bodyPr wrap="square" rtlCol="0">
            <a:spAutoFit/>
          </a:bodyPr>
          <a:lstStyle/>
          <a:p>
            <a:r>
              <a:rPr lang="en-US" altLang="ja-JP" sz="1000" b="1" dirty="0">
                <a:solidFill>
                  <a:srgbClr val="FF0000"/>
                </a:solidFill>
                <a:latin typeface="Meiryo UI" panose="020B0604030504040204" pitchFamily="50" charset="-128"/>
                <a:ea typeface="Meiryo UI" panose="020B0604030504040204" pitchFamily="50" charset="-128"/>
              </a:rPr>
              <a:t>50%</a:t>
            </a:r>
          </a:p>
        </p:txBody>
      </p:sp>
      <p:sp>
        <p:nvSpPr>
          <p:cNvPr id="67" name="テキスト ボックス 66">
            <a:extLst>
              <a:ext uri="{FF2B5EF4-FFF2-40B4-BE49-F238E27FC236}">
                <a16:creationId xmlns:a16="http://schemas.microsoft.com/office/drawing/2014/main" id="{12A122F7-038F-4F7D-0556-B4B13D71C08A}"/>
              </a:ext>
            </a:extLst>
          </p:cNvPr>
          <p:cNvSpPr txBox="1"/>
          <p:nvPr/>
        </p:nvSpPr>
        <p:spPr>
          <a:xfrm>
            <a:off x="6649638" y="4357826"/>
            <a:ext cx="504523" cy="246221"/>
          </a:xfrm>
          <a:prstGeom prst="rect">
            <a:avLst/>
          </a:prstGeom>
          <a:noFill/>
        </p:spPr>
        <p:txBody>
          <a:bodyPr wrap="square" rtlCol="0">
            <a:spAutoFit/>
          </a:bodyPr>
          <a:lstStyle/>
          <a:p>
            <a:r>
              <a:rPr lang="en-US" altLang="ja-JP" sz="1000" b="1" dirty="0">
                <a:solidFill>
                  <a:srgbClr val="FF0000"/>
                </a:solidFill>
                <a:latin typeface="Meiryo UI" panose="020B0604030504040204" pitchFamily="50" charset="-128"/>
                <a:ea typeface="Meiryo UI" panose="020B0604030504040204" pitchFamily="50" charset="-128"/>
              </a:rPr>
              <a:t>80%</a:t>
            </a:r>
          </a:p>
        </p:txBody>
      </p:sp>
      <p:sp>
        <p:nvSpPr>
          <p:cNvPr id="68" name="テキスト ボックス 67">
            <a:extLst>
              <a:ext uri="{FF2B5EF4-FFF2-40B4-BE49-F238E27FC236}">
                <a16:creationId xmlns:a16="http://schemas.microsoft.com/office/drawing/2014/main" id="{C7B9C0BB-B19E-41D6-A51A-1A7EDD24D6DF}"/>
              </a:ext>
            </a:extLst>
          </p:cNvPr>
          <p:cNvSpPr txBox="1"/>
          <p:nvPr/>
        </p:nvSpPr>
        <p:spPr>
          <a:xfrm>
            <a:off x="7944186" y="4360111"/>
            <a:ext cx="651057" cy="246221"/>
          </a:xfrm>
          <a:prstGeom prst="rect">
            <a:avLst/>
          </a:prstGeom>
          <a:noFill/>
        </p:spPr>
        <p:txBody>
          <a:bodyPr wrap="square" rtlCol="0">
            <a:spAutoFit/>
          </a:bodyPr>
          <a:lstStyle/>
          <a:p>
            <a:r>
              <a:rPr lang="en-US" altLang="ja-JP" sz="1000" b="1" dirty="0">
                <a:solidFill>
                  <a:srgbClr val="FF0000"/>
                </a:solidFill>
                <a:latin typeface="Meiryo UI" panose="020B0604030504040204" pitchFamily="50" charset="-128"/>
                <a:ea typeface="Meiryo UI" panose="020B0604030504040204" pitchFamily="50" charset="-128"/>
              </a:rPr>
              <a:t>100%</a:t>
            </a:r>
          </a:p>
        </p:txBody>
      </p:sp>
      <p:sp>
        <p:nvSpPr>
          <p:cNvPr id="69" name="テキスト ボックス 68">
            <a:extLst>
              <a:ext uri="{FF2B5EF4-FFF2-40B4-BE49-F238E27FC236}">
                <a16:creationId xmlns:a16="http://schemas.microsoft.com/office/drawing/2014/main" id="{AFBB54EA-98C5-7085-0D23-B27D9FC22E5E}"/>
              </a:ext>
            </a:extLst>
          </p:cNvPr>
          <p:cNvSpPr txBox="1"/>
          <p:nvPr/>
        </p:nvSpPr>
        <p:spPr>
          <a:xfrm>
            <a:off x="3900738" y="5002212"/>
            <a:ext cx="742441" cy="230832"/>
          </a:xfrm>
          <a:prstGeom prst="rect">
            <a:avLst/>
          </a:prstGeom>
          <a:noFill/>
        </p:spPr>
        <p:txBody>
          <a:bodyPr wrap="square" rtlCol="0">
            <a:spAutoFit/>
          </a:bodyPr>
          <a:lstStyle/>
          <a:p>
            <a:r>
              <a:rPr lang="ja-JP" altLang="en-US" sz="900" b="1" dirty="0">
                <a:solidFill>
                  <a:srgbClr val="FF0000"/>
                </a:solidFill>
                <a:latin typeface="Meiryo UI" panose="020B0604030504040204" pitchFamily="50" charset="-128"/>
                <a:ea typeface="Meiryo UI" panose="020B0604030504040204" pitchFamily="50" charset="-128"/>
              </a:rPr>
              <a:t>実効電圧</a:t>
            </a:r>
            <a:endParaRPr lang="en-US" altLang="ja-JP" sz="900" b="1" dirty="0">
              <a:solidFill>
                <a:srgbClr val="FF0000"/>
              </a:solidFill>
              <a:latin typeface="Meiryo UI" panose="020B0604030504040204" pitchFamily="50" charset="-128"/>
              <a:ea typeface="Meiryo UI" panose="020B0604030504040204" pitchFamily="50" charset="-128"/>
            </a:endParaRPr>
          </a:p>
        </p:txBody>
      </p:sp>
      <p:cxnSp>
        <p:nvCxnSpPr>
          <p:cNvPr id="70" name="直線コネクタ 69">
            <a:extLst>
              <a:ext uri="{FF2B5EF4-FFF2-40B4-BE49-F238E27FC236}">
                <a16:creationId xmlns:a16="http://schemas.microsoft.com/office/drawing/2014/main" id="{0EF0967D-E716-D219-A1ED-B6A99D85BB25}"/>
              </a:ext>
            </a:extLst>
          </p:cNvPr>
          <p:cNvCxnSpPr>
            <a:cxnSpLocks/>
          </p:cNvCxnSpPr>
          <p:nvPr/>
        </p:nvCxnSpPr>
        <p:spPr>
          <a:xfrm>
            <a:off x="3725730" y="5247882"/>
            <a:ext cx="9422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23D1B948-7E23-FE7F-0D10-2D35207137C2}"/>
              </a:ext>
            </a:extLst>
          </p:cNvPr>
          <p:cNvCxnSpPr>
            <a:cxnSpLocks/>
          </p:cNvCxnSpPr>
          <p:nvPr/>
        </p:nvCxnSpPr>
        <p:spPr>
          <a:xfrm>
            <a:off x="5051030" y="5129195"/>
            <a:ext cx="9422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2A054A0D-EFF6-61B1-7083-6DE4E98FAADE}"/>
              </a:ext>
            </a:extLst>
          </p:cNvPr>
          <p:cNvCxnSpPr>
            <a:cxnSpLocks/>
          </p:cNvCxnSpPr>
          <p:nvPr/>
        </p:nvCxnSpPr>
        <p:spPr>
          <a:xfrm>
            <a:off x="6417756" y="4979177"/>
            <a:ext cx="9422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7E7CB6F-596A-A15D-3C6C-C43B3D23EDF3}"/>
              </a:ext>
            </a:extLst>
          </p:cNvPr>
          <p:cNvCxnSpPr>
            <a:cxnSpLocks/>
          </p:cNvCxnSpPr>
          <p:nvPr/>
        </p:nvCxnSpPr>
        <p:spPr>
          <a:xfrm>
            <a:off x="7751521" y="4895452"/>
            <a:ext cx="9422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6B791DE4-CA81-4154-7383-A447C6E3EA53}"/>
              </a:ext>
            </a:extLst>
          </p:cNvPr>
          <p:cNvSpPr txBox="1"/>
          <p:nvPr/>
        </p:nvSpPr>
        <p:spPr>
          <a:xfrm>
            <a:off x="4642955" y="5624818"/>
            <a:ext cx="3175251" cy="307777"/>
          </a:xfrm>
          <a:prstGeom prst="rect">
            <a:avLst/>
          </a:prstGeom>
          <a:noFill/>
        </p:spPr>
        <p:txBody>
          <a:bodyPr wrap="squar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　疑似的なアナログ信号を出力を生成</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0E3E1DCB-15C7-C5B9-9781-3C1A05B8696A}"/>
              </a:ext>
            </a:extLst>
          </p:cNvPr>
          <p:cNvSpPr txBox="1"/>
          <p:nvPr/>
        </p:nvSpPr>
        <p:spPr>
          <a:xfrm>
            <a:off x="4813846" y="5989235"/>
            <a:ext cx="3375196" cy="307777"/>
          </a:xfrm>
          <a:prstGeom prst="rect">
            <a:avLst/>
          </a:prstGeom>
          <a:noFill/>
        </p:spPr>
        <p:txBody>
          <a:bodyPr wrap="square" rtlCol="0">
            <a:spAutoFit/>
          </a:bodyPr>
          <a:lstStyle/>
          <a:p>
            <a:r>
              <a:rPr lang="en-US" altLang="ja-JP" sz="1400" b="1" dirty="0">
                <a:solidFill>
                  <a:srgbClr val="FF0000"/>
                </a:solidFill>
                <a:latin typeface="Meiryo UI" panose="020B0604030504040204" pitchFamily="50" charset="-128"/>
                <a:ea typeface="Meiryo UI" panose="020B0604030504040204" pitchFamily="50" charset="-128"/>
              </a:rPr>
              <a:t>LED</a:t>
            </a:r>
            <a:r>
              <a:rPr lang="ja-JP" altLang="en-US" sz="1400" b="1" dirty="0">
                <a:solidFill>
                  <a:srgbClr val="FF0000"/>
                </a:solidFill>
                <a:latin typeface="Meiryo UI" panose="020B0604030504040204" pitchFamily="50" charset="-128"/>
                <a:ea typeface="Meiryo UI" panose="020B0604030504040204" pitchFamily="50" charset="-128"/>
              </a:rPr>
              <a:t>の明るさやモーターの回線を調整する</a:t>
            </a:r>
            <a:endParaRPr lang="en-US" altLang="ja-JP" sz="14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46366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CB83D4-CB89-CF34-43C9-6F1FADB31ED1}"/>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D702F2B6-17A9-BD59-A16B-C1F6A30FE962}"/>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8.4 PWM</a:t>
            </a:r>
            <a:r>
              <a:rPr lang="ja-JP" altLang="en-US" b="0" i="0" dirty="0">
                <a:solidFill>
                  <a:srgbClr val="212529"/>
                </a:solidFill>
                <a:effectLst/>
                <a:latin typeface="メイリオ" panose="020B0604030504040204" pitchFamily="50" charset="-128"/>
                <a:ea typeface="メイリオ" panose="020B0604030504040204" pitchFamily="50" charset="-128"/>
              </a:rPr>
              <a:t>制御（</a:t>
            </a:r>
            <a:r>
              <a:rPr lang="en-US" altLang="ja-JP" b="0" i="0" dirty="0">
                <a:solidFill>
                  <a:srgbClr val="212529"/>
                </a:solidFill>
                <a:effectLst/>
                <a:latin typeface="メイリオ" panose="020B0604030504040204" pitchFamily="50" charset="-128"/>
                <a:ea typeface="メイリオ" panose="020B0604030504040204" pitchFamily="50" charset="-128"/>
              </a:rPr>
              <a:t>LED</a:t>
            </a:r>
            <a:r>
              <a:rPr lang="ja-JP" altLang="en-US" b="0" i="0" dirty="0">
                <a:solidFill>
                  <a:srgbClr val="212529"/>
                </a:solidFill>
                <a:effectLst/>
                <a:latin typeface="メイリオ" panose="020B0604030504040204" pitchFamily="50" charset="-128"/>
                <a:ea typeface="メイリオ" panose="020B0604030504040204" pitchFamily="50" charset="-128"/>
              </a:rPr>
              <a:t>明るさ制御）</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A16D8E9B-896B-CCF4-A3B6-C6966C09A955}"/>
              </a:ext>
            </a:extLst>
          </p:cNvPr>
          <p:cNvSpPr txBox="1"/>
          <p:nvPr/>
        </p:nvSpPr>
        <p:spPr>
          <a:xfrm>
            <a:off x="678302" y="1021255"/>
            <a:ext cx="2121093"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8.1</a:t>
            </a:r>
            <a:r>
              <a:rPr lang="ja-JP" altLang="en-US" sz="1400" dirty="0">
                <a:solidFill>
                  <a:srgbClr val="002060"/>
                </a:solidFill>
                <a:latin typeface="Meiryo UI" panose="020B0604030504040204" pitchFamily="50" charset="-128"/>
                <a:ea typeface="Meiryo UI" panose="020B0604030504040204" pitchFamily="50" charset="-128"/>
              </a:rPr>
              <a:t>で使用した配線を使用</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E10A8F40-E8B9-39F3-56C7-A4B6DBA1F994}"/>
              </a:ext>
            </a:extLst>
          </p:cNvPr>
          <p:cNvSpPr txBox="1"/>
          <p:nvPr/>
        </p:nvSpPr>
        <p:spPr bwMode="auto">
          <a:xfrm>
            <a:off x="917848" y="1390587"/>
            <a:ext cx="45720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b="1" dirty="0">
                <a:solidFill>
                  <a:srgbClr val="7030A0"/>
                </a:solidFill>
              </a:rPr>
              <a:t>from </a:t>
            </a:r>
            <a:r>
              <a:rPr lang="en-US" altLang="ja-JP" sz="1600" dirty="0"/>
              <a:t>machine </a:t>
            </a:r>
            <a:r>
              <a:rPr lang="en-US" altLang="ja-JP" sz="1600" b="1" dirty="0">
                <a:solidFill>
                  <a:srgbClr val="7030A0"/>
                </a:solidFill>
              </a:rPr>
              <a:t>import</a:t>
            </a:r>
            <a:r>
              <a:rPr lang="en-US" altLang="ja-JP" sz="1600" dirty="0"/>
              <a:t> Pin, PWM</a:t>
            </a:r>
          </a:p>
          <a:p>
            <a:r>
              <a:rPr lang="en-US" altLang="ja-JP" sz="1600" b="1" dirty="0">
                <a:solidFill>
                  <a:srgbClr val="7030A0"/>
                </a:solidFill>
              </a:rPr>
              <a:t>import</a:t>
            </a:r>
            <a:r>
              <a:rPr lang="en-US" altLang="ja-JP" sz="1600" dirty="0"/>
              <a:t> time</a:t>
            </a:r>
          </a:p>
          <a:p>
            <a:endParaRPr lang="en-US" altLang="ja-JP" sz="1600" dirty="0"/>
          </a:p>
          <a:p>
            <a:r>
              <a:rPr lang="en-US" altLang="ja-JP" sz="1600" dirty="0" err="1"/>
              <a:t>pwm</a:t>
            </a:r>
            <a:r>
              <a:rPr lang="en-US" altLang="ja-JP" sz="1600" dirty="0"/>
              <a:t> = PWM(Pin(</a:t>
            </a:r>
            <a:r>
              <a:rPr lang="en-US" altLang="ja-JP" sz="1600" b="1" dirty="0">
                <a:solidFill>
                  <a:srgbClr val="CC6600"/>
                </a:solidFill>
              </a:rPr>
              <a:t>16</a:t>
            </a:r>
            <a:r>
              <a:rPr lang="en-US" altLang="ja-JP" sz="1600" dirty="0"/>
              <a:t>)) </a:t>
            </a:r>
          </a:p>
          <a:p>
            <a:r>
              <a:rPr lang="en-US" altLang="ja-JP" sz="1600" dirty="0" err="1"/>
              <a:t>pwm.freq</a:t>
            </a:r>
            <a:r>
              <a:rPr lang="en-US" altLang="ja-JP" sz="1600" dirty="0"/>
              <a:t>(</a:t>
            </a:r>
            <a:r>
              <a:rPr lang="en-US" altLang="ja-JP" sz="1600" b="1" dirty="0">
                <a:solidFill>
                  <a:srgbClr val="CC6600"/>
                </a:solidFill>
              </a:rPr>
              <a:t>10000</a:t>
            </a:r>
            <a:r>
              <a:rPr lang="en-US" altLang="ja-JP" sz="1600" dirty="0"/>
              <a:t>)</a:t>
            </a:r>
          </a:p>
          <a:p>
            <a:endParaRPr lang="en-US" altLang="ja-JP" sz="1600" dirty="0"/>
          </a:p>
          <a:p>
            <a:r>
              <a:rPr lang="en-US" altLang="ja-JP" sz="1600" b="1" dirty="0">
                <a:solidFill>
                  <a:srgbClr val="7030A0"/>
                </a:solidFill>
              </a:rPr>
              <a:t>try:</a:t>
            </a:r>
          </a:p>
          <a:p>
            <a:r>
              <a:rPr lang="en-US" altLang="ja-JP" sz="1600" dirty="0"/>
              <a:t>    </a:t>
            </a:r>
            <a:r>
              <a:rPr lang="en-US" altLang="ja-JP" sz="1600" b="1" dirty="0">
                <a:solidFill>
                  <a:srgbClr val="7030A0"/>
                </a:solidFill>
              </a:rPr>
              <a:t>while True:</a:t>
            </a:r>
          </a:p>
          <a:p>
            <a:r>
              <a:rPr lang="en-US" altLang="ja-JP" sz="1600" dirty="0"/>
              <a:t>        </a:t>
            </a:r>
            <a:r>
              <a:rPr lang="en-US" altLang="ja-JP" sz="1600" b="1" dirty="0">
                <a:solidFill>
                  <a:srgbClr val="7030A0"/>
                </a:solidFill>
              </a:rPr>
              <a:t>for</a:t>
            </a:r>
            <a:r>
              <a:rPr lang="en-US" altLang="ja-JP" sz="1600" dirty="0"/>
              <a:t> </a:t>
            </a:r>
            <a:r>
              <a:rPr lang="en-US" altLang="ja-JP" sz="1600" dirty="0" err="1"/>
              <a:t>i</a:t>
            </a:r>
            <a:r>
              <a:rPr lang="en-US" altLang="ja-JP" sz="1600" dirty="0"/>
              <a:t> </a:t>
            </a:r>
            <a:r>
              <a:rPr lang="en-US" altLang="ja-JP" sz="1600" b="1" dirty="0">
                <a:solidFill>
                  <a:srgbClr val="7030A0"/>
                </a:solidFill>
              </a:rPr>
              <a:t>in</a:t>
            </a:r>
            <a:r>
              <a:rPr lang="en-US" altLang="ja-JP" sz="1600" dirty="0"/>
              <a:t> range(</a:t>
            </a:r>
            <a:r>
              <a:rPr lang="en-US" altLang="ja-JP" sz="1600" b="1" dirty="0">
                <a:solidFill>
                  <a:srgbClr val="CC6600"/>
                </a:solidFill>
              </a:rPr>
              <a:t>0</a:t>
            </a:r>
            <a:r>
              <a:rPr lang="en-US" altLang="ja-JP" sz="1600" dirty="0"/>
              <a:t>, </a:t>
            </a:r>
            <a:r>
              <a:rPr lang="en-US" altLang="ja-JP" sz="1600" b="1" dirty="0">
                <a:solidFill>
                  <a:srgbClr val="CC6600"/>
                </a:solidFill>
              </a:rPr>
              <a:t>65535</a:t>
            </a:r>
            <a:r>
              <a:rPr lang="en-US" altLang="ja-JP" sz="1600" dirty="0"/>
              <a:t>):</a:t>
            </a:r>
          </a:p>
          <a:p>
            <a:r>
              <a:rPr lang="en-US" altLang="ja-JP" sz="1600" dirty="0"/>
              <a:t>            pwm.duty_u16(</a:t>
            </a:r>
            <a:r>
              <a:rPr lang="en-US" altLang="ja-JP" sz="1600" dirty="0" err="1"/>
              <a:t>i</a:t>
            </a:r>
            <a:r>
              <a:rPr lang="en-US" altLang="ja-JP" sz="1600" dirty="0"/>
              <a:t>)</a:t>
            </a:r>
          </a:p>
          <a:p>
            <a:r>
              <a:rPr lang="en-US" altLang="ja-JP" sz="1600" dirty="0"/>
              <a:t>            </a:t>
            </a:r>
            <a:r>
              <a:rPr lang="en-US" altLang="ja-JP" sz="1600" dirty="0" err="1"/>
              <a:t>time.sleep_us</a:t>
            </a:r>
            <a:r>
              <a:rPr lang="en-US" altLang="ja-JP" sz="1600" dirty="0"/>
              <a:t>(</a:t>
            </a:r>
            <a:r>
              <a:rPr lang="en-US" altLang="ja-JP" sz="1600" b="1" dirty="0">
                <a:solidFill>
                  <a:srgbClr val="CC6600"/>
                </a:solidFill>
              </a:rPr>
              <a:t>50</a:t>
            </a:r>
            <a:r>
              <a:rPr lang="en-US" altLang="ja-JP" sz="1600" dirty="0"/>
              <a:t>)</a:t>
            </a:r>
          </a:p>
          <a:p>
            <a:r>
              <a:rPr lang="en-US" altLang="ja-JP" sz="1600" dirty="0"/>
              <a:t>        </a:t>
            </a:r>
            <a:r>
              <a:rPr lang="en-US" altLang="ja-JP" sz="1600" b="1" dirty="0">
                <a:solidFill>
                  <a:srgbClr val="7030A0"/>
                </a:solidFill>
              </a:rPr>
              <a:t>for</a:t>
            </a:r>
            <a:r>
              <a:rPr lang="en-US" altLang="ja-JP" sz="1600" dirty="0"/>
              <a:t> </a:t>
            </a:r>
            <a:r>
              <a:rPr lang="en-US" altLang="ja-JP" sz="1600" dirty="0" err="1"/>
              <a:t>i</a:t>
            </a:r>
            <a:r>
              <a:rPr lang="en-US" altLang="ja-JP" sz="1600" dirty="0"/>
              <a:t> </a:t>
            </a:r>
            <a:r>
              <a:rPr lang="en-US" altLang="ja-JP" sz="1600" b="1" dirty="0">
                <a:solidFill>
                  <a:srgbClr val="7030A0"/>
                </a:solidFill>
              </a:rPr>
              <a:t>in</a:t>
            </a:r>
            <a:r>
              <a:rPr lang="en-US" altLang="ja-JP" sz="1600" dirty="0"/>
              <a:t> range(</a:t>
            </a:r>
            <a:r>
              <a:rPr lang="en-US" altLang="ja-JP" sz="1600" b="1" dirty="0">
                <a:solidFill>
                  <a:srgbClr val="CC6600"/>
                </a:solidFill>
              </a:rPr>
              <a:t>65535</a:t>
            </a:r>
            <a:r>
              <a:rPr lang="en-US" altLang="ja-JP" sz="1600" dirty="0"/>
              <a:t>, </a:t>
            </a:r>
            <a:r>
              <a:rPr lang="en-US" altLang="ja-JP" sz="1600" b="1" dirty="0">
                <a:solidFill>
                  <a:srgbClr val="CC6600"/>
                </a:solidFill>
              </a:rPr>
              <a:t>0</a:t>
            </a:r>
            <a:r>
              <a:rPr lang="en-US" altLang="ja-JP" sz="1600" dirty="0"/>
              <a:t>, </a:t>
            </a:r>
            <a:r>
              <a:rPr lang="en-US" altLang="ja-JP" sz="1600" b="1" dirty="0">
                <a:solidFill>
                  <a:srgbClr val="CC6600"/>
                </a:solidFill>
              </a:rPr>
              <a:t>-1</a:t>
            </a:r>
            <a:r>
              <a:rPr lang="en-US" altLang="ja-JP" sz="1600" dirty="0"/>
              <a:t>):</a:t>
            </a:r>
          </a:p>
          <a:p>
            <a:r>
              <a:rPr lang="en-US" altLang="ja-JP" sz="1600" dirty="0"/>
              <a:t>            pwm.duty_u16(</a:t>
            </a:r>
            <a:r>
              <a:rPr lang="en-US" altLang="ja-JP" sz="1600" dirty="0" err="1"/>
              <a:t>i</a:t>
            </a:r>
            <a:r>
              <a:rPr lang="en-US" altLang="ja-JP" sz="1600" dirty="0"/>
              <a:t>)</a:t>
            </a:r>
          </a:p>
          <a:p>
            <a:r>
              <a:rPr lang="en-US" altLang="ja-JP" sz="1600" dirty="0"/>
              <a:t>            </a:t>
            </a:r>
            <a:r>
              <a:rPr lang="en-US" altLang="ja-JP" sz="1600" dirty="0" err="1"/>
              <a:t>time.sleep_us</a:t>
            </a:r>
            <a:r>
              <a:rPr lang="en-US" altLang="ja-JP" sz="1600" dirty="0"/>
              <a:t>(</a:t>
            </a:r>
            <a:r>
              <a:rPr lang="en-US" altLang="ja-JP" sz="1600" b="1" dirty="0">
                <a:solidFill>
                  <a:srgbClr val="CC6600"/>
                </a:solidFill>
              </a:rPr>
              <a:t>50</a:t>
            </a:r>
            <a:r>
              <a:rPr lang="en-US" altLang="ja-JP" sz="1600" dirty="0"/>
              <a:t>)</a:t>
            </a:r>
          </a:p>
          <a:p>
            <a:r>
              <a:rPr lang="en-US" altLang="ja-JP" sz="1600" b="1" dirty="0">
                <a:solidFill>
                  <a:srgbClr val="7030A0"/>
                </a:solidFill>
              </a:rPr>
              <a:t>except:</a:t>
            </a:r>
          </a:p>
          <a:p>
            <a:r>
              <a:rPr lang="en-US" altLang="ja-JP" sz="1600" dirty="0"/>
              <a:t>    </a:t>
            </a:r>
            <a:r>
              <a:rPr lang="en-US" altLang="ja-JP" sz="1600" dirty="0" err="1"/>
              <a:t>pwm.deinit</a:t>
            </a:r>
            <a:r>
              <a:rPr lang="en-US" altLang="ja-JP" sz="1600" dirty="0"/>
              <a:t>()</a:t>
            </a:r>
            <a:endParaRPr lang="ja-JP" altLang="en-US" sz="1600" dirty="0"/>
          </a:p>
        </p:txBody>
      </p:sp>
      <p:sp>
        <p:nvSpPr>
          <p:cNvPr id="10" name="テキスト ボックス 9">
            <a:extLst>
              <a:ext uri="{FF2B5EF4-FFF2-40B4-BE49-F238E27FC236}">
                <a16:creationId xmlns:a16="http://schemas.microsoft.com/office/drawing/2014/main" id="{5D494896-8EF3-B25D-A3B8-9F7475A048C5}"/>
              </a:ext>
            </a:extLst>
          </p:cNvPr>
          <p:cNvSpPr txBox="1"/>
          <p:nvPr/>
        </p:nvSpPr>
        <p:spPr>
          <a:xfrm>
            <a:off x="1103362" y="5509626"/>
            <a:ext cx="4241482"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mondai6.py</a:t>
            </a:r>
            <a:r>
              <a:rPr lang="ja-JP" altLang="en-US" sz="1600" dirty="0">
                <a:latin typeface="Meiryo UI" panose="020B0604030504040204" pitchFamily="50" charset="-128"/>
                <a:ea typeface="Meiryo UI" panose="020B0604030504040204" pitchFamily="50" charset="-128"/>
              </a:rPr>
              <a:t>として名前を付けて保存 ⇒　実行</a:t>
            </a:r>
            <a:endParaRPr lang="en-US" altLang="ja-JP" sz="16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BF99B461-981A-22A6-F7E2-99F4CB7883E7}"/>
              </a:ext>
            </a:extLst>
          </p:cNvPr>
          <p:cNvSpPr txBox="1"/>
          <p:nvPr/>
        </p:nvSpPr>
        <p:spPr>
          <a:xfrm>
            <a:off x="1099956" y="5825697"/>
            <a:ext cx="7164141" cy="338554"/>
          </a:xfrm>
          <a:prstGeom prst="rect">
            <a:avLst/>
          </a:prstGeom>
          <a:noFill/>
        </p:spPr>
        <p:txBody>
          <a:bodyPr wrap="none" rtlCol="0">
            <a:spAutoFit/>
          </a:bodyPr>
          <a:lstStyle/>
          <a:p>
            <a:r>
              <a:rPr lang="ja-JP" altLang="en-US" sz="1600" dirty="0">
                <a:latin typeface="Meiryo UI" panose="020B0604030504040204" pitchFamily="50" charset="-128"/>
                <a:ea typeface="Meiryo UI" panose="020B0604030504040204" pitchFamily="50" charset="-128"/>
              </a:rPr>
              <a:t>いろいろな設定値を変更・</a:t>
            </a:r>
            <a:r>
              <a:rPr lang="en-US" altLang="ja-JP" sz="1600" dirty="0">
                <a:latin typeface="Meiryo UI" panose="020B0604030504040204" pitchFamily="50" charset="-128"/>
                <a:ea typeface="Meiryo UI" panose="020B0604030504040204" pitchFamily="50" charset="-128"/>
              </a:rPr>
              <a:t>SW</a:t>
            </a:r>
            <a:r>
              <a:rPr lang="ja-JP" altLang="en-US" sz="1600" dirty="0">
                <a:latin typeface="Meiryo UI" panose="020B0604030504040204" pitchFamily="50" charset="-128"/>
                <a:ea typeface="Meiryo UI" panose="020B0604030504040204" pitchFamily="50" charset="-128"/>
              </a:rPr>
              <a:t>を押して明るさを変更するなどカスタマイズしてみてください</a:t>
            </a:r>
            <a:endParaRPr lang="en-US" altLang="ja-JP" sz="16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98EA5DF6-BBB7-F816-466D-FD717C57947A}"/>
              </a:ext>
            </a:extLst>
          </p:cNvPr>
          <p:cNvSpPr txBox="1"/>
          <p:nvPr/>
        </p:nvSpPr>
        <p:spPr>
          <a:xfrm>
            <a:off x="3779912" y="2132856"/>
            <a:ext cx="2871299" cy="307777"/>
          </a:xfrm>
          <a:prstGeom prst="rect">
            <a:avLst/>
          </a:prstGeom>
          <a:noFill/>
        </p:spPr>
        <p:txBody>
          <a:bodyPr wrap="none" rtlCol="0">
            <a:spAutoFit/>
          </a:bodyPr>
          <a:lstStyle/>
          <a:p>
            <a:r>
              <a:rPr lang="en-US" altLang="ja-JP" sz="1400" b="1" dirty="0">
                <a:solidFill>
                  <a:srgbClr val="CC6600"/>
                </a:solidFill>
                <a:latin typeface="Meiryo UI" panose="020B0604030504040204" pitchFamily="50" charset="-128"/>
                <a:ea typeface="Meiryo UI" panose="020B0604030504040204" pitchFamily="50" charset="-128"/>
              </a:rPr>
              <a:t>GIPO16</a:t>
            </a:r>
            <a:r>
              <a:rPr lang="en-US" altLang="ja-JP" sz="1400" dirty="0">
                <a:solidFill>
                  <a:srgbClr val="002060"/>
                </a:solidFill>
                <a:latin typeface="Meiryo UI" panose="020B0604030504040204" pitchFamily="50" charset="-128"/>
                <a:ea typeface="Meiryo UI" panose="020B0604030504040204" pitchFamily="50" charset="-128"/>
              </a:rPr>
              <a:t> </a:t>
            </a:r>
            <a:r>
              <a:rPr lang="ja-JP" altLang="en-US" sz="1400" dirty="0">
                <a:solidFill>
                  <a:srgbClr val="002060"/>
                </a:solidFill>
                <a:latin typeface="Meiryo UI" panose="020B0604030504040204" pitchFamily="50" charset="-128"/>
                <a:ea typeface="Meiryo UI" panose="020B0604030504040204" pitchFamily="50" charset="-128"/>
              </a:rPr>
              <a:t>の</a:t>
            </a:r>
            <a:r>
              <a:rPr lang="en-US" altLang="ja-JP" sz="1400" dirty="0">
                <a:solidFill>
                  <a:srgbClr val="002060"/>
                </a:solidFill>
                <a:latin typeface="Meiryo UI" panose="020B0604030504040204" pitchFamily="50" charset="-128"/>
                <a:ea typeface="Meiryo UI" panose="020B0604030504040204" pitchFamily="50" charset="-128"/>
              </a:rPr>
              <a:t>PWN</a:t>
            </a:r>
            <a:r>
              <a:rPr lang="ja-JP" altLang="en-US" sz="1400" dirty="0">
                <a:solidFill>
                  <a:srgbClr val="002060"/>
                </a:solidFill>
                <a:latin typeface="Meiryo UI" panose="020B0604030504040204" pitchFamily="50" charset="-128"/>
                <a:ea typeface="Meiryo UI" panose="020B0604030504040204" pitchFamily="50" charset="-128"/>
              </a:rPr>
              <a:t>オブジェクトを作成</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5A8F555A-BD9C-3D2F-33AE-418A9AFF91CE}"/>
              </a:ext>
            </a:extLst>
          </p:cNvPr>
          <p:cNvSpPr txBox="1"/>
          <p:nvPr/>
        </p:nvSpPr>
        <p:spPr>
          <a:xfrm>
            <a:off x="3779911" y="2389299"/>
            <a:ext cx="2725426"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PWN</a:t>
            </a:r>
            <a:r>
              <a:rPr lang="ja-JP" altLang="en-US" sz="1400" dirty="0">
                <a:solidFill>
                  <a:srgbClr val="002060"/>
                </a:solidFill>
                <a:latin typeface="Meiryo UI" panose="020B0604030504040204" pitchFamily="50" charset="-128"/>
                <a:ea typeface="Meiryo UI" panose="020B0604030504040204" pitchFamily="50" charset="-128"/>
              </a:rPr>
              <a:t>出力の周波数を設定（</a:t>
            </a:r>
            <a:r>
              <a:rPr lang="en-US" altLang="ja-JP" sz="1400" dirty="0">
                <a:solidFill>
                  <a:srgbClr val="002060"/>
                </a:solidFill>
                <a:latin typeface="Meiryo UI" panose="020B0604030504040204" pitchFamily="50" charset="-128"/>
                <a:ea typeface="Meiryo UI" panose="020B0604030504040204" pitchFamily="50" charset="-128"/>
              </a:rPr>
              <a:t>Hz</a:t>
            </a:r>
            <a:r>
              <a:rPr lang="ja-JP" altLang="en-US" sz="1400" dirty="0">
                <a:solidFill>
                  <a:srgbClr val="002060"/>
                </a:solidFill>
                <a:latin typeface="Meiryo UI" panose="020B0604030504040204" pitchFamily="50" charset="-128"/>
                <a:ea typeface="Meiryo UI" panose="020B0604030504040204" pitchFamily="50" charset="-128"/>
              </a:rPr>
              <a:t>）</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73C73B2E-567F-24DB-02E5-F79F4CD1C0A0}"/>
              </a:ext>
            </a:extLst>
          </p:cNvPr>
          <p:cNvSpPr txBox="1"/>
          <p:nvPr/>
        </p:nvSpPr>
        <p:spPr>
          <a:xfrm>
            <a:off x="6444208" y="2381172"/>
            <a:ext cx="806631" cy="307777"/>
          </a:xfrm>
          <a:prstGeom prst="rect">
            <a:avLst/>
          </a:prstGeom>
          <a:noFill/>
        </p:spPr>
        <p:txBody>
          <a:bodyPr wrap="none" rtlCol="0">
            <a:spAutoFit/>
          </a:bodyPr>
          <a:lstStyle/>
          <a:p>
            <a:r>
              <a:rPr lang="en-US" altLang="ja-JP" sz="1400" b="1" dirty="0">
                <a:solidFill>
                  <a:srgbClr val="CC6600"/>
                </a:solidFill>
                <a:latin typeface="Meiryo UI" panose="020B0604030504040204" pitchFamily="50" charset="-128"/>
                <a:ea typeface="Meiryo UI" panose="020B0604030504040204" pitchFamily="50" charset="-128"/>
              </a:rPr>
              <a:t>10KHz</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5" name="左中かっこ 14">
            <a:extLst>
              <a:ext uri="{FF2B5EF4-FFF2-40B4-BE49-F238E27FC236}">
                <a16:creationId xmlns:a16="http://schemas.microsoft.com/office/drawing/2014/main" id="{D7F5C860-4FC1-3141-7A36-16C2AC66DFBD}"/>
              </a:ext>
            </a:extLst>
          </p:cNvPr>
          <p:cNvSpPr/>
          <p:nvPr/>
        </p:nvSpPr>
        <p:spPr>
          <a:xfrm>
            <a:off x="925300" y="3284984"/>
            <a:ext cx="177284" cy="150270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6293686-FF85-A483-809F-897E4C6DE62D}"/>
              </a:ext>
            </a:extLst>
          </p:cNvPr>
          <p:cNvSpPr txBox="1"/>
          <p:nvPr/>
        </p:nvSpPr>
        <p:spPr>
          <a:xfrm>
            <a:off x="210517" y="3645024"/>
            <a:ext cx="803425"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繰り返し</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F7921345-84D7-D6C8-78D1-325F5197D998}"/>
              </a:ext>
            </a:extLst>
          </p:cNvPr>
          <p:cNvSpPr txBox="1"/>
          <p:nvPr/>
        </p:nvSpPr>
        <p:spPr>
          <a:xfrm>
            <a:off x="3775949" y="5084953"/>
            <a:ext cx="1955985"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PWN</a:t>
            </a:r>
            <a:r>
              <a:rPr lang="ja-JP" altLang="en-US" sz="1400" dirty="0">
                <a:solidFill>
                  <a:srgbClr val="002060"/>
                </a:solidFill>
                <a:latin typeface="Meiryo UI" panose="020B0604030504040204" pitchFamily="50" charset="-128"/>
                <a:ea typeface="Meiryo UI" panose="020B0604030504040204" pitchFamily="50" charset="-128"/>
              </a:rPr>
              <a:t>出力を無効にする</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B7B4CC9-3256-B3C3-AABF-A62349FD8796}"/>
              </a:ext>
            </a:extLst>
          </p:cNvPr>
          <p:cNvSpPr txBox="1"/>
          <p:nvPr/>
        </p:nvSpPr>
        <p:spPr>
          <a:xfrm>
            <a:off x="3779397" y="3688469"/>
            <a:ext cx="4450257"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PWN</a:t>
            </a:r>
            <a:r>
              <a:rPr lang="ja-JP" altLang="en-US" sz="1400" dirty="0">
                <a:solidFill>
                  <a:srgbClr val="002060"/>
                </a:solidFill>
                <a:latin typeface="Meiryo UI" panose="020B0604030504040204" pitchFamily="50" charset="-128"/>
                <a:ea typeface="Meiryo UI" panose="020B0604030504040204" pitchFamily="50" charset="-128"/>
              </a:rPr>
              <a:t>出力のバルス幅を</a:t>
            </a:r>
            <a:r>
              <a:rPr lang="en-US" altLang="ja-JP" sz="1400" dirty="0">
                <a:solidFill>
                  <a:srgbClr val="002060"/>
                </a:solidFill>
                <a:latin typeface="Meiryo UI" panose="020B0604030504040204" pitchFamily="50" charset="-128"/>
                <a:ea typeface="Meiryo UI" panose="020B0604030504040204" pitchFamily="50" charset="-128"/>
              </a:rPr>
              <a:t>16</a:t>
            </a:r>
            <a:r>
              <a:rPr lang="ja-JP" altLang="en-US" sz="1400" dirty="0">
                <a:solidFill>
                  <a:srgbClr val="002060"/>
                </a:solidFill>
                <a:latin typeface="Meiryo UI" panose="020B0604030504040204" pitchFamily="50" charset="-128"/>
                <a:ea typeface="Meiryo UI" panose="020B0604030504040204" pitchFamily="50" charset="-128"/>
              </a:rPr>
              <a:t>ビット値として設定　</a:t>
            </a:r>
            <a:r>
              <a:rPr lang="ja-JP" altLang="en-US" sz="1400" b="1" dirty="0">
                <a:solidFill>
                  <a:srgbClr val="002060"/>
                </a:solidFill>
                <a:latin typeface="Meiryo UI" panose="020B0604030504040204" pitchFamily="50" charset="-128"/>
                <a:ea typeface="Meiryo UI" panose="020B0604030504040204" pitchFamily="50" charset="-128"/>
              </a:rPr>
              <a:t>０～</a:t>
            </a:r>
            <a:r>
              <a:rPr lang="en-US" altLang="ja-JP" sz="1400" b="1" dirty="0">
                <a:solidFill>
                  <a:srgbClr val="002060"/>
                </a:solidFill>
                <a:latin typeface="Meiryo UI" panose="020B0604030504040204" pitchFamily="50" charset="-128"/>
                <a:ea typeface="Meiryo UI" panose="020B0604030504040204" pitchFamily="50" charset="-128"/>
              </a:rPr>
              <a:t>65535</a:t>
            </a:r>
          </a:p>
        </p:txBody>
      </p:sp>
      <p:cxnSp>
        <p:nvCxnSpPr>
          <p:cNvPr id="22" name="コネクタ: カギ線 21">
            <a:extLst>
              <a:ext uri="{FF2B5EF4-FFF2-40B4-BE49-F238E27FC236}">
                <a16:creationId xmlns:a16="http://schemas.microsoft.com/office/drawing/2014/main" id="{FC2470D3-3652-6A20-0DCF-A43B86B91F10}"/>
              </a:ext>
            </a:extLst>
          </p:cNvPr>
          <p:cNvCxnSpPr>
            <a:cxnSpLocks/>
          </p:cNvCxnSpPr>
          <p:nvPr/>
        </p:nvCxnSpPr>
        <p:spPr>
          <a:xfrm rot="10800000">
            <a:off x="3851920" y="3429001"/>
            <a:ext cx="3672408" cy="259469"/>
          </a:xfrm>
          <a:prstGeom prst="bentConnector3">
            <a:avLst>
              <a:gd name="adj1" fmla="val -47"/>
            </a:avLst>
          </a:prstGeom>
          <a:ln w="19050">
            <a:solidFill>
              <a:srgbClr val="4989B9"/>
            </a:solidFill>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B4636AB0-5D3E-D2C5-BBC2-5D3AC8DFFBCF}"/>
              </a:ext>
            </a:extLst>
          </p:cNvPr>
          <p:cNvSpPr txBox="1"/>
          <p:nvPr/>
        </p:nvSpPr>
        <p:spPr>
          <a:xfrm>
            <a:off x="1111537" y="6165998"/>
            <a:ext cx="3265253"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mondai7.py</a:t>
            </a:r>
            <a:r>
              <a:rPr lang="ja-JP" altLang="en-US" sz="1600" b="1"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ゆらぎなら</a:t>
            </a:r>
            <a:r>
              <a:rPr lang="en-US" altLang="ja-JP" sz="1600" dirty="0">
                <a:latin typeface="Meiryo UI" panose="020B0604030504040204" pitchFamily="50" charset="-128"/>
                <a:ea typeface="Meiryo UI" panose="020B0604030504040204" pitchFamily="50" charset="-128"/>
              </a:rPr>
              <a:t>LED</a:t>
            </a:r>
            <a:r>
              <a:rPr lang="ja-JP" altLang="en-US" sz="1600" dirty="0">
                <a:latin typeface="Meiryo UI" panose="020B0604030504040204" pitchFamily="50" charset="-128"/>
                <a:ea typeface="Meiryo UI" panose="020B0604030504040204" pitchFamily="50" charset="-128"/>
              </a:rPr>
              <a:t>点灯</a:t>
            </a:r>
            <a:endParaRPr lang="en-US" altLang="ja-JP"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50072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E3A6BF-C401-3E6A-DA2B-9E947296B91D}"/>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F1F03AEE-6736-0774-C875-275AFF4EADD6}"/>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8.5 </a:t>
            </a:r>
            <a:r>
              <a:rPr lang="ja-JP" altLang="en-US" b="0" i="0" dirty="0">
                <a:solidFill>
                  <a:srgbClr val="212529"/>
                </a:solidFill>
                <a:effectLst/>
                <a:latin typeface="メイリオ" panose="020B0604030504040204" pitchFamily="50" charset="-128"/>
                <a:ea typeface="メイリオ" panose="020B0604030504040204" pitchFamily="50" charset="-128"/>
              </a:rPr>
              <a:t>アナログ入力・</a:t>
            </a:r>
            <a:r>
              <a:rPr lang="en-US" altLang="ja-JP" b="0" i="0" dirty="0">
                <a:solidFill>
                  <a:srgbClr val="212529"/>
                </a:solidFill>
                <a:effectLst/>
                <a:latin typeface="メイリオ" panose="020B0604030504040204" pitchFamily="50" charset="-128"/>
                <a:ea typeface="メイリオ" panose="020B0604030504040204" pitchFamily="50" charset="-128"/>
              </a:rPr>
              <a:t>A/D</a:t>
            </a:r>
            <a:r>
              <a:rPr lang="ja-JP" altLang="en-US" dirty="0">
                <a:solidFill>
                  <a:srgbClr val="212529"/>
                </a:solidFill>
                <a:latin typeface="メイリオ" panose="020B0604030504040204" pitchFamily="50" charset="-128"/>
                <a:ea typeface="メイリオ" panose="020B0604030504040204" pitchFamily="50" charset="-128"/>
              </a:rPr>
              <a:t>コンバーター</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E159E93-AB81-D27F-6026-101DD8AAB029}"/>
              </a:ext>
            </a:extLst>
          </p:cNvPr>
          <p:cNvSpPr txBox="1"/>
          <p:nvPr/>
        </p:nvSpPr>
        <p:spPr>
          <a:xfrm>
            <a:off x="991789" y="4221020"/>
            <a:ext cx="3366627"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Pico</a:t>
            </a:r>
            <a:r>
              <a:rPr lang="ja-JP" altLang="en-US" sz="1400" dirty="0">
                <a:solidFill>
                  <a:srgbClr val="002060"/>
                </a:solidFill>
                <a:latin typeface="Meiryo UI" panose="020B0604030504040204" pitchFamily="50" charset="-128"/>
                <a:ea typeface="Meiryo UI" panose="020B0604030504040204" pitchFamily="50" charset="-128"/>
              </a:rPr>
              <a:t>は</a:t>
            </a:r>
            <a:r>
              <a:rPr lang="ja-JP" altLang="en-US" sz="1400" b="1" dirty="0">
                <a:solidFill>
                  <a:srgbClr val="002060"/>
                </a:solidFill>
                <a:latin typeface="Meiryo UI" panose="020B0604030504040204" pitchFamily="50" charset="-128"/>
                <a:ea typeface="Meiryo UI" panose="020B0604030504040204" pitchFamily="50" charset="-128"/>
              </a:rPr>
              <a:t>アナログ入力</a:t>
            </a:r>
            <a:r>
              <a:rPr lang="en-US" altLang="ja-JP" sz="1400" b="1" dirty="0">
                <a:solidFill>
                  <a:srgbClr val="002060"/>
                </a:solidFill>
                <a:latin typeface="Meiryo UI" panose="020B0604030504040204" pitchFamily="50" charset="-128"/>
                <a:ea typeface="Meiryo UI" panose="020B0604030504040204" pitchFamily="50" charset="-128"/>
              </a:rPr>
              <a:t>(3ch)</a:t>
            </a:r>
            <a:r>
              <a:rPr lang="ja-JP" altLang="en-US" sz="1400" dirty="0">
                <a:solidFill>
                  <a:srgbClr val="002060"/>
                </a:solidFill>
                <a:latin typeface="Meiryo UI" panose="020B0604030504040204" pitchFamily="50" charset="-128"/>
                <a:ea typeface="Meiryo UI" panose="020B0604030504040204" pitchFamily="50" charset="-128"/>
              </a:rPr>
              <a:t>が搭載されている</a:t>
            </a:r>
            <a:endParaRPr lang="en-US" altLang="ja-JP" sz="1400" dirty="0">
              <a:solidFill>
                <a:srgbClr val="002060"/>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795A25B2-64E3-8103-BBB9-F249349B7711}"/>
              </a:ext>
            </a:extLst>
          </p:cNvPr>
          <p:cNvGrpSpPr/>
          <p:nvPr/>
        </p:nvGrpSpPr>
        <p:grpSpPr>
          <a:xfrm>
            <a:off x="4423398" y="4221019"/>
            <a:ext cx="3019489" cy="307777"/>
            <a:chOff x="4051318" y="1021254"/>
            <a:chExt cx="3019489" cy="307777"/>
          </a:xfrm>
        </p:grpSpPr>
        <p:sp>
          <p:nvSpPr>
            <p:cNvPr id="6" name="矢印: 右 5">
              <a:extLst>
                <a:ext uri="{FF2B5EF4-FFF2-40B4-BE49-F238E27FC236}">
                  <a16:creationId xmlns:a16="http://schemas.microsoft.com/office/drawing/2014/main" id="{ACD3389E-4EFE-D47A-A6BD-534D7938CECC}"/>
                </a:ext>
              </a:extLst>
            </p:cNvPr>
            <p:cNvSpPr/>
            <p:nvPr/>
          </p:nvSpPr>
          <p:spPr>
            <a:xfrm rot="10800000">
              <a:off x="4051318" y="1144177"/>
              <a:ext cx="216024" cy="457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6BF6996-8AC9-09A3-E70A-77CD1040FCB9}"/>
                </a:ext>
              </a:extLst>
            </p:cNvPr>
            <p:cNvSpPr txBox="1"/>
            <p:nvPr/>
          </p:nvSpPr>
          <p:spPr>
            <a:xfrm>
              <a:off x="4323580" y="1021254"/>
              <a:ext cx="2747227" cy="307777"/>
            </a:xfrm>
            <a:prstGeom prst="rect">
              <a:avLst/>
            </a:prstGeom>
            <a:noFill/>
          </p:spPr>
          <p:txBody>
            <a:bodyPr wrap="none" rtlCol="0">
              <a:spAutoFit/>
            </a:bodyPr>
            <a:lstStyle/>
            <a:p>
              <a:r>
                <a:rPr lang="en-US" altLang="ja-JP" sz="1400" dirty="0" err="1">
                  <a:solidFill>
                    <a:srgbClr val="FF0000"/>
                  </a:solidFill>
                  <a:latin typeface="Meiryo UI" panose="020B0604030504040204" pitchFamily="50" charset="-128"/>
                  <a:ea typeface="Meiryo UI" panose="020B0604030504040204" pitchFamily="50" charset="-128"/>
                </a:rPr>
                <a:t>RaspberryPi</a:t>
              </a:r>
              <a:r>
                <a:rPr lang="ja-JP" altLang="en-US" sz="1400" dirty="0">
                  <a:solidFill>
                    <a:srgbClr val="FF0000"/>
                  </a:solidFill>
                  <a:latin typeface="Meiryo UI" panose="020B0604030504040204" pitchFamily="50" charset="-128"/>
                  <a:ea typeface="Meiryo UI" panose="020B0604030504040204" pitchFamily="50" charset="-128"/>
                </a:rPr>
                <a:t>には搭載されていない</a:t>
              </a:r>
              <a:endParaRPr lang="en-US" altLang="ja-JP" sz="1400" dirty="0">
                <a:solidFill>
                  <a:srgbClr val="FF0000"/>
                </a:solidFill>
                <a:latin typeface="Meiryo UI" panose="020B0604030504040204" pitchFamily="50" charset="-128"/>
                <a:ea typeface="Meiryo UI" panose="020B0604030504040204" pitchFamily="50" charset="-128"/>
              </a:endParaRPr>
            </a:p>
          </p:txBody>
        </p:sp>
      </p:grpSp>
      <p:grpSp>
        <p:nvGrpSpPr>
          <p:cNvPr id="12" name="グループ化 11">
            <a:extLst>
              <a:ext uri="{FF2B5EF4-FFF2-40B4-BE49-F238E27FC236}">
                <a16:creationId xmlns:a16="http://schemas.microsoft.com/office/drawing/2014/main" id="{DC4C8F72-F5BA-2196-7506-6BFF87A51C69}"/>
              </a:ext>
            </a:extLst>
          </p:cNvPr>
          <p:cNvGrpSpPr/>
          <p:nvPr/>
        </p:nvGrpSpPr>
        <p:grpSpPr>
          <a:xfrm>
            <a:off x="1076529" y="4604099"/>
            <a:ext cx="3184368" cy="1139812"/>
            <a:chOff x="667551" y="1544476"/>
            <a:chExt cx="3184368" cy="1139812"/>
          </a:xfrm>
        </p:grpSpPr>
        <p:pic>
          <p:nvPicPr>
            <p:cNvPr id="4" name="Picture 2">
              <a:extLst>
                <a:ext uri="{FF2B5EF4-FFF2-40B4-BE49-F238E27FC236}">
                  <a16:creationId xmlns:a16="http://schemas.microsoft.com/office/drawing/2014/main" id="{80E3D27D-5C04-F6D2-43EB-426EF83200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67551" y="1544476"/>
              <a:ext cx="2736304" cy="1139812"/>
            </a:xfrm>
            <a:prstGeom prst="rect">
              <a:avLst/>
            </a:prstGeom>
            <a:noFill/>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C79F2E32-AAC0-ED45-6F3A-5E81D14F09E6}"/>
                </a:ext>
              </a:extLst>
            </p:cNvPr>
            <p:cNvSpPr/>
            <p:nvPr/>
          </p:nvSpPr>
          <p:spPr>
            <a:xfrm>
              <a:off x="2827790" y="1988840"/>
              <a:ext cx="1024129" cy="6954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D9D476B-D963-873E-21F2-2E5FF496C521}"/>
                </a:ext>
              </a:extLst>
            </p:cNvPr>
            <p:cNvSpPr txBox="1"/>
            <p:nvPr/>
          </p:nvSpPr>
          <p:spPr bwMode="auto">
            <a:xfrm>
              <a:off x="3403855" y="2420888"/>
              <a:ext cx="404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en-US" altLang="ja-JP" sz="900" b="1" kern="0" dirty="0">
                  <a:solidFill>
                    <a:srgbClr val="FF0000"/>
                  </a:solidFill>
                  <a:latin typeface="Meiryo UI" panose="020B0604030504040204" pitchFamily="50" charset="-128"/>
                  <a:ea typeface="Meiryo UI" panose="020B0604030504040204" pitchFamily="50" charset="-128"/>
                  <a:cs typeface="Microsoft GothicNeo Light" panose="020B0300000101010101" pitchFamily="34" charset="-127"/>
                </a:rPr>
                <a:t>0ch</a:t>
              </a:r>
              <a:endParaRPr kumimoji="1" lang="ja-JP" altLang="en-US" sz="900" b="1" kern="0" dirty="0">
                <a:solidFill>
                  <a:srgbClr val="FF0000"/>
                </a:solidFill>
                <a:latin typeface="Meiryo UI" panose="020B0604030504040204" pitchFamily="50" charset="-128"/>
                <a:ea typeface="Meiryo UI" panose="020B0604030504040204" pitchFamily="50" charset="-128"/>
                <a:cs typeface="Microsoft GothicNeo Light" panose="020B0300000101010101" pitchFamily="34" charset="-127"/>
              </a:endParaRPr>
            </a:p>
          </p:txBody>
        </p:sp>
        <p:sp>
          <p:nvSpPr>
            <p:cNvPr id="10" name="テキスト ボックス 9">
              <a:extLst>
                <a:ext uri="{FF2B5EF4-FFF2-40B4-BE49-F238E27FC236}">
                  <a16:creationId xmlns:a16="http://schemas.microsoft.com/office/drawing/2014/main" id="{9FA74BBD-E866-673F-B288-714E113A9498}"/>
                </a:ext>
              </a:extLst>
            </p:cNvPr>
            <p:cNvSpPr txBox="1"/>
            <p:nvPr/>
          </p:nvSpPr>
          <p:spPr bwMode="auto">
            <a:xfrm>
              <a:off x="3392147" y="1966918"/>
              <a:ext cx="404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en-US" altLang="ja-JP" sz="900" b="1" kern="0" dirty="0">
                  <a:solidFill>
                    <a:srgbClr val="FF0000"/>
                  </a:solidFill>
                  <a:latin typeface="Meiryo UI" panose="020B0604030504040204" pitchFamily="50" charset="-128"/>
                  <a:ea typeface="Meiryo UI" panose="020B0604030504040204" pitchFamily="50" charset="-128"/>
                  <a:cs typeface="Microsoft GothicNeo Light" panose="020B0300000101010101" pitchFamily="34" charset="-127"/>
                </a:rPr>
                <a:t>2ch</a:t>
              </a:r>
              <a:endParaRPr kumimoji="1" lang="ja-JP" altLang="en-US" sz="900" b="1" kern="0" dirty="0">
                <a:solidFill>
                  <a:srgbClr val="FF0000"/>
                </a:solidFill>
                <a:latin typeface="Meiryo UI" panose="020B0604030504040204" pitchFamily="50" charset="-128"/>
                <a:ea typeface="Meiryo UI" panose="020B0604030504040204" pitchFamily="50" charset="-128"/>
                <a:cs typeface="Microsoft GothicNeo Light" panose="020B0300000101010101" pitchFamily="34" charset="-127"/>
              </a:endParaRPr>
            </a:p>
          </p:txBody>
        </p:sp>
        <p:sp>
          <p:nvSpPr>
            <p:cNvPr id="11" name="テキスト ボックス 10">
              <a:extLst>
                <a:ext uri="{FF2B5EF4-FFF2-40B4-BE49-F238E27FC236}">
                  <a16:creationId xmlns:a16="http://schemas.microsoft.com/office/drawing/2014/main" id="{EB95388C-7503-57F1-6A2F-8AE68406CE73}"/>
                </a:ext>
              </a:extLst>
            </p:cNvPr>
            <p:cNvSpPr txBox="1"/>
            <p:nvPr/>
          </p:nvSpPr>
          <p:spPr bwMode="auto">
            <a:xfrm>
              <a:off x="3392147" y="2272904"/>
              <a:ext cx="404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en-US" altLang="ja-JP" sz="900" b="1" kern="0" dirty="0">
                  <a:solidFill>
                    <a:srgbClr val="FF0000"/>
                  </a:solidFill>
                  <a:latin typeface="Meiryo UI" panose="020B0604030504040204" pitchFamily="50" charset="-128"/>
                  <a:ea typeface="Meiryo UI" panose="020B0604030504040204" pitchFamily="50" charset="-128"/>
                  <a:cs typeface="Microsoft GothicNeo Light" panose="020B0300000101010101" pitchFamily="34" charset="-127"/>
                </a:rPr>
                <a:t>1ch</a:t>
              </a:r>
              <a:endParaRPr kumimoji="1" lang="ja-JP" altLang="en-US" sz="900" b="1" kern="0" dirty="0">
                <a:solidFill>
                  <a:srgbClr val="FF0000"/>
                </a:solidFill>
                <a:latin typeface="Meiryo UI" panose="020B0604030504040204" pitchFamily="50" charset="-128"/>
                <a:ea typeface="Meiryo UI" panose="020B0604030504040204" pitchFamily="50" charset="-128"/>
                <a:cs typeface="Microsoft GothicNeo Light" panose="020B0300000101010101" pitchFamily="34" charset="-127"/>
              </a:endParaRPr>
            </a:p>
          </p:txBody>
        </p:sp>
      </p:grpSp>
      <p:sp>
        <p:nvSpPr>
          <p:cNvPr id="15" name="テキスト ボックス 14">
            <a:extLst>
              <a:ext uri="{FF2B5EF4-FFF2-40B4-BE49-F238E27FC236}">
                <a16:creationId xmlns:a16="http://schemas.microsoft.com/office/drawing/2014/main" id="{A1848170-F960-B641-B777-22DF34F76354}"/>
              </a:ext>
            </a:extLst>
          </p:cNvPr>
          <p:cNvSpPr txBox="1"/>
          <p:nvPr/>
        </p:nvSpPr>
        <p:spPr>
          <a:xfrm>
            <a:off x="684690" y="1044859"/>
            <a:ext cx="1420582"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アナログ信号とは</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2E9FBFA4-87CE-3954-8CF2-E29190967C55}"/>
              </a:ext>
            </a:extLst>
          </p:cNvPr>
          <p:cNvSpPr txBox="1"/>
          <p:nvPr/>
        </p:nvSpPr>
        <p:spPr bwMode="auto">
          <a:xfrm>
            <a:off x="872714" y="1374558"/>
            <a:ext cx="70836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333333"/>
                </a:solidFill>
                <a:effectLst/>
                <a:latin typeface="メイリオ" panose="020B0604030504040204" pitchFamily="50" charset="-128"/>
                <a:ea typeface="メイリオ" panose="020B0604030504040204" pitchFamily="50" charset="-128"/>
              </a:rPr>
              <a:t>デジタル入力では、</a:t>
            </a:r>
            <a:r>
              <a:rPr lang="en-US" altLang="ja-JP" sz="1400" b="1" i="0" dirty="0">
                <a:solidFill>
                  <a:srgbClr val="333333"/>
                </a:solidFill>
                <a:effectLst/>
                <a:latin typeface="メイリオ" panose="020B0604030504040204" pitchFamily="50" charset="-128"/>
                <a:ea typeface="メイリオ" panose="020B0604030504040204" pitchFamily="50" charset="-128"/>
              </a:rPr>
              <a:t>ON</a:t>
            </a:r>
            <a:r>
              <a:rPr lang="ja-JP" altLang="en-US" sz="1400" b="0" i="0" dirty="0">
                <a:solidFill>
                  <a:srgbClr val="333333"/>
                </a:solidFill>
                <a:effectLst/>
                <a:latin typeface="メイリオ" panose="020B0604030504040204" pitchFamily="50" charset="-128"/>
                <a:ea typeface="メイリオ" panose="020B0604030504040204" pitchFamily="50" charset="-128"/>
              </a:rPr>
              <a:t>か</a:t>
            </a:r>
            <a:r>
              <a:rPr lang="en-US" altLang="ja-JP" sz="1400" b="1" i="0" dirty="0">
                <a:solidFill>
                  <a:srgbClr val="333333"/>
                </a:solidFill>
                <a:effectLst/>
                <a:latin typeface="メイリオ" panose="020B0604030504040204" pitchFamily="50" charset="-128"/>
                <a:ea typeface="メイリオ" panose="020B0604030504040204" pitchFamily="50" charset="-128"/>
              </a:rPr>
              <a:t>OFF</a:t>
            </a:r>
            <a:r>
              <a:rPr lang="ja-JP" altLang="en-US" sz="1400" b="0" i="0" dirty="0">
                <a:solidFill>
                  <a:srgbClr val="333333"/>
                </a:solidFill>
                <a:effectLst/>
                <a:latin typeface="メイリオ" panose="020B0604030504040204" pitchFamily="50" charset="-128"/>
                <a:ea typeface="メイリオ" panose="020B0604030504040204" pitchFamily="50" charset="-128"/>
              </a:rPr>
              <a:t>、</a:t>
            </a:r>
            <a:r>
              <a:rPr lang="en-US" altLang="ja-JP" sz="1400" b="0" i="0" dirty="0">
                <a:solidFill>
                  <a:srgbClr val="333333"/>
                </a:solidFill>
                <a:effectLst/>
                <a:latin typeface="メイリオ" panose="020B0604030504040204" pitchFamily="50" charset="-128"/>
                <a:ea typeface="メイリオ" panose="020B0604030504040204" pitchFamily="50" charset="-128"/>
              </a:rPr>
              <a:t>5(3.3)V</a:t>
            </a:r>
            <a:r>
              <a:rPr lang="ja-JP" altLang="en-US" sz="1400" b="0" i="0" dirty="0">
                <a:solidFill>
                  <a:srgbClr val="333333"/>
                </a:solidFill>
                <a:effectLst/>
                <a:latin typeface="メイリオ" panose="020B0604030504040204" pitchFamily="50" charset="-128"/>
                <a:ea typeface="メイリオ" panose="020B0604030504040204" pitchFamily="50" charset="-128"/>
              </a:rPr>
              <a:t>か</a:t>
            </a:r>
            <a:r>
              <a:rPr lang="en-US" altLang="ja-JP" sz="1400" b="0" i="0" dirty="0">
                <a:solidFill>
                  <a:srgbClr val="333333"/>
                </a:solidFill>
                <a:effectLst/>
                <a:latin typeface="メイリオ" panose="020B0604030504040204" pitchFamily="50" charset="-128"/>
                <a:ea typeface="メイリオ" panose="020B0604030504040204" pitchFamily="50" charset="-128"/>
              </a:rPr>
              <a:t>0V</a:t>
            </a:r>
            <a:r>
              <a:rPr lang="ja-JP" altLang="en-US" sz="1400" b="0" i="0" dirty="0">
                <a:solidFill>
                  <a:srgbClr val="333333"/>
                </a:solidFill>
                <a:effectLst/>
                <a:latin typeface="メイリオ" panose="020B0604030504040204" pitchFamily="50" charset="-128"/>
                <a:ea typeface="メイリオ" panose="020B0604030504040204" pitchFamily="50" charset="-128"/>
              </a:rPr>
              <a:t>という二値しかありません</a:t>
            </a:r>
            <a:endParaRPr lang="ja-JP" altLang="en-US" sz="14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23F6C083-F5C8-FC6C-4CC7-FED1A28CA72A}"/>
              </a:ext>
            </a:extLst>
          </p:cNvPr>
          <p:cNvSpPr txBox="1"/>
          <p:nvPr/>
        </p:nvSpPr>
        <p:spPr bwMode="auto">
          <a:xfrm>
            <a:off x="872714" y="1663655"/>
            <a:ext cx="693964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latin typeface="メイリオ" panose="020B0604030504040204" pitchFamily="50" charset="-128"/>
                <a:ea typeface="メイリオ" panose="020B0604030504040204" pitchFamily="50" charset="-128"/>
              </a:rPr>
              <a:t>アナログ信号（「光」「音」「熱」等・各センサーからの信号）は、</a:t>
            </a:r>
            <a:r>
              <a:rPr lang="en-US" altLang="ja-JP" sz="1400" dirty="0">
                <a:latin typeface="メイリオ" panose="020B0604030504040204" pitchFamily="50" charset="-128"/>
                <a:ea typeface="メイリオ" panose="020B0604030504040204" pitchFamily="50" charset="-128"/>
              </a:rPr>
              <a:t>ON</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OFF</a:t>
            </a:r>
            <a:r>
              <a:rPr lang="ja-JP" altLang="en-US" sz="1400" dirty="0">
                <a:latin typeface="メイリオ" panose="020B0604030504040204" pitchFamily="50" charset="-128"/>
                <a:ea typeface="メイリオ" panose="020B0604030504040204" pitchFamily="50" charset="-128"/>
              </a:rPr>
              <a:t>だけでなく、中間の電圧（たとえば、</a:t>
            </a:r>
            <a:r>
              <a:rPr lang="en-US" altLang="ja-JP" sz="1400" dirty="0">
                <a:latin typeface="メイリオ" panose="020B0604030504040204" pitchFamily="50" charset="-128"/>
                <a:ea typeface="メイリオ" panose="020B0604030504040204" pitchFamily="50" charset="-128"/>
              </a:rPr>
              <a:t>2.6V</a:t>
            </a:r>
            <a:r>
              <a:rPr lang="ja-JP" altLang="en-US" sz="1400" dirty="0">
                <a:latin typeface="メイリオ" panose="020B0604030504040204" pitchFamily="50" charset="-128"/>
                <a:ea typeface="メイリオ" panose="020B0604030504040204" pitchFamily="50" charset="-128"/>
              </a:rPr>
              <a:t>とか</a:t>
            </a:r>
            <a:r>
              <a:rPr lang="en-US" altLang="ja-JP" sz="1400" dirty="0">
                <a:latin typeface="メイリオ" panose="020B0604030504040204" pitchFamily="50" charset="-128"/>
                <a:ea typeface="メイリオ" panose="020B0604030504040204" pitchFamily="50" charset="-128"/>
              </a:rPr>
              <a:t>1.16V</a:t>
            </a:r>
            <a:r>
              <a:rPr lang="ja-JP" altLang="en-US" sz="1400" dirty="0">
                <a:latin typeface="メイリオ" panose="020B0604030504040204" pitchFamily="50" charset="-128"/>
                <a:ea typeface="メイリオ" panose="020B0604030504040204" pitchFamily="50" charset="-128"/>
              </a:rPr>
              <a:t>）の信号</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常に変化する「連続した信号」</a:t>
            </a:r>
          </a:p>
        </p:txBody>
      </p:sp>
      <p:sp>
        <p:nvSpPr>
          <p:cNvPr id="25" name="フリーフォーム: 図形 24">
            <a:extLst>
              <a:ext uri="{FF2B5EF4-FFF2-40B4-BE49-F238E27FC236}">
                <a16:creationId xmlns:a16="http://schemas.microsoft.com/office/drawing/2014/main" id="{BC8FAD8B-5403-A7F0-EA69-2CC38B6B1CDA}"/>
              </a:ext>
            </a:extLst>
          </p:cNvPr>
          <p:cNvSpPr/>
          <p:nvPr/>
        </p:nvSpPr>
        <p:spPr>
          <a:xfrm>
            <a:off x="4247963" y="2332983"/>
            <a:ext cx="2724347" cy="800015"/>
          </a:xfrm>
          <a:custGeom>
            <a:avLst/>
            <a:gdLst>
              <a:gd name="connsiteX0" fmla="*/ 0 w 2724347"/>
              <a:gd name="connsiteY0" fmla="*/ 800015 h 800015"/>
              <a:gd name="connsiteX1" fmla="*/ 226244 w 2724347"/>
              <a:gd name="connsiteY1" fmla="*/ 545491 h 800015"/>
              <a:gd name="connsiteX2" fmla="*/ 386499 w 2724347"/>
              <a:gd name="connsiteY2" fmla="*/ 441796 h 800015"/>
              <a:gd name="connsiteX3" fmla="*/ 641023 w 2724347"/>
              <a:gd name="connsiteY3" fmla="*/ 356955 h 800015"/>
              <a:gd name="connsiteX4" fmla="*/ 980388 w 2724347"/>
              <a:gd name="connsiteY4" fmla="*/ 300394 h 800015"/>
              <a:gd name="connsiteX5" fmla="*/ 1300899 w 2724347"/>
              <a:gd name="connsiteY5" fmla="*/ 309821 h 800015"/>
              <a:gd name="connsiteX6" fmla="*/ 1602557 w 2724347"/>
              <a:gd name="connsiteY6" fmla="*/ 347528 h 800015"/>
              <a:gd name="connsiteX7" fmla="*/ 1998483 w 2724347"/>
              <a:gd name="connsiteY7" fmla="*/ 347528 h 800015"/>
              <a:gd name="connsiteX8" fmla="*/ 2234153 w 2724347"/>
              <a:gd name="connsiteY8" fmla="*/ 262687 h 800015"/>
              <a:gd name="connsiteX9" fmla="*/ 2526384 w 2724347"/>
              <a:gd name="connsiteY9" fmla="*/ 93004 h 800015"/>
              <a:gd name="connsiteX10" fmla="*/ 2667786 w 2724347"/>
              <a:gd name="connsiteY10" fmla="*/ 8163 h 800015"/>
              <a:gd name="connsiteX11" fmla="*/ 2724347 w 2724347"/>
              <a:gd name="connsiteY11" fmla="*/ 8163 h 80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4347" h="800015">
                <a:moveTo>
                  <a:pt x="0" y="800015"/>
                </a:moveTo>
                <a:cubicBezTo>
                  <a:pt x="80914" y="702604"/>
                  <a:pt x="161828" y="605194"/>
                  <a:pt x="226244" y="545491"/>
                </a:cubicBezTo>
                <a:cubicBezTo>
                  <a:pt x="290661" y="485788"/>
                  <a:pt x="317369" y="473219"/>
                  <a:pt x="386499" y="441796"/>
                </a:cubicBezTo>
                <a:cubicBezTo>
                  <a:pt x="455629" y="410373"/>
                  <a:pt x="542042" y="380522"/>
                  <a:pt x="641023" y="356955"/>
                </a:cubicBezTo>
                <a:cubicBezTo>
                  <a:pt x="740004" y="333388"/>
                  <a:pt x="870409" y="308250"/>
                  <a:pt x="980388" y="300394"/>
                </a:cubicBezTo>
                <a:cubicBezTo>
                  <a:pt x="1090367" y="292538"/>
                  <a:pt x="1197204" y="301965"/>
                  <a:pt x="1300899" y="309821"/>
                </a:cubicBezTo>
                <a:cubicBezTo>
                  <a:pt x="1404594" y="317677"/>
                  <a:pt x="1486293" y="341244"/>
                  <a:pt x="1602557" y="347528"/>
                </a:cubicBezTo>
                <a:cubicBezTo>
                  <a:pt x="1718821" y="353812"/>
                  <a:pt x="1893217" y="361668"/>
                  <a:pt x="1998483" y="347528"/>
                </a:cubicBezTo>
                <a:cubicBezTo>
                  <a:pt x="2103749" y="333388"/>
                  <a:pt x="2146170" y="305108"/>
                  <a:pt x="2234153" y="262687"/>
                </a:cubicBezTo>
                <a:cubicBezTo>
                  <a:pt x="2322136" y="220266"/>
                  <a:pt x="2454112" y="135425"/>
                  <a:pt x="2526384" y="93004"/>
                </a:cubicBezTo>
                <a:cubicBezTo>
                  <a:pt x="2598656" y="50583"/>
                  <a:pt x="2634792" y="22303"/>
                  <a:pt x="2667786" y="8163"/>
                </a:cubicBezTo>
                <a:cubicBezTo>
                  <a:pt x="2700780" y="-5977"/>
                  <a:pt x="2712563" y="1093"/>
                  <a:pt x="2724347" y="8163"/>
                </a:cubicBezTo>
              </a:path>
            </a:pathLst>
          </a:cu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36" name="直線コネクタ 1035">
            <a:extLst>
              <a:ext uri="{FF2B5EF4-FFF2-40B4-BE49-F238E27FC236}">
                <a16:creationId xmlns:a16="http://schemas.microsoft.com/office/drawing/2014/main" id="{5F9CEC84-59B7-EFCA-81C4-25B147694385}"/>
              </a:ext>
            </a:extLst>
          </p:cNvPr>
          <p:cNvCxnSpPr>
            <a:cxnSpLocks/>
          </p:cNvCxnSpPr>
          <p:nvPr/>
        </p:nvCxnSpPr>
        <p:spPr>
          <a:xfrm flipV="1">
            <a:off x="4499992" y="2876442"/>
            <a:ext cx="0" cy="720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7" name="直線コネクタ 1036">
            <a:extLst>
              <a:ext uri="{FF2B5EF4-FFF2-40B4-BE49-F238E27FC236}">
                <a16:creationId xmlns:a16="http://schemas.microsoft.com/office/drawing/2014/main" id="{DBEA8458-1EAE-82B0-DF2D-093E8D61843A}"/>
              </a:ext>
            </a:extLst>
          </p:cNvPr>
          <p:cNvCxnSpPr>
            <a:cxnSpLocks/>
          </p:cNvCxnSpPr>
          <p:nvPr/>
        </p:nvCxnSpPr>
        <p:spPr>
          <a:xfrm>
            <a:off x="4166228" y="2948450"/>
            <a:ext cx="3337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0" name="直線コネクタ 1039">
            <a:extLst>
              <a:ext uri="{FF2B5EF4-FFF2-40B4-BE49-F238E27FC236}">
                <a16:creationId xmlns:a16="http://schemas.microsoft.com/office/drawing/2014/main" id="{068A148A-D222-4AD5-2C4E-C05B2AFF0536}"/>
              </a:ext>
            </a:extLst>
          </p:cNvPr>
          <p:cNvCxnSpPr>
            <a:cxnSpLocks/>
          </p:cNvCxnSpPr>
          <p:nvPr/>
        </p:nvCxnSpPr>
        <p:spPr>
          <a:xfrm>
            <a:off x="4823520" y="2708920"/>
            <a:ext cx="3337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1" name="直線コネクタ 1040">
            <a:extLst>
              <a:ext uri="{FF2B5EF4-FFF2-40B4-BE49-F238E27FC236}">
                <a16:creationId xmlns:a16="http://schemas.microsoft.com/office/drawing/2014/main" id="{5D758874-DEEE-F49D-406E-6363D28BD188}"/>
              </a:ext>
            </a:extLst>
          </p:cNvPr>
          <p:cNvCxnSpPr>
            <a:cxnSpLocks/>
          </p:cNvCxnSpPr>
          <p:nvPr/>
        </p:nvCxnSpPr>
        <p:spPr>
          <a:xfrm>
            <a:off x="4499992" y="2876442"/>
            <a:ext cx="3337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3" name="直線コネクタ 1042">
            <a:extLst>
              <a:ext uri="{FF2B5EF4-FFF2-40B4-BE49-F238E27FC236}">
                <a16:creationId xmlns:a16="http://schemas.microsoft.com/office/drawing/2014/main" id="{3ABCC8DA-A2A1-2029-C670-CB0B9DA2959C}"/>
              </a:ext>
            </a:extLst>
          </p:cNvPr>
          <p:cNvCxnSpPr>
            <a:cxnSpLocks/>
          </p:cNvCxnSpPr>
          <p:nvPr/>
        </p:nvCxnSpPr>
        <p:spPr>
          <a:xfrm flipV="1">
            <a:off x="4822627" y="2708920"/>
            <a:ext cx="0" cy="1675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5" name="直線コネクタ 1044">
            <a:extLst>
              <a:ext uri="{FF2B5EF4-FFF2-40B4-BE49-F238E27FC236}">
                <a16:creationId xmlns:a16="http://schemas.microsoft.com/office/drawing/2014/main" id="{1A2BCF0D-FAEB-A68F-E8E2-49B87A4FBAA1}"/>
              </a:ext>
            </a:extLst>
          </p:cNvPr>
          <p:cNvCxnSpPr>
            <a:cxnSpLocks/>
          </p:cNvCxnSpPr>
          <p:nvPr/>
        </p:nvCxnSpPr>
        <p:spPr>
          <a:xfrm flipV="1">
            <a:off x="5157284" y="2648251"/>
            <a:ext cx="0" cy="606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9" name="直線コネクタ 1048">
            <a:extLst>
              <a:ext uri="{FF2B5EF4-FFF2-40B4-BE49-F238E27FC236}">
                <a16:creationId xmlns:a16="http://schemas.microsoft.com/office/drawing/2014/main" id="{31A8D2FF-E9C8-98E2-EDBA-C06796A3AE13}"/>
              </a:ext>
            </a:extLst>
          </p:cNvPr>
          <p:cNvCxnSpPr>
            <a:cxnSpLocks/>
          </p:cNvCxnSpPr>
          <p:nvPr/>
        </p:nvCxnSpPr>
        <p:spPr>
          <a:xfrm flipV="1">
            <a:off x="6471868" y="2614691"/>
            <a:ext cx="0" cy="846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1" name="直線コネクタ 1050">
            <a:extLst>
              <a:ext uri="{FF2B5EF4-FFF2-40B4-BE49-F238E27FC236}">
                <a16:creationId xmlns:a16="http://schemas.microsoft.com/office/drawing/2014/main" id="{62523FF5-F4A7-5648-B9E7-053C2D81D556}"/>
              </a:ext>
            </a:extLst>
          </p:cNvPr>
          <p:cNvCxnSpPr>
            <a:cxnSpLocks/>
          </p:cNvCxnSpPr>
          <p:nvPr/>
        </p:nvCxnSpPr>
        <p:spPr>
          <a:xfrm>
            <a:off x="5157284" y="2648251"/>
            <a:ext cx="3337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3" name="直線コネクタ 1052">
            <a:extLst>
              <a:ext uri="{FF2B5EF4-FFF2-40B4-BE49-F238E27FC236}">
                <a16:creationId xmlns:a16="http://schemas.microsoft.com/office/drawing/2014/main" id="{D5B0A817-8389-8713-4265-20C2DB54BF53}"/>
              </a:ext>
            </a:extLst>
          </p:cNvPr>
          <p:cNvCxnSpPr>
            <a:cxnSpLocks/>
          </p:cNvCxnSpPr>
          <p:nvPr/>
        </p:nvCxnSpPr>
        <p:spPr>
          <a:xfrm>
            <a:off x="5485930" y="2648251"/>
            <a:ext cx="3337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5" name="直線コネクタ 1054">
            <a:extLst>
              <a:ext uri="{FF2B5EF4-FFF2-40B4-BE49-F238E27FC236}">
                <a16:creationId xmlns:a16="http://schemas.microsoft.com/office/drawing/2014/main" id="{DBE3FF60-F38F-681D-DF5F-5960BD6E3F1F}"/>
              </a:ext>
            </a:extLst>
          </p:cNvPr>
          <p:cNvCxnSpPr>
            <a:cxnSpLocks/>
          </p:cNvCxnSpPr>
          <p:nvPr/>
        </p:nvCxnSpPr>
        <p:spPr>
          <a:xfrm>
            <a:off x="5809458" y="2696906"/>
            <a:ext cx="3337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7" name="直線コネクタ 1056">
            <a:extLst>
              <a:ext uri="{FF2B5EF4-FFF2-40B4-BE49-F238E27FC236}">
                <a16:creationId xmlns:a16="http://schemas.microsoft.com/office/drawing/2014/main" id="{4065E8A6-C2D7-2372-5B19-DB3BB1368B48}"/>
              </a:ext>
            </a:extLst>
          </p:cNvPr>
          <p:cNvCxnSpPr>
            <a:cxnSpLocks/>
          </p:cNvCxnSpPr>
          <p:nvPr/>
        </p:nvCxnSpPr>
        <p:spPr>
          <a:xfrm flipV="1">
            <a:off x="5814576" y="2646773"/>
            <a:ext cx="0" cy="63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9" name="直線コネクタ 1058">
            <a:extLst>
              <a:ext uri="{FF2B5EF4-FFF2-40B4-BE49-F238E27FC236}">
                <a16:creationId xmlns:a16="http://schemas.microsoft.com/office/drawing/2014/main" id="{0FF5ED12-68DE-C3BB-5B23-C46281B71846}"/>
              </a:ext>
            </a:extLst>
          </p:cNvPr>
          <p:cNvCxnSpPr>
            <a:cxnSpLocks/>
          </p:cNvCxnSpPr>
          <p:nvPr/>
        </p:nvCxnSpPr>
        <p:spPr>
          <a:xfrm flipV="1">
            <a:off x="6790495" y="2412453"/>
            <a:ext cx="8384" cy="2076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1" name="直線コネクタ 1060">
            <a:extLst>
              <a:ext uri="{FF2B5EF4-FFF2-40B4-BE49-F238E27FC236}">
                <a16:creationId xmlns:a16="http://schemas.microsoft.com/office/drawing/2014/main" id="{FE95D9B6-4CB4-7BFB-C1F0-6F24DED1AB0C}"/>
              </a:ext>
            </a:extLst>
          </p:cNvPr>
          <p:cNvCxnSpPr>
            <a:cxnSpLocks/>
          </p:cNvCxnSpPr>
          <p:nvPr/>
        </p:nvCxnSpPr>
        <p:spPr>
          <a:xfrm>
            <a:off x="6143222" y="2699593"/>
            <a:ext cx="3337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2" name="直線コネクタ 1061">
            <a:extLst>
              <a:ext uri="{FF2B5EF4-FFF2-40B4-BE49-F238E27FC236}">
                <a16:creationId xmlns:a16="http://schemas.microsoft.com/office/drawing/2014/main" id="{2A9A41B5-9582-756A-F8BF-98B197E982D0}"/>
              </a:ext>
            </a:extLst>
          </p:cNvPr>
          <p:cNvCxnSpPr>
            <a:cxnSpLocks/>
          </p:cNvCxnSpPr>
          <p:nvPr/>
        </p:nvCxnSpPr>
        <p:spPr>
          <a:xfrm>
            <a:off x="6466748" y="2614691"/>
            <a:ext cx="3337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63" name="テキスト ボックス 1062">
            <a:extLst>
              <a:ext uri="{FF2B5EF4-FFF2-40B4-BE49-F238E27FC236}">
                <a16:creationId xmlns:a16="http://schemas.microsoft.com/office/drawing/2014/main" id="{44957734-D4E9-3820-71AF-EB0CACCD56CE}"/>
              </a:ext>
            </a:extLst>
          </p:cNvPr>
          <p:cNvSpPr txBox="1"/>
          <p:nvPr/>
        </p:nvSpPr>
        <p:spPr>
          <a:xfrm>
            <a:off x="7003111" y="2134114"/>
            <a:ext cx="998991" cy="276999"/>
          </a:xfrm>
          <a:prstGeom prst="rect">
            <a:avLst/>
          </a:prstGeom>
          <a:noFill/>
        </p:spPr>
        <p:txBody>
          <a:bodyPr wrap="none" rtlCol="0">
            <a:spAutoFit/>
          </a:bodyPr>
          <a:lstStyle/>
          <a:p>
            <a:r>
              <a:rPr lang="ja-JP" altLang="en-US" sz="1200" b="1" dirty="0">
                <a:solidFill>
                  <a:srgbClr val="0066FF"/>
                </a:solidFill>
                <a:latin typeface="Meiryo UI" panose="020B0604030504040204" pitchFamily="50" charset="-128"/>
                <a:ea typeface="Meiryo UI" panose="020B0604030504040204" pitchFamily="50" charset="-128"/>
              </a:rPr>
              <a:t>アナログ信号</a:t>
            </a:r>
            <a:endParaRPr lang="en-US" altLang="ja-JP" sz="1200" b="1" dirty="0">
              <a:solidFill>
                <a:srgbClr val="0066FF"/>
              </a:solidFill>
              <a:latin typeface="Meiryo UI" panose="020B0604030504040204" pitchFamily="50" charset="-128"/>
              <a:ea typeface="Meiryo UI" panose="020B0604030504040204" pitchFamily="50" charset="-128"/>
            </a:endParaRPr>
          </a:p>
        </p:txBody>
      </p:sp>
      <p:sp>
        <p:nvSpPr>
          <p:cNvPr id="1064" name="テキスト ボックス 1063">
            <a:extLst>
              <a:ext uri="{FF2B5EF4-FFF2-40B4-BE49-F238E27FC236}">
                <a16:creationId xmlns:a16="http://schemas.microsoft.com/office/drawing/2014/main" id="{E6192C9B-F395-F059-CDFB-F5D6D6F3BEF9}"/>
              </a:ext>
            </a:extLst>
          </p:cNvPr>
          <p:cNvSpPr txBox="1"/>
          <p:nvPr/>
        </p:nvSpPr>
        <p:spPr>
          <a:xfrm>
            <a:off x="6811764" y="2508273"/>
            <a:ext cx="1000595" cy="276999"/>
          </a:xfrm>
          <a:prstGeom prst="rect">
            <a:avLst/>
          </a:prstGeom>
          <a:noFill/>
        </p:spPr>
        <p:txBody>
          <a:bodyPr wrap="non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デジタル信号</a:t>
            </a:r>
            <a:endParaRPr lang="en-US" altLang="ja-JP" sz="1200" b="1" dirty="0">
              <a:solidFill>
                <a:srgbClr val="FF0000"/>
              </a:solidFill>
              <a:latin typeface="Meiryo UI" panose="020B0604030504040204" pitchFamily="50" charset="-128"/>
              <a:ea typeface="Meiryo UI" panose="020B0604030504040204" pitchFamily="50" charset="-128"/>
            </a:endParaRPr>
          </a:p>
        </p:txBody>
      </p:sp>
      <p:sp>
        <p:nvSpPr>
          <p:cNvPr id="1065" name="テキスト ボックス 1064">
            <a:extLst>
              <a:ext uri="{FF2B5EF4-FFF2-40B4-BE49-F238E27FC236}">
                <a16:creationId xmlns:a16="http://schemas.microsoft.com/office/drawing/2014/main" id="{FFE71156-FC27-A58B-47B4-0D49A5EBA0E6}"/>
              </a:ext>
            </a:extLst>
          </p:cNvPr>
          <p:cNvSpPr txBox="1"/>
          <p:nvPr/>
        </p:nvSpPr>
        <p:spPr>
          <a:xfrm>
            <a:off x="990037" y="2657025"/>
            <a:ext cx="3140603" cy="307777"/>
          </a:xfrm>
          <a:prstGeom prst="rect">
            <a:avLst/>
          </a:prstGeom>
          <a:noFill/>
        </p:spPr>
        <p:txBody>
          <a:bodyPr wrap="none" rtlCol="0">
            <a:spAutoFit/>
          </a:bodyPr>
          <a:lstStyle/>
          <a:p>
            <a:r>
              <a:rPr lang="ja-JP" altLang="en-US" sz="1400" dirty="0">
                <a:solidFill>
                  <a:srgbClr val="FF0000"/>
                </a:solidFill>
                <a:latin typeface="Meiryo UI" panose="020B0604030504040204" pitchFamily="50" charset="-128"/>
                <a:ea typeface="Meiryo UI" panose="020B0604030504040204" pitchFamily="50" charset="-128"/>
              </a:rPr>
              <a:t>直接ラズパイ・</a:t>
            </a:r>
            <a:r>
              <a:rPr lang="en-US" altLang="ja-JP" sz="1400" dirty="0">
                <a:solidFill>
                  <a:srgbClr val="FF0000"/>
                </a:solidFill>
                <a:latin typeface="Meiryo UI" panose="020B0604030504040204" pitchFamily="50" charset="-128"/>
                <a:ea typeface="Meiryo UI" panose="020B0604030504040204" pitchFamily="50" charset="-128"/>
              </a:rPr>
              <a:t>PC</a:t>
            </a:r>
            <a:r>
              <a:rPr lang="ja-JP" altLang="en-US" sz="1400" dirty="0">
                <a:solidFill>
                  <a:srgbClr val="FF0000"/>
                </a:solidFill>
                <a:latin typeface="Meiryo UI" panose="020B0604030504040204" pitchFamily="50" charset="-128"/>
                <a:ea typeface="Meiryo UI" panose="020B0604030504040204" pitchFamily="50" charset="-128"/>
              </a:rPr>
              <a:t>に取り込むことはできない</a:t>
            </a:r>
            <a:endParaRPr lang="en-US" altLang="ja-JP" sz="1400" dirty="0">
              <a:solidFill>
                <a:srgbClr val="FF0000"/>
              </a:solidFill>
              <a:latin typeface="Meiryo UI" panose="020B0604030504040204" pitchFamily="50" charset="-128"/>
              <a:ea typeface="Meiryo UI" panose="020B0604030504040204" pitchFamily="50" charset="-128"/>
            </a:endParaRPr>
          </a:p>
        </p:txBody>
      </p:sp>
      <p:sp>
        <p:nvSpPr>
          <p:cNvPr id="1066" name="テキスト ボックス 1065">
            <a:extLst>
              <a:ext uri="{FF2B5EF4-FFF2-40B4-BE49-F238E27FC236}">
                <a16:creationId xmlns:a16="http://schemas.microsoft.com/office/drawing/2014/main" id="{CAE11C8C-AD47-FEDD-7C18-2221E1F1B9DC}"/>
              </a:ext>
            </a:extLst>
          </p:cNvPr>
          <p:cNvSpPr txBox="1"/>
          <p:nvPr/>
        </p:nvSpPr>
        <p:spPr>
          <a:xfrm>
            <a:off x="903243" y="2956394"/>
            <a:ext cx="3425938" cy="307777"/>
          </a:xfrm>
          <a:prstGeom prst="rect">
            <a:avLst/>
          </a:prstGeom>
          <a:noFill/>
        </p:spPr>
        <p:txBody>
          <a:bodyPr wrap="none" rtlCol="0">
            <a:spAutoFit/>
          </a:bodyPr>
          <a:lstStyle/>
          <a:p>
            <a:r>
              <a:rPr lang="ja-JP" altLang="en-US" sz="1400" b="1" dirty="0">
                <a:solidFill>
                  <a:srgbClr val="0066FF"/>
                </a:solidFill>
                <a:latin typeface="Meiryo UI" panose="020B0604030504040204" pitchFamily="50" charset="-128"/>
                <a:ea typeface="Meiryo UI" panose="020B0604030504040204" pitchFamily="50" charset="-128"/>
              </a:rPr>
              <a:t>アナログ信号</a:t>
            </a:r>
            <a:r>
              <a:rPr lang="ja-JP" altLang="en-US" sz="1400" b="1" dirty="0">
                <a:solidFill>
                  <a:srgbClr val="002060"/>
                </a:solidFill>
                <a:latin typeface="Meiryo UI" panose="020B0604030504040204" pitchFamily="50" charset="-128"/>
                <a:ea typeface="Meiryo UI" panose="020B0604030504040204" pitchFamily="50" charset="-128"/>
              </a:rPr>
              <a:t>⇒</a:t>
            </a:r>
            <a:r>
              <a:rPr lang="ja-JP" altLang="en-US" sz="1400" b="1" dirty="0">
                <a:solidFill>
                  <a:srgbClr val="FF3300"/>
                </a:solidFill>
                <a:latin typeface="Meiryo UI" panose="020B0604030504040204" pitchFamily="50" charset="-128"/>
                <a:ea typeface="Meiryo UI" panose="020B0604030504040204" pitchFamily="50" charset="-128"/>
              </a:rPr>
              <a:t>デジタル信号</a:t>
            </a:r>
            <a:r>
              <a:rPr lang="ja-JP" altLang="en-US" sz="1400" b="1" dirty="0">
                <a:solidFill>
                  <a:srgbClr val="002060"/>
                </a:solidFill>
                <a:latin typeface="Meiryo UI" panose="020B0604030504040204" pitchFamily="50" charset="-128"/>
                <a:ea typeface="Meiryo UI" panose="020B0604030504040204" pitchFamily="50" charset="-128"/>
              </a:rPr>
              <a:t>に変換する必要</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067" name="テキスト ボックス 1066">
            <a:extLst>
              <a:ext uri="{FF2B5EF4-FFF2-40B4-BE49-F238E27FC236}">
                <a16:creationId xmlns:a16="http://schemas.microsoft.com/office/drawing/2014/main" id="{6727F4D5-EFF7-5DA8-4D90-5D54AF0C7DA3}"/>
              </a:ext>
            </a:extLst>
          </p:cNvPr>
          <p:cNvSpPr txBox="1"/>
          <p:nvPr/>
        </p:nvSpPr>
        <p:spPr>
          <a:xfrm>
            <a:off x="684690" y="3364988"/>
            <a:ext cx="2739853" cy="307777"/>
          </a:xfrm>
          <a:prstGeom prst="rect">
            <a:avLst/>
          </a:prstGeom>
          <a:noFill/>
        </p:spPr>
        <p:txBody>
          <a:bodyPr wrap="none" rtlCol="0">
            <a:spAutoFit/>
          </a:bodyPr>
          <a:lstStyle/>
          <a:p>
            <a:r>
              <a:rPr lang="en-US" altLang="ja-JP" sz="1400" b="1" dirty="0">
                <a:solidFill>
                  <a:srgbClr val="002060"/>
                </a:solidFill>
                <a:latin typeface="Meiryo UI" panose="020B0604030504040204" pitchFamily="50" charset="-128"/>
                <a:ea typeface="Meiryo UI" panose="020B0604030504040204" pitchFamily="50" charset="-128"/>
              </a:rPr>
              <a:t>A/D</a:t>
            </a:r>
            <a:r>
              <a:rPr lang="ja-JP" altLang="en-US" sz="1400" b="1" dirty="0">
                <a:solidFill>
                  <a:srgbClr val="002060"/>
                </a:solidFill>
                <a:latin typeface="Meiryo UI" panose="020B0604030504040204" pitchFamily="50" charset="-128"/>
                <a:ea typeface="Meiryo UI" panose="020B0604030504040204" pitchFamily="50" charset="-128"/>
              </a:rPr>
              <a:t>コンバーター（</a:t>
            </a:r>
            <a:r>
              <a:rPr lang="en-US" altLang="ja-JP" sz="1400" b="1" dirty="0">
                <a:solidFill>
                  <a:srgbClr val="002060"/>
                </a:solidFill>
                <a:latin typeface="Meiryo UI" panose="020B0604030504040204" pitchFamily="50" charset="-128"/>
                <a:ea typeface="Meiryo UI" panose="020B0604030504040204" pitchFamily="50" charset="-128"/>
              </a:rPr>
              <a:t>A/D</a:t>
            </a:r>
            <a:r>
              <a:rPr lang="ja-JP" altLang="en-US" sz="1400" b="1" dirty="0">
                <a:solidFill>
                  <a:srgbClr val="002060"/>
                </a:solidFill>
                <a:latin typeface="Meiryo UI" panose="020B0604030504040204" pitchFamily="50" charset="-128"/>
                <a:ea typeface="Meiryo UI" panose="020B0604030504040204" pitchFamily="50" charset="-128"/>
              </a:rPr>
              <a:t>変換機）</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1070" name="テキスト ボックス 1069">
            <a:extLst>
              <a:ext uri="{FF2B5EF4-FFF2-40B4-BE49-F238E27FC236}">
                <a16:creationId xmlns:a16="http://schemas.microsoft.com/office/drawing/2014/main" id="{C637CAD0-0AF9-CE82-9CAC-B9760C15BF1D}"/>
              </a:ext>
            </a:extLst>
          </p:cNvPr>
          <p:cNvSpPr txBox="1"/>
          <p:nvPr/>
        </p:nvSpPr>
        <p:spPr bwMode="auto">
          <a:xfrm>
            <a:off x="869193" y="3693753"/>
            <a:ext cx="70836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latin typeface="メイリオ" panose="020B0604030504040204" pitchFamily="50" charset="-128"/>
                <a:ea typeface="メイリオ" panose="020B0604030504040204" pitchFamily="50" charset="-128"/>
              </a:rPr>
              <a:t>アナログ値をデジタル値に近似した「アナログ入力」を可能にする</a:t>
            </a:r>
          </a:p>
        </p:txBody>
      </p:sp>
      <p:sp>
        <p:nvSpPr>
          <p:cNvPr id="13" name="四角形: 角を丸くする 12">
            <a:extLst>
              <a:ext uri="{FF2B5EF4-FFF2-40B4-BE49-F238E27FC236}">
                <a16:creationId xmlns:a16="http://schemas.microsoft.com/office/drawing/2014/main" id="{EE25B6BA-02EF-5BF6-75E7-C30016C27347}"/>
              </a:ext>
            </a:extLst>
          </p:cNvPr>
          <p:cNvSpPr/>
          <p:nvPr/>
        </p:nvSpPr>
        <p:spPr>
          <a:xfrm>
            <a:off x="4720603" y="4159082"/>
            <a:ext cx="2745936" cy="4450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7413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80688D5-331C-4900-9F9A-E9A71910C80F}"/>
              </a:ext>
            </a:extLst>
          </p:cNvPr>
          <p:cNvSpPr txBox="1"/>
          <p:nvPr/>
        </p:nvSpPr>
        <p:spPr>
          <a:xfrm>
            <a:off x="921837" y="1357079"/>
            <a:ext cx="6624736"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IoT</a:t>
            </a:r>
            <a:r>
              <a:rPr kumimoji="1" lang="ja-JP" altLang="en-US" sz="1600" dirty="0">
                <a:latin typeface="Meiryo UI" panose="020B0604030504040204" pitchFamily="50" charset="-128"/>
                <a:ea typeface="Meiryo UI" panose="020B0604030504040204" pitchFamily="50" charset="-128"/>
              </a:rPr>
              <a:t>導入の目的</a:t>
            </a:r>
          </a:p>
        </p:txBody>
      </p:sp>
      <p:sp>
        <p:nvSpPr>
          <p:cNvPr id="4" name="タイトル 1">
            <a:extLst>
              <a:ext uri="{FF2B5EF4-FFF2-40B4-BE49-F238E27FC236}">
                <a16:creationId xmlns:a16="http://schemas.microsoft.com/office/drawing/2014/main" id="{2B11F8C5-EBF5-4305-B740-D6FBDBC2D211}"/>
              </a:ext>
            </a:extLst>
          </p:cNvPr>
          <p:cNvSpPr txBox="1">
            <a:spLocks noChangeArrowheads="1"/>
          </p:cNvSpPr>
          <p:nvPr/>
        </p:nvSpPr>
        <p:spPr bwMode="auto">
          <a:xfrm>
            <a:off x="623912" y="838074"/>
            <a:ext cx="5892304"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b="1" kern="0" dirty="0">
                <a:latin typeface="Meiryo UI" panose="020B0604030504040204" pitchFamily="50" charset="-128"/>
                <a:ea typeface="Meiryo UI" panose="020B0604030504040204" pitchFamily="50" charset="-128"/>
              </a:rPr>
              <a:t>IoT</a:t>
            </a:r>
            <a:r>
              <a:rPr lang="ja-JP" altLang="en-US" sz="2000" b="1" kern="0" dirty="0">
                <a:latin typeface="Meiryo UI" panose="020B0604030504040204" pitchFamily="50" charset="-128"/>
                <a:ea typeface="Meiryo UI" panose="020B0604030504040204" pitchFamily="50" charset="-128"/>
              </a:rPr>
              <a:t>・スマートファクトリーの基礎知識</a:t>
            </a:r>
          </a:p>
        </p:txBody>
      </p:sp>
      <p:sp>
        <p:nvSpPr>
          <p:cNvPr id="5" name="テキスト ボックス 4">
            <a:extLst>
              <a:ext uri="{FF2B5EF4-FFF2-40B4-BE49-F238E27FC236}">
                <a16:creationId xmlns:a16="http://schemas.microsoft.com/office/drawing/2014/main" id="{20B5A4DA-59F2-4657-B102-8C03ECF726BA}"/>
              </a:ext>
            </a:extLst>
          </p:cNvPr>
          <p:cNvSpPr txBox="1"/>
          <p:nvPr/>
        </p:nvSpPr>
        <p:spPr>
          <a:xfrm>
            <a:off x="912305" y="1676864"/>
            <a:ext cx="6624736"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IoT</a:t>
            </a:r>
            <a:r>
              <a:rPr lang="ja-JP" altLang="en-US" sz="1600" dirty="0">
                <a:latin typeface="Meiryo UI" panose="020B0604030504040204" pitchFamily="50" charset="-128"/>
                <a:ea typeface="Meiryo UI" panose="020B0604030504040204" pitchFamily="50" charset="-128"/>
              </a:rPr>
              <a:t>を活用するには、どのように進めていくのかについて</a:t>
            </a:r>
            <a:endParaRPr kumimoji="1" lang="ja-JP" altLang="en-US" sz="1600" dirty="0">
              <a:latin typeface="Meiryo UI" panose="020B0604030504040204" pitchFamily="50" charset="-128"/>
              <a:ea typeface="Meiryo UI" panose="020B0604030504040204" pitchFamily="50" charset="-128"/>
            </a:endParaRPr>
          </a:p>
        </p:txBody>
      </p:sp>
      <p:sp>
        <p:nvSpPr>
          <p:cNvPr id="7" name="タイトル 1">
            <a:extLst>
              <a:ext uri="{FF2B5EF4-FFF2-40B4-BE49-F238E27FC236}">
                <a16:creationId xmlns:a16="http://schemas.microsoft.com/office/drawing/2014/main" id="{DF767CA6-E989-4F5C-AC05-E5F41290B906}"/>
              </a:ext>
            </a:extLst>
          </p:cNvPr>
          <p:cNvSpPr txBox="1">
            <a:spLocks noChangeArrowheads="1"/>
          </p:cNvSpPr>
          <p:nvPr/>
        </p:nvSpPr>
        <p:spPr bwMode="auto">
          <a:xfrm>
            <a:off x="645796" y="2411437"/>
            <a:ext cx="568863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b="1" kern="0" dirty="0">
                <a:latin typeface="Meiryo UI" panose="020B0604030504040204" pitchFamily="50" charset="-128"/>
                <a:ea typeface="Meiryo UI" panose="020B0604030504040204" pitchFamily="50" charset="-128"/>
              </a:rPr>
              <a:t>開発環境の構築　</a:t>
            </a:r>
            <a:r>
              <a:rPr lang="en-US" altLang="ja-JP" sz="1800" b="1" kern="0" dirty="0" err="1">
                <a:latin typeface="Meiryo UI" panose="020B0604030504040204" pitchFamily="50" charset="-128"/>
                <a:ea typeface="Meiryo UI" panose="020B0604030504040204" pitchFamily="50" charset="-128"/>
              </a:rPr>
              <a:t>RaspberryPiCO</a:t>
            </a:r>
            <a:r>
              <a:rPr lang="ja-JP" altLang="en-US" sz="1800" b="1" kern="0" dirty="0">
                <a:latin typeface="Meiryo UI" panose="020B0604030504040204" pitchFamily="50" charset="-128"/>
                <a:ea typeface="Meiryo UI" panose="020B0604030504040204" pitchFamily="50" charset="-128"/>
              </a:rPr>
              <a:t>と</a:t>
            </a:r>
            <a:r>
              <a:rPr lang="en-US" altLang="ja-JP" sz="1800" b="1" kern="0" dirty="0">
                <a:latin typeface="Meiryo UI" panose="020B0604030504040204" pitchFamily="50" charset="-128"/>
                <a:ea typeface="Meiryo UI" panose="020B0604030504040204" pitchFamily="50" charset="-128"/>
              </a:rPr>
              <a:t>PC</a:t>
            </a:r>
            <a:r>
              <a:rPr lang="ja-JP" altLang="en-US" sz="1800" b="1" kern="0" dirty="0">
                <a:latin typeface="Meiryo UI" panose="020B0604030504040204" pitchFamily="50" charset="-128"/>
                <a:ea typeface="Meiryo UI" panose="020B0604030504040204" pitchFamily="50" charset="-128"/>
              </a:rPr>
              <a:t>環境作成</a:t>
            </a:r>
          </a:p>
        </p:txBody>
      </p:sp>
      <p:sp>
        <p:nvSpPr>
          <p:cNvPr id="8" name="テキスト ボックス 7">
            <a:extLst>
              <a:ext uri="{FF2B5EF4-FFF2-40B4-BE49-F238E27FC236}">
                <a16:creationId xmlns:a16="http://schemas.microsoft.com/office/drawing/2014/main" id="{3EAE11CD-A91D-4EEA-B02B-EB85F9970F2B}"/>
              </a:ext>
            </a:extLst>
          </p:cNvPr>
          <p:cNvSpPr txBox="1"/>
          <p:nvPr/>
        </p:nvSpPr>
        <p:spPr>
          <a:xfrm>
            <a:off x="926575" y="2010310"/>
            <a:ext cx="662473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今回使用する</a:t>
            </a:r>
            <a:r>
              <a:rPr kumimoji="1" lang="en-US" altLang="ja-JP" sz="1600" dirty="0" err="1">
                <a:latin typeface="Meiryo UI" panose="020B0604030504040204" pitchFamily="50" charset="-128"/>
                <a:ea typeface="Meiryo UI" panose="020B0604030504040204" pitchFamily="50" charset="-128"/>
              </a:rPr>
              <a:t>RaspberryPi</a:t>
            </a:r>
            <a:r>
              <a:rPr kumimoji="1" lang="en-US" altLang="ja-JP" sz="1600" dirty="0">
                <a:latin typeface="Meiryo UI" panose="020B0604030504040204" pitchFamily="50" charset="-128"/>
                <a:ea typeface="Meiryo UI" panose="020B0604030504040204" pitchFamily="50" charset="-128"/>
              </a:rPr>
              <a:t> Pico </a:t>
            </a:r>
            <a:r>
              <a:rPr kumimoji="1" lang="ja-JP" altLang="en-US" sz="1600" dirty="0">
                <a:latin typeface="Meiryo UI" panose="020B0604030504040204" pitchFamily="50" charset="-128"/>
                <a:ea typeface="Meiryo UI" panose="020B0604030504040204" pitchFamily="50" charset="-128"/>
              </a:rPr>
              <a:t>と</a:t>
            </a:r>
            <a:r>
              <a:rPr kumimoji="1" lang="en-US" altLang="ja-JP" sz="1600" dirty="0">
                <a:latin typeface="Meiryo UI" panose="020B0604030504040204" pitchFamily="50" charset="-128"/>
                <a:ea typeface="Meiryo UI" panose="020B0604030504040204" pitchFamily="50" charset="-128"/>
              </a:rPr>
              <a:t>Python</a:t>
            </a:r>
            <a:r>
              <a:rPr kumimoji="1" lang="ja-JP" altLang="en-US" sz="1600" dirty="0">
                <a:latin typeface="Meiryo UI" panose="020B0604030504040204" pitchFamily="50" charset="-128"/>
                <a:ea typeface="Meiryo UI" panose="020B0604030504040204" pitchFamily="50" charset="-128"/>
              </a:rPr>
              <a:t>の基礎知識</a:t>
            </a:r>
          </a:p>
        </p:txBody>
      </p:sp>
      <p:sp>
        <p:nvSpPr>
          <p:cNvPr id="9" name="テキスト ボックス 8">
            <a:extLst>
              <a:ext uri="{FF2B5EF4-FFF2-40B4-BE49-F238E27FC236}">
                <a16:creationId xmlns:a16="http://schemas.microsoft.com/office/drawing/2014/main" id="{61664E55-71A1-4202-8E16-75E4F3D3E1E2}"/>
              </a:ext>
            </a:extLst>
          </p:cNvPr>
          <p:cNvSpPr txBox="1"/>
          <p:nvPr/>
        </p:nvSpPr>
        <p:spPr>
          <a:xfrm>
            <a:off x="901153" y="2969877"/>
            <a:ext cx="4534943" cy="338554"/>
          </a:xfrm>
          <a:prstGeom prst="rect">
            <a:avLst/>
          </a:prstGeom>
          <a:noFill/>
        </p:spPr>
        <p:txBody>
          <a:bodyPr wrap="square" rtlCol="0">
            <a:spAutoFit/>
          </a:bodyPr>
          <a:lstStyle/>
          <a:p>
            <a:r>
              <a:rPr kumimoji="1" lang="en-US" altLang="ja-JP" sz="1600" dirty="0" err="1">
                <a:latin typeface="Meiryo UI" panose="020B0604030504040204" pitchFamily="50" charset="-128"/>
                <a:ea typeface="Meiryo UI" panose="020B0604030504040204" pitchFamily="50" charset="-128"/>
              </a:rPr>
              <a:t>RaspberryPico</a:t>
            </a:r>
            <a:r>
              <a:rPr kumimoji="1" lang="ja-JP" altLang="en-US" sz="1600" dirty="0">
                <a:latin typeface="Meiryo UI" panose="020B0604030504040204" pitchFamily="50" charset="-128"/>
                <a:ea typeface="Meiryo UI" panose="020B0604030504040204" pitchFamily="50" charset="-128"/>
              </a:rPr>
              <a:t>の操作に必要な設定・機器の準備</a:t>
            </a:r>
          </a:p>
        </p:txBody>
      </p:sp>
      <p:sp>
        <p:nvSpPr>
          <p:cNvPr id="10" name="タイトル 1">
            <a:extLst>
              <a:ext uri="{FF2B5EF4-FFF2-40B4-BE49-F238E27FC236}">
                <a16:creationId xmlns:a16="http://schemas.microsoft.com/office/drawing/2014/main" id="{D6AB47C8-AAD1-4250-B4D8-174D51FCE101}"/>
              </a:ext>
            </a:extLst>
          </p:cNvPr>
          <p:cNvSpPr txBox="1">
            <a:spLocks noChangeArrowheads="1"/>
          </p:cNvSpPr>
          <p:nvPr/>
        </p:nvSpPr>
        <p:spPr bwMode="auto">
          <a:xfrm>
            <a:off x="645796" y="3714186"/>
            <a:ext cx="471829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b="1" kern="0" dirty="0" err="1">
                <a:latin typeface="Meiryo UI" panose="020B0604030504040204" pitchFamily="50" charset="-128"/>
                <a:ea typeface="Meiryo UI" panose="020B0604030504040204" pitchFamily="50" charset="-128"/>
              </a:rPr>
              <a:t>RaspberryPico</a:t>
            </a:r>
            <a:r>
              <a:rPr lang="ja-JP" altLang="en-US" sz="2000" b="1" kern="0" dirty="0">
                <a:latin typeface="Meiryo UI" panose="020B0604030504040204" pitchFamily="50" charset="-128"/>
                <a:ea typeface="Meiryo UI" panose="020B0604030504040204" pitchFamily="50" charset="-128"/>
              </a:rPr>
              <a:t>を使ったデータ入出力</a:t>
            </a:r>
          </a:p>
        </p:txBody>
      </p:sp>
      <p:sp>
        <p:nvSpPr>
          <p:cNvPr id="11" name="テキスト ボックス 10">
            <a:extLst>
              <a:ext uri="{FF2B5EF4-FFF2-40B4-BE49-F238E27FC236}">
                <a16:creationId xmlns:a16="http://schemas.microsoft.com/office/drawing/2014/main" id="{B195A72D-6F7C-4A3F-8287-C1907951AAEA}"/>
              </a:ext>
            </a:extLst>
          </p:cNvPr>
          <p:cNvSpPr txBox="1"/>
          <p:nvPr/>
        </p:nvSpPr>
        <p:spPr>
          <a:xfrm>
            <a:off x="947919" y="4249925"/>
            <a:ext cx="4344161" cy="338554"/>
          </a:xfrm>
          <a:prstGeom prst="rect">
            <a:avLst/>
          </a:prstGeom>
          <a:noFill/>
        </p:spPr>
        <p:txBody>
          <a:bodyPr wrap="square" rtlCol="0">
            <a:spAutoFit/>
          </a:bodyPr>
          <a:lstStyle/>
          <a:p>
            <a:r>
              <a:rPr lang="en-US" altLang="ja-JP" sz="1600" dirty="0">
                <a:solidFill>
                  <a:srgbClr val="333333"/>
                </a:solidFill>
                <a:latin typeface="Meiryo UI" panose="020B0604030504040204" pitchFamily="50" charset="-128"/>
                <a:ea typeface="Meiryo UI" panose="020B0604030504040204" pitchFamily="50" charset="-128"/>
              </a:rPr>
              <a:t>LED</a:t>
            </a:r>
            <a:r>
              <a:rPr lang="ja-JP" altLang="en-US" sz="1600" dirty="0">
                <a:solidFill>
                  <a:srgbClr val="333333"/>
                </a:solidFill>
                <a:latin typeface="Meiryo UI" panose="020B0604030504040204" pitchFamily="50" charset="-128"/>
                <a:ea typeface="Meiryo UI" panose="020B0604030504040204" pitchFamily="50" charset="-128"/>
              </a:rPr>
              <a:t>・スイッチを使ったデジタル信号入出力の方法</a:t>
            </a:r>
            <a:endParaRPr kumimoji="1" lang="ja-JP" altLang="en-US" sz="16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DB48669B-DA37-4D2C-BA58-76B7ABCCBEB1}"/>
              </a:ext>
            </a:extLst>
          </p:cNvPr>
          <p:cNvSpPr txBox="1"/>
          <p:nvPr/>
        </p:nvSpPr>
        <p:spPr>
          <a:xfrm>
            <a:off x="947919" y="4614271"/>
            <a:ext cx="2831993"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アナログ信号入力処理方法など</a:t>
            </a:r>
            <a:endParaRPr kumimoji="1" lang="ja-JP" altLang="en-US" sz="1600" dirty="0">
              <a:latin typeface="Meiryo UI" panose="020B0604030504040204" pitchFamily="50" charset="-128"/>
              <a:ea typeface="Meiryo UI" panose="020B0604030504040204" pitchFamily="50" charset="-128"/>
            </a:endParaRPr>
          </a:p>
        </p:txBody>
      </p:sp>
      <p:sp>
        <p:nvSpPr>
          <p:cNvPr id="13" name="タイトル 1">
            <a:extLst>
              <a:ext uri="{FF2B5EF4-FFF2-40B4-BE49-F238E27FC236}">
                <a16:creationId xmlns:a16="http://schemas.microsoft.com/office/drawing/2014/main" id="{77BEEE8D-0FEF-4C0B-BAAE-3F82FC5A49EB}"/>
              </a:ext>
            </a:extLst>
          </p:cNvPr>
          <p:cNvSpPr txBox="1">
            <a:spLocks noChangeArrowheads="1"/>
          </p:cNvSpPr>
          <p:nvPr/>
        </p:nvSpPr>
        <p:spPr bwMode="auto">
          <a:xfrm>
            <a:off x="656049" y="5095528"/>
            <a:ext cx="470804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b="1" kern="0" dirty="0">
                <a:latin typeface="Meiryo UI" panose="020B0604030504040204" pitchFamily="50" charset="-128"/>
                <a:ea typeface="Meiryo UI" panose="020B0604030504040204" pitchFamily="50" charset="-128"/>
              </a:rPr>
              <a:t>応用　</a:t>
            </a:r>
            <a:r>
              <a:rPr lang="en-US" altLang="ja-JP" sz="2000" b="1" kern="0" dirty="0" err="1">
                <a:latin typeface="Meiryo UI" panose="020B0604030504040204" pitchFamily="50" charset="-128"/>
                <a:ea typeface="Meiryo UI" panose="020B0604030504040204" pitchFamily="50" charset="-128"/>
              </a:rPr>
              <a:t>RaspberryPico</a:t>
            </a:r>
            <a:r>
              <a:rPr lang="ja-JP" altLang="en-US" sz="2000" b="1" kern="0" dirty="0">
                <a:latin typeface="Meiryo UI" panose="020B0604030504040204" pitchFamily="50" charset="-128"/>
                <a:ea typeface="Meiryo UI" panose="020B0604030504040204" pitchFamily="50" charset="-128"/>
              </a:rPr>
              <a:t>を使用した機器</a:t>
            </a:r>
            <a:endParaRPr lang="en-US" altLang="ja-JP" sz="2000" b="1" kern="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57774880-9017-4F5F-9E77-9D0A564F0BC2}"/>
              </a:ext>
            </a:extLst>
          </p:cNvPr>
          <p:cNvSpPr txBox="1"/>
          <p:nvPr/>
        </p:nvSpPr>
        <p:spPr>
          <a:xfrm>
            <a:off x="912305" y="5610726"/>
            <a:ext cx="4307767" cy="338554"/>
          </a:xfrm>
          <a:prstGeom prst="rect">
            <a:avLst/>
          </a:prstGeom>
          <a:noFill/>
        </p:spPr>
        <p:txBody>
          <a:bodyPr wrap="square" rtlCol="0">
            <a:spAutoFit/>
          </a:bodyPr>
          <a:lstStyle/>
          <a:p>
            <a:r>
              <a:rPr lang="ja-JP" altLang="en-US" sz="1600" dirty="0"/>
              <a:t>ライントレースカーへの応用</a:t>
            </a:r>
            <a:endParaRPr kumimoji="1" lang="ja-JP" altLang="en-US" sz="1600" dirty="0">
              <a:latin typeface="Meiryo UI" panose="020B0604030504040204" pitchFamily="50" charset="-128"/>
              <a:ea typeface="Meiryo UI" panose="020B0604030504040204" pitchFamily="50" charset="-128"/>
            </a:endParaRPr>
          </a:p>
        </p:txBody>
      </p:sp>
      <p:sp>
        <p:nvSpPr>
          <p:cNvPr id="15" name="タイトル 1">
            <a:extLst>
              <a:ext uri="{FF2B5EF4-FFF2-40B4-BE49-F238E27FC236}">
                <a16:creationId xmlns:a16="http://schemas.microsoft.com/office/drawing/2014/main" id="{2C891331-2C7E-43F7-9E22-227AFF493FD5}"/>
              </a:ext>
            </a:extLst>
          </p:cNvPr>
          <p:cNvSpPr>
            <a:spLocks noGrp="1" noChangeArrowheads="1"/>
          </p:cNvSpPr>
          <p:nvPr>
            <p:ph type="title"/>
          </p:nvPr>
        </p:nvSpPr>
        <p:spPr>
          <a:xfrm>
            <a:off x="251520" y="216000"/>
            <a:ext cx="4320480" cy="493712"/>
          </a:xfrm>
        </p:spPr>
        <p:txBody>
          <a:bodyPr/>
          <a:lstStyle/>
          <a:p>
            <a:pPr algn="l"/>
            <a:r>
              <a:rPr lang="en-US" altLang="ja-JP" sz="2000" dirty="0">
                <a:latin typeface="Meiryo UI" panose="020B0604030504040204" pitchFamily="50" charset="-128"/>
                <a:ea typeface="Meiryo UI" panose="020B0604030504040204" pitchFamily="50" charset="-128"/>
              </a:rPr>
              <a:t>1.3 </a:t>
            </a:r>
            <a:r>
              <a:rPr lang="ja-JP" altLang="en-US" sz="2000" dirty="0">
                <a:latin typeface="Meiryo UI" panose="020B0604030504040204" pitchFamily="50" charset="-128"/>
                <a:ea typeface="Meiryo UI" panose="020B0604030504040204" pitchFamily="50" charset="-128"/>
              </a:rPr>
              <a:t>この講座で学べること</a:t>
            </a:r>
          </a:p>
        </p:txBody>
      </p:sp>
      <p:sp>
        <p:nvSpPr>
          <p:cNvPr id="2" name="テキスト ボックス 1">
            <a:extLst>
              <a:ext uri="{FF2B5EF4-FFF2-40B4-BE49-F238E27FC236}">
                <a16:creationId xmlns:a16="http://schemas.microsoft.com/office/drawing/2014/main" id="{09D1C262-C510-1A54-64AB-6B34368AAE9D}"/>
              </a:ext>
            </a:extLst>
          </p:cNvPr>
          <p:cNvSpPr txBox="1"/>
          <p:nvPr/>
        </p:nvSpPr>
        <p:spPr>
          <a:xfrm>
            <a:off x="901152" y="3325087"/>
            <a:ext cx="4534943"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基本的な</a:t>
            </a:r>
            <a:r>
              <a:rPr lang="en-US" altLang="ja-JP" sz="1600" dirty="0">
                <a:latin typeface="Meiryo UI" panose="020B0604030504040204" pitchFamily="50" charset="-128"/>
                <a:ea typeface="Meiryo UI" panose="020B0604030504040204" pitchFamily="50" charset="-128"/>
              </a:rPr>
              <a:t>Python</a:t>
            </a:r>
            <a:r>
              <a:rPr lang="ja-JP" altLang="en-US" sz="1600" dirty="0">
                <a:latin typeface="Meiryo UI" panose="020B0604030504040204" pitchFamily="50" charset="-128"/>
                <a:ea typeface="Meiryo UI" panose="020B0604030504040204" pitchFamily="50" charset="-128"/>
              </a:rPr>
              <a:t>プログラミング</a:t>
            </a:r>
            <a:endParaRPr kumimoji="1" lang="ja-JP" altLang="en-US"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E4FC66F3-1A56-DE34-F928-D4DB8CEB73BB}"/>
              </a:ext>
            </a:extLst>
          </p:cNvPr>
          <p:cNvSpPr txBox="1"/>
          <p:nvPr/>
        </p:nvSpPr>
        <p:spPr>
          <a:xfrm>
            <a:off x="923720" y="5949280"/>
            <a:ext cx="4307767" cy="338554"/>
          </a:xfrm>
          <a:prstGeom prst="rect">
            <a:avLst/>
          </a:prstGeom>
          <a:noFill/>
        </p:spPr>
        <p:txBody>
          <a:bodyPr wrap="square" rtlCol="0">
            <a:spAutoFit/>
          </a:bodyPr>
          <a:lstStyle/>
          <a:p>
            <a:r>
              <a:rPr lang="ja-JP" altLang="en-US" sz="1600" dirty="0"/>
              <a:t>自作基板作成の方法</a:t>
            </a:r>
            <a:endParaRPr kumimoji="1"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134851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57908-7F13-C7E7-FB66-B6C714AE1686}"/>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7949471B-B0E2-07DB-3697-0684764B4D7F}"/>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8.5 </a:t>
            </a:r>
            <a:r>
              <a:rPr lang="ja-JP" altLang="en-US" b="0" i="0" dirty="0">
                <a:solidFill>
                  <a:srgbClr val="212529"/>
                </a:solidFill>
                <a:effectLst/>
                <a:latin typeface="メイリオ" panose="020B0604030504040204" pitchFamily="50" charset="-128"/>
                <a:ea typeface="メイリオ" panose="020B0604030504040204" pitchFamily="50" charset="-128"/>
              </a:rPr>
              <a:t>アナログ入力・</a:t>
            </a:r>
            <a:r>
              <a:rPr lang="en-US" altLang="ja-JP" b="0" i="0" dirty="0">
                <a:solidFill>
                  <a:srgbClr val="212529"/>
                </a:solidFill>
                <a:effectLst/>
                <a:latin typeface="メイリオ" panose="020B0604030504040204" pitchFamily="50" charset="-128"/>
                <a:ea typeface="メイリオ" panose="020B0604030504040204" pitchFamily="50" charset="-128"/>
              </a:rPr>
              <a:t>A/D</a:t>
            </a:r>
            <a:r>
              <a:rPr lang="ja-JP" altLang="en-US" dirty="0">
                <a:solidFill>
                  <a:srgbClr val="212529"/>
                </a:solidFill>
                <a:latin typeface="メイリオ" panose="020B0604030504040204" pitchFamily="50" charset="-128"/>
                <a:ea typeface="メイリオ" panose="020B0604030504040204" pitchFamily="50" charset="-128"/>
              </a:rPr>
              <a:t>コンバーター</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F3392FC6-B1DA-3D59-5CD2-09CDE2E68F31}"/>
              </a:ext>
            </a:extLst>
          </p:cNvPr>
          <p:cNvSpPr txBox="1"/>
          <p:nvPr/>
        </p:nvSpPr>
        <p:spPr>
          <a:xfrm>
            <a:off x="684690" y="1044859"/>
            <a:ext cx="2565126"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可変抵抗を使って、アナログ入力</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F6600103-CF15-C35D-B2C9-FA4783FDC91D}"/>
              </a:ext>
            </a:extLst>
          </p:cNvPr>
          <p:cNvSpPr txBox="1"/>
          <p:nvPr/>
        </p:nvSpPr>
        <p:spPr>
          <a:xfrm>
            <a:off x="649676" y="1440084"/>
            <a:ext cx="1194558" cy="307777"/>
          </a:xfrm>
          <a:prstGeom prst="rect">
            <a:avLst/>
          </a:prstGeom>
          <a:noFill/>
        </p:spPr>
        <p:txBody>
          <a:bodyPr wrap="none" rtlCol="0">
            <a:spAutoFit/>
          </a:bodyPr>
          <a:lstStyle/>
          <a:p>
            <a:r>
              <a:rPr lang="ja-JP" altLang="en-US" sz="1400" b="1" dirty="0">
                <a:solidFill>
                  <a:schemeClr val="accent6">
                    <a:lumMod val="50000"/>
                  </a:schemeClr>
                </a:solidFill>
                <a:latin typeface="Meiryo UI" panose="020B0604030504040204" pitchFamily="50" charset="-128"/>
                <a:ea typeface="Meiryo UI" panose="020B0604030504040204" pitchFamily="50" charset="-128"/>
              </a:rPr>
              <a:t>可変抵抗とは</a:t>
            </a:r>
            <a:endParaRPr lang="en-US" altLang="ja-JP" sz="1400" b="1" dirty="0">
              <a:solidFill>
                <a:schemeClr val="accent6">
                  <a:lumMod val="50000"/>
                </a:schemeClr>
              </a:solidFill>
              <a:latin typeface="Meiryo UI" panose="020B0604030504040204" pitchFamily="50" charset="-128"/>
              <a:ea typeface="Meiryo UI" panose="020B0604030504040204" pitchFamily="50" charset="-128"/>
            </a:endParaRPr>
          </a:p>
        </p:txBody>
      </p:sp>
      <p:pic>
        <p:nvPicPr>
          <p:cNvPr id="46" name="Picture 2" descr="可変抵抗とは">
            <a:extLst>
              <a:ext uri="{FF2B5EF4-FFF2-40B4-BE49-F238E27FC236}">
                <a16:creationId xmlns:a16="http://schemas.microsoft.com/office/drawing/2014/main" id="{6FDE260C-ABE8-9707-86EB-D3713A0C86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13864" y="1746610"/>
            <a:ext cx="1071053" cy="1347915"/>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直線コネクタ 56">
            <a:extLst>
              <a:ext uri="{FF2B5EF4-FFF2-40B4-BE49-F238E27FC236}">
                <a16:creationId xmlns:a16="http://schemas.microsoft.com/office/drawing/2014/main" id="{B3698077-3B45-FB7D-6DF7-9FBA4B2EBAF8}"/>
              </a:ext>
            </a:extLst>
          </p:cNvPr>
          <p:cNvCxnSpPr>
            <a:cxnSpLocks/>
          </p:cNvCxnSpPr>
          <p:nvPr/>
        </p:nvCxnSpPr>
        <p:spPr>
          <a:xfrm flipH="1">
            <a:off x="3665458" y="2362940"/>
            <a:ext cx="526947"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B6039FEB-1DDD-358A-DF52-70A09D37DE79}"/>
              </a:ext>
            </a:extLst>
          </p:cNvPr>
          <p:cNvSpPr/>
          <p:nvPr/>
        </p:nvSpPr>
        <p:spPr>
          <a:xfrm rot="5400000">
            <a:off x="3190189" y="2247932"/>
            <a:ext cx="720520" cy="2300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217ED591-7DAF-B402-AF67-7886DCCEC3FF}"/>
              </a:ext>
            </a:extLst>
          </p:cNvPr>
          <p:cNvCxnSpPr>
            <a:cxnSpLocks/>
          </p:cNvCxnSpPr>
          <p:nvPr/>
        </p:nvCxnSpPr>
        <p:spPr>
          <a:xfrm>
            <a:off x="3550449" y="1785690"/>
            <a:ext cx="0" cy="2169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9" name="直線コネクタ 2048">
            <a:extLst>
              <a:ext uri="{FF2B5EF4-FFF2-40B4-BE49-F238E27FC236}">
                <a16:creationId xmlns:a16="http://schemas.microsoft.com/office/drawing/2014/main" id="{421460F0-1D98-A0C3-FFAA-07A85C0195C9}"/>
              </a:ext>
            </a:extLst>
          </p:cNvPr>
          <p:cNvCxnSpPr>
            <a:cxnSpLocks/>
          </p:cNvCxnSpPr>
          <p:nvPr/>
        </p:nvCxnSpPr>
        <p:spPr>
          <a:xfrm>
            <a:off x="3550449" y="2723201"/>
            <a:ext cx="0" cy="2169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52" name="テキスト ボックス 2051">
            <a:extLst>
              <a:ext uri="{FF2B5EF4-FFF2-40B4-BE49-F238E27FC236}">
                <a16:creationId xmlns:a16="http://schemas.microsoft.com/office/drawing/2014/main" id="{FE482945-85FF-313B-C011-83BD4AE55385}"/>
              </a:ext>
            </a:extLst>
          </p:cNvPr>
          <p:cNvSpPr txBox="1"/>
          <p:nvPr/>
        </p:nvSpPr>
        <p:spPr>
          <a:xfrm>
            <a:off x="3363213" y="1478471"/>
            <a:ext cx="338554" cy="276999"/>
          </a:xfrm>
          <a:prstGeom prst="rect">
            <a:avLst/>
          </a:prstGeom>
          <a:noFill/>
        </p:spPr>
        <p:txBody>
          <a:bodyPr wrap="none" rtlCol="0">
            <a:spAutoFit/>
          </a:bodyPr>
          <a:lstStyle/>
          <a:p>
            <a:r>
              <a:rPr lang="ja-JP" altLang="en-US" sz="1200" b="1" dirty="0">
                <a:solidFill>
                  <a:srgbClr val="FF0000"/>
                </a:solidFill>
                <a:latin typeface="Arial Black" panose="020B0A04020102020204" pitchFamily="34" charset="0"/>
                <a:ea typeface="Meiryo UI" panose="020B0604030504040204" pitchFamily="50" charset="-128"/>
              </a:rPr>
              <a:t>１</a:t>
            </a:r>
            <a:endParaRPr lang="en-US" altLang="ja-JP" sz="1200" b="1" dirty="0">
              <a:solidFill>
                <a:srgbClr val="FF0000"/>
              </a:solidFill>
              <a:latin typeface="Arial Black" panose="020B0A04020102020204" pitchFamily="34" charset="0"/>
              <a:ea typeface="Meiryo UI" panose="020B0604030504040204" pitchFamily="50" charset="-128"/>
            </a:endParaRPr>
          </a:p>
        </p:txBody>
      </p:sp>
      <p:sp>
        <p:nvSpPr>
          <p:cNvPr id="2053" name="テキスト ボックス 2052">
            <a:extLst>
              <a:ext uri="{FF2B5EF4-FFF2-40B4-BE49-F238E27FC236}">
                <a16:creationId xmlns:a16="http://schemas.microsoft.com/office/drawing/2014/main" id="{C1540947-8D62-6EB2-D0C3-F081DA494068}"/>
              </a:ext>
            </a:extLst>
          </p:cNvPr>
          <p:cNvSpPr txBox="1"/>
          <p:nvPr/>
        </p:nvSpPr>
        <p:spPr>
          <a:xfrm>
            <a:off x="4192405" y="2224440"/>
            <a:ext cx="338554" cy="276999"/>
          </a:xfrm>
          <a:prstGeom prst="rect">
            <a:avLst/>
          </a:prstGeom>
          <a:noFill/>
        </p:spPr>
        <p:txBody>
          <a:bodyPr wrap="none" rtlCol="0">
            <a:spAutoFit/>
          </a:bodyPr>
          <a:lstStyle/>
          <a:p>
            <a:r>
              <a:rPr lang="ja-JP" altLang="en-US" sz="1200" b="1" dirty="0">
                <a:solidFill>
                  <a:srgbClr val="FF0000"/>
                </a:solidFill>
                <a:latin typeface="Arial Black" panose="020B0A04020102020204" pitchFamily="34" charset="0"/>
                <a:ea typeface="Meiryo UI" panose="020B0604030504040204" pitchFamily="50" charset="-128"/>
              </a:rPr>
              <a:t>２</a:t>
            </a:r>
            <a:endParaRPr lang="en-US" altLang="ja-JP" sz="1200" b="1" dirty="0">
              <a:solidFill>
                <a:srgbClr val="FF0000"/>
              </a:solidFill>
              <a:latin typeface="Arial Black" panose="020B0A04020102020204" pitchFamily="34" charset="0"/>
              <a:ea typeface="Meiryo UI" panose="020B0604030504040204" pitchFamily="50" charset="-128"/>
            </a:endParaRPr>
          </a:p>
        </p:txBody>
      </p:sp>
      <p:sp>
        <p:nvSpPr>
          <p:cNvPr id="2054" name="テキスト ボックス 2053">
            <a:extLst>
              <a:ext uri="{FF2B5EF4-FFF2-40B4-BE49-F238E27FC236}">
                <a16:creationId xmlns:a16="http://schemas.microsoft.com/office/drawing/2014/main" id="{10E66F8C-F957-7059-D6B0-8F6367B2029C}"/>
              </a:ext>
            </a:extLst>
          </p:cNvPr>
          <p:cNvSpPr txBox="1"/>
          <p:nvPr/>
        </p:nvSpPr>
        <p:spPr>
          <a:xfrm>
            <a:off x="3413547" y="3008216"/>
            <a:ext cx="338554" cy="276999"/>
          </a:xfrm>
          <a:prstGeom prst="rect">
            <a:avLst/>
          </a:prstGeom>
          <a:noFill/>
        </p:spPr>
        <p:txBody>
          <a:bodyPr wrap="none" rtlCol="0">
            <a:spAutoFit/>
          </a:bodyPr>
          <a:lstStyle/>
          <a:p>
            <a:r>
              <a:rPr lang="ja-JP" altLang="en-US" sz="1200" b="1" dirty="0">
                <a:solidFill>
                  <a:srgbClr val="FF0000"/>
                </a:solidFill>
                <a:latin typeface="Arial Black" panose="020B0A04020102020204" pitchFamily="34" charset="0"/>
                <a:ea typeface="Meiryo UI" panose="020B0604030504040204" pitchFamily="50" charset="-128"/>
              </a:rPr>
              <a:t>３</a:t>
            </a:r>
            <a:endParaRPr lang="en-US" altLang="ja-JP" sz="1200" b="1" dirty="0">
              <a:solidFill>
                <a:srgbClr val="FF0000"/>
              </a:solidFill>
              <a:latin typeface="Arial Black" panose="020B0A04020102020204" pitchFamily="34" charset="0"/>
              <a:ea typeface="Meiryo UI" panose="020B0604030504040204" pitchFamily="50" charset="-128"/>
            </a:endParaRPr>
          </a:p>
        </p:txBody>
      </p:sp>
      <p:sp>
        <p:nvSpPr>
          <p:cNvPr id="2055" name="テキスト ボックス 2054">
            <a:extLst>
              <a:ext uri="{FF2B5EF4-FFF2-40B4-BE49-F238E27FC236}">
                <a16:creationId xmlns:a16="http://schemas.microsoft.com/office/drawing/2014/main" id="{799947F8-F7F3-7776-D0A4-90E965DBCFA5}"/>
              </a:ext>
            </a:extLst>
          </p:cNvPr>
          <p:cNvSpPr txBox="1"/>
          <p:nvPr/>
        </p:nvSpPr>
        <p:spPr>
          <a:xfrm>
            <a:off x="4657194" y="1904495"/>
            <a:ext cx="2470548"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抵抗値を</a:t>
            </a:r>
            <a:r>
              <a:rPr lang="ja-JP" altLang="en-US" sz="1400" b="1" dirty="0">
                <a:solidFill>
                  <a:srgbClr val="FF0000"/>
                </a:solidFill>
                <a:latin typeface="Meiryo UI" panose="020B0604030504040204" pitchFamily="50" charset="-128"/>
                <a:ea typeface="Meiryo UI" panose="020B0604030504040204" pitchFamily="50" charset="-128"/>
              </a:rPr>
              <a:t>可変</a:t>
            </a:r>
            <a:r>
              <a:rPr lang="ja-JP" altLang="en-US" sz="1400" dirty="0">
                <a:latin typeface="Meiryo UI" panose="020B0604030504040204" pitchFamily="50" charset="-128"/>
                <a:ea typeface="Meiryo UI" panose="020B0604030504040204" pitchFamily="50" charset="-128"/>
              </a:rPr>
              <a:t>させることができる</a:t>
            </a:r>
            <a:endParaRPr lang="en-US" altLang="ja-JP" sz="1400" dirty="0">
              <a:latin typeface="Meiryo UI" panose="020B0604030504040204" pitchFamily="50" charset="-128"/>
              <a:ea typeface="Meiryo UI" panose="020B0604030504040204" pitchFamily="50" charset="-128"/>
            </a:endParaRPr>
          </a:p>
        </p:txBody>
      </p:sp>
      <p:sp>
        <p:nvSpPr>
          <p:cNvPr id="2056" name="テキスト ボックス 2055">
            <a:extLst>
              <a:ext uri="{FF2B5EF4-FFF2-40B4-BE49-F238E27FC236}">
                <a16:creationId xmlns:a16="http://schemas.microsoft.com/office/drawing/2014/main" id="{3C7AEF7E-26E2-DB77-E76B-B05DD960AAEB}"/>
              </a:ext>
            </a:extLst>
          </p:cNvPr>
          <p:cNvSpPr txBox="1"/>
          <p:nvPr/>
        </p:nvSpPr>
        <p:spPr>
          <a:xfrm>
            <a:off x="4651957" y="2284482"/>
            <a:ext cx="4016549"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英語では、</a:t>
            </a:r>
            <a:r>
              <a:rPr lang="en-US" altLang="ja-JP" sz="1400" b="1" dirty="0">
                <a:latin typeface="Meiryo UI" panose="020B0604030504040204" pitchFamily="50" charset="-128"/>
                <a:ea typeface="Meiryo UI" panose="020B0604030504040204" pitchFamily="50" charset="-128"/>
              </a:rPr>
              <a:t>Potentiometer</a:t>
            </a:r>
            <a:r>
              <a:rPr lang="ja-JP" altLang="en-US" sz="1400" dirty="0">
                <a:latin typeface="Meiryo UI" panose="020B0604030504040204" pitchFamily="50" charset="-128"/>
                <a:ea typeface="Meiryo UI" panose="020B0604030504040204" pitchFamily="50" charset="-128"/>
              </a:rPr>
              <a:t>（ぽテンションメーター）</a:t>
            </a:r>
            <a:endParaRPr lang="en-US" altLang="ja-JP" sz="14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58F39DA-9EFD-0DEB-5641-2FF3DF61FF4D}"/>
              </a:ext>
            </a:extLst>
          </p:cNvPr>
          <p:cNvSpPr txBox="1"/>
          <p:nvPr/>
        </p:nvSpPr>
        <p:spPr>
          <a:xfrm>
            <a:off x="684659" y="3224955"/>
            <a:ext cx="1537600" cy="307777"/>
          </a:xfrm>
          <a:prstGeom prst="rect">
            <a:avLst/>
          </a:prstGeom>
          <a:noFill/>
        </p:spPr>
        <p:txBody>
          <a:bodyPr wrap="none" rtlCol="0">
            <a:spAutoFit/>
          </a:bodyPr>
          <a:lstStyle/>
          <a:p>
            <a:r>
              <a:rPr lang="ja-JP" altLang="en-US" sz="1400" b="1" dirty="0">
                <a:solidFill>
                  <a:schemeClr val="accent6">
                    <a:lumMod val="50000"/>
                  </a:schemeClr>
                </a:solidFill>
                <a:latin typeface="Meiryo UI" panose="020B0604030504040204" pitchFamily="50" charset="-128"/>
                <a:ea typeface="Meiryo UI" panose="020B0604030504040204" pitchFamily="50" charset="-128"/>
              </a:rPr>
              <a:t>いろいろなセンサー</a:t>
            </a:r>
            <a:endParaRPr lang="en-US" altLang="ja-JP" sz="1400" b="1" dirty="0">
              <a:solidFill>
                <a:schemeClr val="accent6">
                  <a:lumMod val="50000"/>
                </a:schemeClr>
              </a:solidFill>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47C29BD4-96AC-F0F5-73BB-19639B431C3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54890" y="4056811"/>
            <a:ext cx="734295" cy="722057"/>
          </a:xfrm>
          <a:prstGeom prst="rect">
            <a:avLst/>
          </a:prstGeom>
        </p:spPr>
      </p:pic>
      <p:sp>
        <p:nvSpPr>
          <p:cNvPr id="11" name="テキスト ボックス 10">
            <a:extLst>
              <a:ext uri="{FF2B5EF4-FFF2-40B4-BE49-F238E27FC236}">
                <a16:creationId xmlns:a16="http://schemas.microsoft.com/office/drawing/2014/main" id="{C7E64A38-8E1D-C49D-BF9A-2422FA246D25}"/>
              </a:ext>
            </a:extLst>
          </p:cNvPr>
          <p:cNvSpPr txBox="1"/>
          <p:nvPr/>
        </p:nvSpPr>
        <p:spPr>
          <a:xfrm>
            <a:off x="1692475" y="4067173"/>
            <a:ext cx="5905839" cy="276999"/>
          </a:xfrm>
          <a:prstGeom prst="rect">
            <a:avLst/>
          </a:prstGeom>
          <a:noFill/>
        </p:spPr>
        <p:txBody>
          <a:bodyPr wrap="square" rtlCol="0">
            <a:spAutoFit/>
          </a:bodyPr>
          <a:lstStyle/>
          <a:p>
            <a:r>
              <a:rPr lang="en-US" altLang="ja-JP" sz="1200" dirty="0" err="1">
                <a:latin typeface="Meiryo UI" panose="020B0604030504040204" pitchFamily="50" charset="-128"/>
                <a:ea typeface="Meiryo UI" panose="020B0604030504040204" pitchFamily="50" charset="-128"/>
              </a:rPr>
              <a:t>Cds</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硫化カドミウム</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を使用した光センサーで、光の強さに応じて電気抵抗が低下する抵抗器</a:t>
            </a:r>
          </a:p>
        </p:txBody>
      </p:sp>
      <p:sp>
        <p:nvSpPr>
          <p:cNvPr id="14" name="テキスト ボックス 13">
            <a:extLst>
              <a:ext uri="{FF2B5EF4-FFF2-40B4-BE49-F238E27FC236}">
                <a16:creationId xmlns:a16="http://schemas.microsoft.com/office/drawing/2014/main" id="{142E048C-3084-7C50-502E-95A0BB99ADF4}"/>
              </a:ext>
            </a:extLst>
          </p:cNvPr>
          <p:cNvSpPr txBox="1"/>
          <p:nvPr/>
        </p:nvSpPr>
        <p:spPr>
          <a:xfrm>
            <a:off x="1842821" y="4584629"/>
            <a:ext cx="1886819" cy="646331"/>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例 </a:t>
            </a:r>
            <a:r>
              <a:rPr lang="en-US" altLang="ja-JP" sz="1200" dirty="0">
                <a:latin typeface="Meiryo UI" panose="020B0604030504040204" pitchFamily="50" charset="-128"/>
                <a:ea typeface="Meiryo UI" panose="020B0604030504040204" pitchFamily="50" charset="-128"/>
              </a:rPr>
              <a:t>[MI527/MI5527]</a:t>
            </a:r>
          </a:p>
          <a:p>
            <a:r>
              <a:rPr lang="ja-JP" altLang="en-US" sz="1200" dirty="0">
                <a:latin typeface="Meiryo UI" panose="020B0604030504040204" pitchFamily="50" charset="-128"/>
                <a:ea typeface="Meiryo UI" panose="020B0604030504040204" pitchFamily="50" charset="-128"/>
              </a:rPr>
              <a:t>明抵抗　</a:t>
            </a:r>
            <a:r>
              <a:rPr lang="en-US" altLang="ja-JP" sz="1200" b="1" dirty="0">
                <a:latin typeface="Meiryo UI" panose="020B0604030504040204" pitchFamily="50" charset="-128"/>
                <a:ea typeface="Meiryo UI" panose="020B0604030504040204" pitchFamily="50" charset="-128"/>
              </a:rPr>
              <a:t>10kΩ</a:t>
            </a:r>
            <a:r>
              <a:rPr lang="ja-JP" altLang="en-US" sz="1200" b="1" dirty="0">
                <a:latin typeface="Meiryo UI" panose="020B0604030504040204" pitchFamily="50" charset="-128"/>
                <a:ea typeface="Meiryo UI" panose="020B0604030504040204" pitchFamily="50" charset="-128"/>
              </a:rPr>
              <a:t>～</a:t>
            </a:r>
            <a:r>
              <a:rPr lang="en-US" altLang="ja-JP" sz="1200" b="1" dirty="0">
                <a:latin typeface="Meiryo UI" panose="020B0604030504040204" pitchFamily="50" charset="-128"/>
                <a:ea typeface="Meiryo UI" panose="020B0604030504040204" pitchFamily="50" charset="-128"/>
              </a:rPr>
              <a:t>20kΩ</a:t>
            </a:r>
          </a:p>
          <a:p>
            <a:r>
              <a:rPr lang="ja-JP" altLang="en-US" sz="1200" dirty="0">
                <a:latin typeface="Meiryo UI" panose="020B0604030504040204" pitchFamily="50" charset="-128"/>
                <a:ea typeface="Meiryo UI" panose="020B0604030504040204" pitchFamily="50" charset="-128"/>
              </a:rPr>
              <a:t>暗抵抗    </a:t>
            </a:r>
            <a:r>
              <a:rPr lang="en-US" altLang="ja-JP" sz="1200" b="1" dirty="0">
                <a:latin typeface="Meiryo UI" panose="020B0604030504040204" pitchFamily="50" charset="-128"/>
                <a:ea typeface="Meiryo UI" panose="020B0604030504040204" pitchFamily="50" charset="-128"/>
              </a:rPr>
              <a:t>1MΩ</a:t>
            </a:r>
            <a:endParaRPr lang="ja-JP" altLang="en-US" sz="1200" b="1"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1FA99129-A685-4D82-6187-5801AE4FC774}"/>
              </a:ext>
            </a:extLst>
          </p:cNvPr>
          <p:cNvSpPr txBox="1"/>
          <p:nvPr/>
        </p:nvSpPr>
        <p:spPr>
          <a:xfrm>
            <a:off x="909720" y="3515669"/>
            <a:ext cx="543739" cy="307777"/>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種類</a:t>
            </a:r>
          </a:p>
        </p:txBody>
      </p:sp>
      <p:sp>
        <p:nvSpPr>
          <p:cNvPr id="16" name="テキスト ボックス 15">
            <a:extLst>
              <a:ext uri="{FF2B5EF4-FFF2-40B4-BE49-F238E27FC236}">
                <a16:creationId xmlns:a16="http://schemas.microsoft.com/office/drawing/2014/main" id="{8CC51DCF-5359-7433-5BB9-F5A534816485}"/>
              </a:ext>
            </a:extLst>
          </p:cNvPr>
          <p:cNvSpPr txBox="1"/>
          <p:nvPr/>
        </p:nvSpPr>
        <p:spPr>
          <a:xfrm>
            <a:off x="1860602" y="4313545"/>
            <a:ext cx="927136" cy="276999"/>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RoHS</a:t>
            </a:r>
            <a:r>
              <a:rPr lang="ja-JP" altLang="en-US" sz="1200" dirty="0">
                <a:latin typeface="Meiryo UI" panose="020B0604030504040204" pitchFamily="50" charset="-128"/>
                <a:ea typeface="Meiryo UI" panose="020B0604030504040204" pitchFamily="50" charset="-128"/>
              </a:rPr>
              <a:t>指令</a:t>
            </a:r>
          </a:p>
        </p:txBody>
      </p:sp>
      <p:sp>
        <p:nvSpPr>
          <p:cNvPr id="17" name="テキスト ボックス 16">
            <a:extLst>
              <a:ext uri="{FF2B5EF4-FFF2-40B4-BE49-F238E27FC236}">
                <a16:creationId xmlns:a16="http://schemas.microsoft.com/office/drawing/2014/main" id="{D605D41E-A8AC-6DEA-B6BB-936158090F51}"/>
              </a:ext>
            </a:extLst>
          </p:cNvPr>
          <p:cNvSpPr txBox="1"/>
          <p:nvPr/>
        </p:nvSpPr>
        <p:spPr>
          <a:xfrm>
            <a:off x="1114531" y="3832905"/>
            <a:ext cx="701472" cy="307777"/>
          </a:xfrm>
          <a:prstGeom prst="rect">
            <a:avLst/>
          </a:prstGeom>
          <a:noFill/>
        </p:spPr>
        <p:txBody>
          <a:bodyPr wrap="squar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CDS</a:t>
            </a:r>
            <a:endParaRPr lang="ja-JP" altLang="en-US" sz="1400" dirty="0">
              <a:solidFill>
                <a:srgbClr val="002060"/>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F0F7E344-986E-D3C0-A58A-F803E6CD922D}"/>
              </a:ext>
            </a:extLst>
          </p:cNvPr>
          <p:cNvSpPr txBox="1"/>
          <p:nvPr/>
        </p:nvSpPr>
        <p:spPr>
          <a:xfrm>
            <a:off x="3654966" y="4620026"/>
            <a:ext cx="2215300" cy="276999"/>
          </a:xfrm>
          <a:prstGeom prst="rect">
            <a:avLst/>
          </a:prstGeom>
          <a:noFill/>
        </p:spPr>
        <p:txBody>
          <a:bodyPr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光を浴びると抵抗値が下がる</a:t>
            </a:r>
          </a:p>
        </p:txBody>
      </p:sp>
      <p:sp>
        <p:nvSpPr>
          <p:cNvPr id="19" name="テキスト ボックス 18">
            <a:extLst>
              <a:ext uri="{FF2B5EF4-FFF2-40B4-BE49-F238E27FC236}">
                <a16:creationId xmlns:a16="http://schemas.microsoft.com/office/drawing/2014/main" id="{21C79019-85CC-6BAF-EA0D-76F7926DCB57}"/>
              </a:ext>
            </a:extLst>
          </p:cNvPr>
          <p:cNvSpPr txBox="1"/>
          <p:nvPr/>
        </p:nvSpPr>
        <p:spPr>
          <a:xfrm>
            <a:off x="6329588" y="4630795"/>
            <a:ext cx="823592" cy="276999"/>
          </a:xfrm>
          <a:prstGeom prst="rect">
            <a:avLst/>
          </a:prstGeom>
          <a:noFill/>
        </p:spPr>
        <p:txBody>
          <a:bodyPr wrap="square" rtlCol="0">
            <a:spAutoFit/>
          </a:bodyPr>
          <a:lstStyle/>
          <a:p>
            <a:r>
              <a:rPr lang="ja-JP" altLang="en-US" sz="1200" b="1" dirty="0">
                <a:solidFill>
                  <a:srgbClr val="FF0000"/>
                </a:solidFill>
                <a:latin typeface="Meiryo UI" panose="020B0604030504040204" pitchFamily="50" charset="-128"/>
                <a:ea typeface="Meiryo UI" panose="020B0604030504040204" pitchFamily="50" charset="-128"/>
              </a:rPr>
              <a:t>可変抵抗</a:t>
            </a:r>
          </a:p>
        </p:txBody>
      </p:sp>
      <p:sp>
        <p:nvSpPr>
          <p:cNvPr id="20" name="矢印: 右 19">
            <a:extLst>
              <a:ext uri="{FF2B5EF4-FFF2-40B4-BE49-F238E27FC236}">
                <a16:creationId xmlns:a16="http://schemas.microsoft.com/office/drawing/2014/main" id="{3B276E0C-90F7-0339-6E20-8809491D892D}"/>
              </a:ext>
            </a:extLst>
          </p:cNvPr>
          <p:cNvSpPr/>
          <p:nvPr/>
        </p:nvSpPr>
        <p:spPr>
          <a:xfrm>
            <a:off x="5934810" y="4683637"/>
            <a:ext cx="285338" cy="14977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Meiryo UI" panose="020B0604030504040204" pitchFamily="50" charset="-128"/>
              <a:ea typeface="Meiryo UI" panose="020B0604030504040204" pitchFamily="50" charset="-128"/>
            </a:endParaRPr>
          </a:p>
        </p:txBody>
      </p:sp>
      <p:pic>
        <p:nvPicPr>
          <p:cNvPr id="31" name="Picture 14">
            <a:extLst>
              <a:ext uri="{FF2B5EF4-FFF2-40B4-BE49-F238E27FC236}">
                <a16:creationId xmlns:a16="http://schemas.microsoft.com/office/drawing/2014/main" id="{37131FA1-DF2A-6B84-DFDD-B15B7C9A2C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167989" y="5563006"/>
            <a:ext cx="616648" cy="587362"/>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09993840-F6A5-E02B-ED8F-10102380CACC}"/>
              </a:ext>
            </a:extLst>
          </p:cNvPr>
          <p:cNvSpPr txBox="1"/>
          <p:nvPr/>
        </p:nvSpPr>
        <p:spPr>
          <a:xfrm>
            <a:off x="1052715" y="5255229"/>
            <a:ext cx="1359939" cy="307777"/>
          </a:xfrm>
          <a:prstGeom prst="rect">
            <a:avLst/>
          </a:prstGeom>
          <a:noFill/>
        </p:spPr>
        <p:txBody>
          <a:bodyPr wrap="square" rtlCol="0">
            <a:spAutoFit/>
          </a:bodyPr>
          <a:lstStyle/>
          <a:p>
            <a:r>
              <a:rPr lang="ja-JP" altLang="en-US" sz="1400" dirty="0">
                <a:solidFill>
                  <a:srgbClr val="002060"/>
                </a:solidFill>
                <a:latin typeface="Meiryo UI" panose="020B0604030504040204" pitchFamily="50" charset="-128"/>
                <a:ea typeface="Meiryo UI" panose="020B0604030504040204" pitchFamily="50" charset="-128"/>
              </a:rPr>
              <a:t>サーミスタ</a:t>
            </a:r>
          </a:p>
        </p:txBody>
      </p:sp>
      <p:sp>
        <p:nvSpPr>
          <p:cNvPr id="38" name="テキスト ボックス 37">
            <a:extLst>
              <a:ext uri="{FF2B5EF4-FFF2-40B4-BE49-F238E27FC236}">
                <a16:creationId xmlns:a16="http://schemas.microsoft.com/office/drawing/2014/main" id="{40319F5F-FFDA-5FD6-B98F-BDCE81B965C9}"/>
              </a:ext>
            </a:extLst>
          </p:cNvPr>
          <p:cNvSpPr txBox="1"/>
          <p:nvPr/>
        </p:nvSpPr>
        <p:spPr bwMode="auto">
          <a:xfrm>
            <a:off x="2004911" y="5491286"/>
            <a:ext cx="4655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200" b="1" i="0" dirty="0">
                <a:solidFill>
                  <a:srgbClr val="202124"/>
                </a:solidFill>
                <a:effectLst/>
                <a:latin typeface="arial" panose="020B0604020202020204" pitchFamily="34" charset="0"/>
              </a:rPr>
              <a:t>温度変化に対して電気抵抗の変化の大きい抵抗体</a:t>
            </a:r>
            <a:r>
              <a:rPr lang="ja-JP" altLang="en-US" sz="1200" b="0" i="0" dirty="0">
                <a:solidFill>
                  <a:srgbClr val="202124"/>
                </a:solidFill>
                <a:effectLst/>
                <a:latin typeface="arial" panose="020B0604020202020204" pitchFamily="34" charset="0"/>
              </a:rPr>
              <a:t>のことである。</a:t>
            </a:r>
            <a:endParaRPr lang="en-US" altLang="ja-JP" sz="1200" b="0" i="0" dirty="0">
              <a:solidFill>
                <a:srgbClr val="202124"/>
              </a:solidFill>
              <a:effectLst/>
              <a:latin typeface="arial" panose="020B0604020202020204" pitchFamily="34" charset="0"/>
            </a:endParaRPr>
          </a:p>
          <a:p>
            <a:r>
              <a:rPr lang="ja-JP" altLang="en-US" sz="1200" b="0" i="0" dirty="0">
                <a:solidFill>
                  <a:srgbClr val="202124"/>
                </a:solidFill>
                <a:effectLst/>
                <a:latin typeface="arial" panose="020B0604020202020204" pitchFamily="34" charset="0"/>
              </a:rPr>
              <a:t> この現象を利用し、温度を測定するセンサとしても利用される</a:t>
            </a:r>
            <a:endParaRPr lang="ja-JP" altLang="en-US" sz="1200" dirty="0"/>
          </a:p>
        </p:txBody>
      </p:sp>
      <p:sp>
        <p:nvSpPr>
          <p:cNvPr id="39" name="四角形: 角を丸くする 38">
            <a:extLst>
              <a:ext uri="{FF2B5EF4-FFF2-40B4-BE49-F238E27FC236}">
                <a16:creationId xmlns:a16="http://schemas.microsoft.com/office/drawing/2014/main" id="{4E99E484-D22C-91A3-91D6-FB1A8B2E149F}"/>
              </a:ext>
            </a:extLst>
          </p:cNvPr>
          <p:cNvSpPr/>
          <p:nvPr/>
        </p:nvSpPr>
        <p:spPr>
          <a:xfrm>
            <a:off x="909720" y="5217894"/>
            <a:ext cx="6542600" cy="1081550"/>
          </a:xfrm>
          <a:prstGeom prst="round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3B43DD51-CEE1-D226-A109-4E5C9BF0A675}"/>
              </a:ext>
            </a:extLst>
          </p:cNvPr>
          <p:cNvSpPr txBox="1"/>
          <p:nvPr/>
        </p:nvSpPr>
        <p:spPr>
          <a:xfrm>
            <a:off x="6465167" y="5842591"/>
            <a:ext cx="849913" cy="307777"/>
          </a:xfrm>
          <a:prstGeom prst="rect">
            <a:avLst/>
          </a:prstGeom>
          <a:noFill/>
        </p:spPr>
        <p:txBody>
          <a:bodyPr wrap="none" rtlCol="0">
            <a:spAutoFit/>
          </a:bodyPr>
          <a:lstStyle/>
          <a:p>
            <a:r>
              <a:rPr lang="ja-JP" altLang="en-US" sz="1400" b="1" dirty="0">
                <a:latin typeface="Meiryo UI" panose="020B0604030504040204" pitchFamily="50" charset="-128"/>
                <a:ea typeface="Meiryo UI" panose="020B0604030504040204" pitchFamily="50" charset="-128"/>
              </a:rPr>
              <a:t>演習</a:t>
            </a:r>
            <a:r>
              <a:rPr lang="en-US" altLang="ja-JP" sz="1400" b="1" dirty="0">
                <a:latin typeface="Meiryo UI" panose="020B0604030504040204" pitchFamily="50" charset="-128"/>
                <a:ea typeface="Meiryo UI" panose="020B0604030504040204" pitchFamily="50" charset="-128"/>
              </a:rPr>
              <a:t>8.6</a:t>
            </a:r>
            <a:endParaRPr lang="ja-JP" altLang="en-US" sz="1400" b="1" dirty="0">
              <a:latin typeface="Meiryo UI" panose="020B0604030504040204" pitchFamily="50" charset="-128"/>
              <a:ea typeface="Meiryo UI" panose="020B0604030504040204" pitchFamily="50" charset="-128"/>
            </a:endParaRPr>
          </a:p>
        </p:txBody>
      </p:sp>
      <p:pic>
        <p:nvPicPr>
          <p:cNvPr id="1026" name="Picture 2" descr="半固定ボリューム 1kΩ [102]">
            <a:extLst>
              <a:ext uri="{FF2B5EF4-FFF2-40B4-BE49-F238E27FC236}">
                <a16:creationId xmlns:a16="http://schemas.microsoft.com/office/drawing/2014/main" id="{364D39FC-BE43-8162-F16A-CF25B62A11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35824" y="2034242"/>
            <a:ext cx="896860" cy="97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753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CEB91-9E8D-0B52-3984-4CD8EFEBF173}"/>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1C09438A-C838-F5AC-E6D4-D7E09F963022}"/>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8.5 </a:t>
            </a:r>
            <a:r>
              <a:rPr lang="ja-JP" altLang="en-US" b="0" i="0" dirty="0">
                <a:solidFill>
                  <a:srgbClr val="212529"/>
                </a:solidFill>
                <a:effectLst/>
                <a:latin typeface="メイリオ" panose="020B0604030504040204" pitchFamily="50" charset="-128"/>
                <a:ea typeface="メイリオ" panose="020B0604030504040204" pitchFamily="50" charset="-128"/>
              </a:rPr>
              <a:t>アナログ入力・</a:t>
            </a:r>
            <a:r>
              <a:rPr lang="en-US" altLang="ja-JP" b="0" i="0" dirty="0">
                <a:solidFill>
                  <a:srgbClr val="212529"/>
                </a:solidFill>
                <a:effectLst/>
                <a:latin typeface="メイリオ" panose="020B0604030504040204" pitchFamily="50" charset="-128"/>
                <a:ea typeface="メイリオ" panose="020B0604030504040204" pitchFamily="50" charset="-128"/>
              </a:rPr>
              <a:t>A/D</a:t>
            </a:r>
            <a:r>
              <a:rPr lang="ja-JP" altLang="en-US" dirty="0">
                <a:solidFill>
                  <a:srgbClr val="212529"/>
                </a:solidFill>
                <a:latin typeface="メイリオ" panose="020B0604030504040204" pitchFamily="50" charset="-128"/>
                <a:ea typeface="メイリオ" panose="020B0604030504040204" pitchFamily="50" charset="-128"/>
              </a:rPr>
              <a:t>コンバーター</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3F6A8A4E-5027-75A8-1120-6A8FAAB58105}"/>
              </a:ext>
            </a:extLst>
          </p:cNvPr>
          <p:cNvSpPr txBox="1"/>
          <p:nvPr/>
        </p:nvSpPr>
        <p:spPr>
          <a:xfrm>
            <a:off x="684690" y="1044859"/>
            <a:ext cx="2565126"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可変抵抗を使って、アナログ入力</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0FAD5710-C8CE-A11B-AB16-53CB571836A2}"/>
              </a:ext>
            </a:extLst>
          </p:cNvPr>
          <p:cNvSpPr txBox="1"/>
          <p:nvPr/>
        </p:nvSpPr>
        <p:spPr bwMode="auto">
          <a:xfrm>
            <a:off x="827584" y="1658999"/>
            <a:ext cx="45720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1" dirty="0">
                <a:solidFill>
                  <a:srgbClr val="7030A0"/>
                </a:solidFill>
              </a:rPr>
              <a:t>from </a:t>
            </a:r>
            <a:r>
              <a:rPr lang="en-US" altLang="ja-JP" dirty="0"/>
              <a:t>machine </a:t>
            </a:r>
            <a:r>
              <a:rPr lang="en-US" altLang="ja-JP" b="1" dirty="0">
                <a:solidFill>
                  <a:srgbClr val="7030A0"/>
                </a:solidFill>
              </a:rPr>
              <a:t>import</a:t>
            </a:r>
            <a:r>
              <a:rPr lang="en-US" altLang="ja-JP" dirty="0">
                <a:solidFill>
                  <a:srgbClr val="7030A0"/>
                </a:solidFill>
              </a:rPr>
              <a:t> </a:t>
            </a:r>
            <a:r>
              <a:rPr lang="en-US" altLang="ja-JP" dirty="0"/>
              <a:t>Pin, PWM, ADC</a:t>
            </a:r>
          </a:p>
          <a:p>
            <a:r>
              <a:rPr lang="en-US" altLang="ja-JP" b="1" dirty="0">
                <a:solidFill>
                  <a:srgbClr val="7030A0"/>
                </a:solidFill>
              </a:rPr>
              <a:t>import </a:t>
            </a:r>
            <a:r>
              <a:rPr lang="en-US" altLang="ja-JP" dirty="0"/>
              <a:t>time</a:t>
            </a:r>
          </a:p>
          <a:p>
            <a:endParaRPr lang="en-US" altLang="ja-JP" dirty="0"/>
          </a:p>
          <a:p>
            <a:r>
              <a:rPr lang="en-US" altLang="ja-JP" dirty="0" err="1"/>
              <a:t>adc</a:t>
            </a:r>
            <a:r>
              <a:rPr lang="en-US" altLang="ja-JP" dirty="0"/>
              <a:t> = ADC(</a:t>
            </a:r>
            <a:r>
              <a:rPr lang="en-US" altLang="ja-JP" b="1" dirty="0">
                <a:solidFill>
                  <a:srgbClr val="CC6600"/>
                </a:solidFill>
              </a:rPr>
              <a:t>26</a:t>
            </a:r>
            <a:r>
              <a:rPr lang="en-US" altLang="ja-JP" dirty="0"/>
              <a:t>)</a:t>
            </a:r>
          </a:p>
          <a:p>
            <a:r>
              <a:rPr lang="en-US" altLang="ja-JP" dirty="0" err="1"/>
              <a:t>pwm</a:t>
            </a:r>
            <a:r>
              <a:rPr lang="en-US" altLang="ja-JP" dirty="0"/>
              <a:t> = PWM(Pin(</a:t>
            </a:r>
            <a:r>
              <a:rPr lang="en-US" altLang="ja-JP" b="1" dirty="0">
                <a:solidFill>
                  <a:srgbClr val="CC6600"/>
                </a:solidFill>
              </a:rPr>
              <a:t>16</a:t>
            </a:r>
            <a:r>
              <a:rPr lang="en-US" altLang="ja-JP" dirty="0"/>
              <a:t>)) </a:t>
            </a:r>
          </a:p>
          <a:p>
            <a:r>
              <a:rPr lang="en-US" altLang="ja-JP" dirty="0" err="1"/>
              <a:t>pwm.freq</a:t>
            </a:r>
            <a:r>
              <a:rPr lang="en-US" altLang="ja-JP" dirty="0"/>
              <a:t>(</a:t>
            </a:r>
            <a:r>
              <a:rPr lang="en-US" altLang="ja-JP" b="1" dirty="0">
                <a:solidFill>
                  <a:srgbClr val="CC6600"/>
                </a:solidFill>
              </a:rPr>
              <a:t>10000</a:t>
            </a:r>
            <a:r>
              <a:rPr lang="en-US" altLang="ja-JP" dirty="0"/>
              <a:t>)</a:t>
            </a:r>
          </a:p>
          <a:p>
            <a:endParaRPr lang="en-US" altLang="ja-JP" dirty="0"/>
          </a:p>
          <a:p>
            <a:r>
              <a:rPr lang="en-US" altLang="ja-JP" dirty="0"/>
              <a:t>try:</a:t>
            </a:r>
          </a:p>
          <a:p>
            <a:r>
              <a:rPr lang="en-US" altLang="ja-JP" dirty="0"/>
              <a:t>    </a:t>
            </a:r>
            <a:r>
              <a:rPr lang="en-US" altLang="ja-JP" b="1" dirty="0">
                <a:solidFill>
                  <a:srgbClr val="7030A0"/>
                </a:solidFill>
              </a:rPr>
              <a:t>while True:</a:t>
            </a:r>
          </a:p>
          <a:p>
            <a:r>
              <a:rPr lang="en-US" altLang="ja-JP" dirty="0"/>
              <a:t>       pwm.duty_u16(</a:t>
            </a:r>
            <a:r>
              <a:rPr lang="en-US" altLang="ja-JP" b="1" dirty="0">
                <a:solidFill>
                  <a:srgbClr val="FF0000"/>
                </a:solidFill>
              </a:rPr>
              <a:t>adc.read_u16()</a:t>
            </a:r>
            <a:r>
              <a:rPr lang="en-US" altLang="ja-JP" dirty="0"/>
              <a:t>)</a:t>
            </a:r>
          </a:p>
          <a:p>
            <a:r>
              <a:rPr lang="ja-JP" altLang="en-US" dirty="0"/>
              <a:t>　　　</a:t>
            </a:r>
            <a:r>
              <a:rPr lang="en-US" altLang="ja-JP" dirty="0"/>
              <a:t>print('R:',</a:t>
            </a:r>
            <a:r>
              <a:rPr lang="en-US" altLang="ja-JP" b="1" dirty="0">
                <a:solidFill>
                  <a:srgbClr val="FF0000"/>
                </a:solidFill>
              </a:rPr>
              <a:t>adc.read_u16()</a:t>
            </a:r>
            <a:r>
              <a:rPr lang="en-US" altLang="ja-JP" dirty="0"/>
              <a:t>)</a:t>
            </a:r>
          </a:p>
          <a:p>
            <a:r>
              <a:rPr lang="en-US" altLang="ja-JP" dirty="0"/>
              <a:t>       </a:t>
            </a:r>
            <a:r>
              <a:rPr lang="en-US" altLang="ja-JP" dirty="0" err="1"/>
              <a:t>time.sleep</a:t>
            </a:r>
            <a:r>
              <a:rPr lang="en-US" altLang="ja-JP" dirty="0"/>
              <a:t>(</a:t>
            </a:r>
            <a:r>
              <a:rPr lang="en-US" altLang="ja-JP" b="1" dirty="0">
                <a:solidFill>
                  <a:srgbClr val="CC6600"/>
                </a:solidFill>
              </a:rPr>
              <a:t>0.1</a:t>
            </a:r>
            <a:r>
              <a:rPr lang="en-US" altLang="ja-JP" dirty="0"/>
              <a:t>)</a:t>
            </a:r>
          </a:p>
          <a:p>
            <a:endParaRPr lang="en-US" altLang="ja-JP" dirty="0"/>
          </a:p>
          <a:p>
            <a:r>
              <a:rPr lang="en-US" altLang="ja-JP" dirty="0"/>
              <a:t>except:</a:t>
            </a:r>
          </a:p>
          <a:p>
            <a:r>
              <a:rPr lang="en-US" altLang="ja-JP" dirty="0"/>
              <a:t>    </a:t>
            </a:r>
            <a:r>
              <a:rPr lang="en-US" altLang="ja-JP" dirty="0" err="1"/>
              <a:t>pwm.deinit</a:t>
            </a:r>
            <a:r>
              <a:rPr lang="en-US" altLang="ja-JP" dirty="0"/>
              <a:t>()</a:t>
            </a:r>
          </a:p>
        </p:txBody>
      </p:sp>
      <p:sp>
        <p:nvSpPr>
          <p:cNvPr id="7" name="テキスト ボックス 6">
            <a:extLst>
              <a:ext uri="{FF2B5EF4-FFF2-40B4-BE49-F238E27FC236}">
                <a16:creationId xmlns:a16="http://schemas.microsoft.com/office/drawing/2014/main" id="{5A072B37-BC05-5439-9857-68F0562C101B}"/>
              </a:ext>
            </a:extLst>
          </p:cNvPr>
          <p:cNvSpPr txBox="1"/>
          <p:nvPr/>
        </p:nvSpPr>
        <p:spPr>
          <a:xfrm>
            <a:off x="827584" y="1351222"/>
            <a:ext cx="1997663" cy="307777"/>
          </a:xfrm>
          <a:prstGeom prst="rect">
            <a:avLst/>
          </a:prstGeom>
          <a:noFill/>
        </p:spPr>
        <p:txBody>
          <a:bodyPr wrap="non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A/D</a:t>
            </a:r>
            <a:r>
              <a:rPr lang="ja-JP" altLang="en-US" sz="1400" dirty="0">
                <a:solidFill>
                  <a:srgbClr val="002060"/>
                </a:solidFill>
                <a:latin typeface="Meiryo UI" panose="020B0604030504040204" pitchFamily="50" charset="-128"/>
                <a:ea typeface="Meiryo UI" panose="020B0604030504040204" pitchFamily="50" charset="-128"/>
              </a:rPr>
              <a:t>コンバーターの使い方</a:t>
            </a:r>
            <a:endParaRPr lang="en-US" altLang="ja-JP" sz="1400" dirty="0">
              <a:solidFill>
                <a:srgbClr val="002060"/>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D9C861AD-8FD3-4AC5-35B2-2CF03E0368D3}"/>
              </a:ext>
            </a:extLst>
          </p:cNvPr>
          <p:cNvSpPr txBox="1"/>
          <p:nvPr/>
        </p:nvSpPr>
        <p:spPr>
          <a:xfrm>
            <a:off x="3779912" y="2492896"/>
            <a:ext cx="1945276" cy="338554"/>
          </a:xfrm>
          <a:prstGeom prst="rect">
            <a:avLst/>
          </a:prstGeom>
          <a:noFill/>
        </p:spPr>
        <p:txBody>
          <a:bodyPr wrap="none" rtlCol="0">
            <a:spAutoFit/>
          </a:bodyPr>
          <a:lstStyle/>
          <a:p>
            <a:r>
              <a:rPr lang="en-US" altLang="ja-JP" sz="1600" b="1" dirty="0">
                <a:solidFill>
                  <a:srgbClr val="FF0000"/>
                </a:solidFill>
                <a:latin typeface="Meiryo UI" panose="020B0604030504040204" pitchFamily="50" charset="-128"/>
                <a:ea typeface="Meiryo UI" panose="020B0604030504040204" pitchFamily="50" charset="-128"/>
              </a:rPr>
              <a:t>GPIO26</a:t>
            </a:r>
            <a:r>
              <a:rPr lang="ja-JP" altLang="en-US" sz="1600" b="1" dirty="0">
                <a:solidFill>
                  <a:srgbClr val="FF0000"/>
                </a:solidFill>
                <a:latin typeface="Meiryo UI" panose="020B0604030504040204" pitchFamily="50" charset="-128"/>
                <a:ea typeface="Meiryo UI" panose="020B0604030504040204" pitchFamily="50" charset="-128"/>
              </a:rPr>
              <a:t>を使用する</a:t>
            </a:r>
            <a:endParaRPr lang="en-US" altLang="ja-JP" sz="1600" b="1" dirty="0">
              <a:solidFill>
                <a:srgbClr val="FF0000"/>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E9F780F0-A32C-5B15-DCFB-63D1719306D7}"/>
              </a:ext>
            </a:extLst>
          </p:cNvPr>
          <p:cNvCxnSpPr>
            <a:cxnSpLocks/>
          </p:cNvCxnSpPr>
          <p:nvPr/>
        </p:nvCxnSpPr>
        <p:spPr>
          <a:xfrm flipH="1">
            <a:off x="3203848" y="2677306"/>
            <a:ext cx="57606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右中かっこ 11">
            <a:extLst>
              <a:ext uri="{FF2B5EF4-FFF2-40B4-BE49-F238E27FC236}">
                <a16:creationId xmlns:a16="http://schemas.microsoft.com/office/drawing/2014/main" id="{0C6E7F65-71DD-E1E3-07AD-A6909D09A2C1}"/>
              </a:ext>
            </a:extLst>
          </p:cNvPr>
          <p:cNvSpPr/>
          <p:nvPr/>
        </p:nvSpPr>
        <p:spPr>
          <a:xfrm>
            <a:off x="3219053" y="2842116"/>
            <a:ext cx="216024" cy="57606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BDDE08C-4D6D-1BF1-2E0E-4F1CFF72C7B0}"/>
              </a:ext>
            </a:extLst>
          </p:cNvPr>
          <p:cNvSpPr txBox="1"/>
          <p:nvPr/>
        </p:nvSpPr>
        <p:spPr>
          <a:xfrm>
            <a:off x="3491880" y="2946988"/>
            <a:ext cx="2480166" cy="338554"/>
          </a:xfrm>
          <a:prstGeom prst="rect">
            <a:avLst/>
          </a:prstGeom>
          <a:noFill/>
        </p:spPr>
        <p:txBody>
          <a:bodyPr wrap="none" rtlCol="0">
            <a:spAutoFit/>
          </a:bodyPr>
          <a:lstStyle/>
          <a:p>
            <a:r>
              <a:rPr lang="en-US" altLang="ja-JP" sz="1600" dirty="0">
                <a:latin typeface="Meiryo UI" panose="020B0604030504040204" pitchFamily="50" charset="-128"/>
                <a:ea typeface="Meiryo UI" panose="020B0604030504040204" pitchFamily="50" charset="-128"/>
              </a:rPr>
              <a:t>LED</a:t>
            </a:r>
            <a:r>
              <a:rPr lang="ja-JP" altLang="en-US" sz="1600" dirty="0">
                <a:latin typeface="Meiryo UI" panose="020B0604030504040204" pitchFamily="50" charset="-128"/>
                <a:ea typeface="Meiryo UI" panose="020B0604030504040204" pitchFamily="50" charset="-128"/>
              </a:rPr>
              <a:t>の明るさを変更するため</a:t>
            </a:r>
            <a:endParaRPr lang="en-US" altLang="ja-JP" sz="16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8CD4D4B-4E4F-BD63-CB26-C5F77A878B7B}"/>
              </a:ext>
            </a:extLst>
          </p:cNvPr>
          <p:cNvSpPr txBox="1"/>
          <p:nvPr/>
        </p:nvSpPr>
        <p:spPr>
          <a:xfrm>
            <a:off x="4502738" y="3665347"/>
            <a:ext cx="2444900" cy="338554"/>
          </a:xfrm>
          <a:prstGeom prst="rect">
            <a:avLst/>
          </a:prstGeom>
          <a:noFill/>
        </p:spPr>
        <p:txBody>
          <a:bodyPr wrap="none" rtlCol="0">
            <a:spAutoFit/>
          </a:bodyPr>
          <a:lstStyle/>
          <a:p>
            <a:r>
              <a:rPr lang="en-US" altLang="ja-JP" sz="1600" b="1" dirty="0">
                <a:solidFill>
                  <a:srgbClr val="FF0000"/>
                </a:solidFill>
                <a:latin typeface="Meiryo UI" panose="020B0604030504040204" pitchFamily="50" charset="-128"/>
                <a:ea typeface="Meiryo UI" panose="020B0604030504040204" pitchFamily="50" charset="-128"/>
              </a:rPr>
              <a:t>A/D</a:t>
            </a:r>
            <a:r>
              <a:rPr lang="ja-JP" altLang="en-US" sz="1600" b="1" dirty="0">
                <a:solidFill>
                  <a:srgbClr val="FF0000"/>
                </a:solidFill>
                <a:latin typeface="Meiryo UI" panose="020B0604030504040204" pitchFamily="50" charset="-128"/>
                <a:ea typeface="Meiryo UI" panose="020B0604030504040204" pitchFamily="50" charset="-128"/>
              </a:rPr>
              <a:t>コンバーターの入力値</a:t>
            </a:r>
            <a:endParaRPr lang="en-US" altLang="ja-JP" sz="1600" b="1" dirty="0">
              <a:solidFill>
                <a:srgbClr val="FF0000"/>
              </a:solidFill>
              <a:latin typeface="Meiryo UI" panose="020B0604030504040204" pitchFamily="50" charset="-128"/>
              <a:ea typeface="Meiryo UI" panose="020B0604030504040204" pitchFamily="50" charset="-128"/>
            </a:endParaRPr>
          </a:p>
        </p:txBody>
      </p:sp>
      <p:cxnSp>
        <p:nvCxnSpPr>
          <p:cNvPr id="15" name="直線矢印コネクタ 14">
            <a:extLst>
              <a:ext uri="{FF2B5EF4-FFF2-40B4-BE49-F238E27FC236}">
                <a16:creationId xmlns:a16="http://schemas.microsoft.com/office/drawing/2014/main" id="{510179FF-360D-0E1B-F8CA-173A6D90675C}"/>
              </a:ext>
            </a:extLst>
          </p:cNvPr>
          <p:cNvCxnSpPr>
            <a:cxnSpLocks/>
          </p:cNvCxnSpPr>
          <p:nvPr/>
        </p:nvCxnSpPr>
        <p:spPr>
          <a:xfrm flipH="1">
            <a:off x="3995936" y="3834624"/>
            <a:ext cx="432048" cy="3881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D76FFB5-6FB9-2DB8-67FF-9AE3E6F7F199}"/>
              </a:ext>
            </a:extLst>
          </p:cNvPr>
          <p:cNvSpPr txBox="1"/>
          <p:nvPr/>
        </p:nvSpPr>
        <p:spPr>
          <a:xfrm>
            <a:off x="3267303" y="5284584"/>
            <a:ext cx="4624984" cy="338554"/>
          </a:xfrm>
          <a:prstGeom prst="rect">
            <a:avLst/>
          </a:prstGeom>
          <a:noFill/>
        </p:spPr>
        <p:txBody>
          <a:bodyPr wrap="none" rtlCol="0">
            <a:spAutoFit/>
          </a:bodyPr>
          <a:lstStyle/>
          <a:p>
            <a:r>
              <a:rPr lang="en-US" altLang="ja-JP" sz="1600" dirty="0">
                <a:latin typeface="Meiryo UI" panose="020B0604030504040204" pitchFamily="50" charset="-128"/>
                <a:ea typeface="Meiryo UI" panose="020B0604030504040204" pitchFamily="50" charset="-128"/>
              </a:rPr>
              <a:t>A/D</a:t>
            </a:r>
            <a:r>
              <a:rPr lang="ja-JP" altLang="en-US" sz="1600" dirty="0">
                <a:latin typeface="Meiryo UI" panose="020B0604030504040204" pitchFamily="50" charset="-128"/>
                <a:ea typeface="Meiryo UI" panose="020B0604030504040204" pitchFamily="50" charset="-128"/>
              </a:rPr>
              <a:t>コンバーターからの値で</a:t>
            </a:r>
            <a:r>
              <a:rPr lang="en-US" altLang="ja-JP" sz="1600" dirty="0">
                <a:latin typeface="Meiryo UI" panose="020B0604030504040204" pitchFamily="50" charset="-128"/>
                <a:ea typeface="Meiryo UI" panose="020B0604030504040204" pitchFamily="50" charset="-128"/>
              </a:rPr>
              <a:t>LED</a:t>
            </a:r>
            <a:r>
              <a:rPr lang="ja-JP" altLang="en-US" sz="1600" dirty="0">
                <a:latin typeface="Meiryo UI" panose="020B0604030504040204" pitchFamily="50" charset="-128"/>
                <a:ea typeface="Meiryo UI" panose="020B0604030504040204" pitchFamily="50" charset="-128"/>
              </a:rPr>
              <a:t>の明るさを変化させる</a:t>
            </a:r>
            <a:endParaRPr lang="en-US" altLang="ja-JP" sz="1600"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D0B0A45-70D1-231D-9869-C9E6004D8AE7}"/>
              </a:ext>
            </a:extLst>
          </p:cNvPr>
          <p:cNvSpPr txBox="1"/>
          <p:nvPr/>
        </p:nvSpPr>
        <p:spPr>
          <a:xfrm>
            <a:off x="1098312" y="5941748"/>
            <a:ext cx="4241482"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mondai8.py</a:t>
            </a:r>
            <a:r>
              <a:rPr lang="ja-JP" altLang="en-US" sz="1600" dirty="0">
                <a:latin typeface="Meiryo UI" panose="020B0604030504040204" pitchFamily="50" charset="-128"/>
                <a:ea typeface="Meiryo UI" panose="020B0604030504040204" pitchFamily="50" charset="-128"/>
              </a:rPr>
              <a:t>として名前を付けて保存 ⇒　実行</a:t>
            </a:r>
            <a:endParaRPr lang="en-US" altLang="ja-JP" sz="16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AC24287-3C79-6793-35E5-A3E74218FB42}"/>
              </a:ext>
            </a:extLst>
          </p:cNvPr>
          <p:cNvSpPr txBox="1"/>
          <p:nvPr/>
        </p:nvSpPr>
        <p:spPr>
          <a:xfrm>
            <a:off x="4731963" y="4507072"/>
            <a:ext cx="1210588" cy="338554"/>
          </a:xfrm>
          <a:prstGeom prst="rect">
            <a:avLst/>
          </a:prstGeom>
          <a:noFill/>
        </p:spPr>
        <p:txBody>
          <a:bodyPr wrap="none" rtlCol="0">
            <a:spAutoFit/>
          </a:bodyPr>
          <a:lstStyle/>
          <a:p>
            <a:r>
              <a:rPr lang="ja-JP" altLang="en-US" sz="1600" dirty="0">
                <a:solidFill>
                  <a:srgbClr val="FF0000"/>
                </a:solidFill>
                <a:latin typeface="Meiryo UI" panose="020B0604030504040204" pitchFamily="50" charset="-128"/>
                <a:ea typeface="Meiryo UI" panose="020B0604030504040204" pitchFamily="50" charset="-128"/>
              </a:rPr>
              <a:t>入力値確認</a:t>
            </a:r>
            <a:endParaRPr lang="en-US" altLang="ja-JP" sz="16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2058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F182A5-1A6D-984B-4CD6-0B4DEE328077}"/>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6" name="テキスト ボックス 5">
            <a:extLst>
              <a:ext uri="{FF2B5EF4-FFF2-40B4-BE49-F238E27FC236}">
                <a16:creationId xmlns:a16="http://schemas.microsoft.com/office/drawing/2014/main" id="{F2A0B173-E434-968F-77AB-94387C38964C}"/>
              </a:ext>
            </a:extLst>
          </p:cNvPr>
          <p:cNvSpPr txBox="1"/>
          <p:nvPr/>
        </p:nvSpPr>
        <p:spPr>
          <a:xfrm>
            <a:off x="684690" y="1044859"/>
            <a:ext cx="2632452"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サーミスタを使って、アナログ入力</a:t>
            </a:r>
            <a:endParaRPr lang="en-US" altLang="ja-JP" sz="1400" b="1" dirty="0">
              <a:solidFill>
                <a:srgbClr val="002060"/>
              </a:solidFill>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AEEC6542-111E-8DF0-AF15-2F29EE2B316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95720" y="1645773"/>
            <a:ext cx="569387" cy="1008026"/>
          </a:xfrm>
          <a:prstGeom prst="rect">
            <a:avLst/>
          </a:prstGeom>
        </p:spPr>
      </p:pic>
      <p:sp>
        <p:nvSpPr>
          <p:cNvPr id="16" name="テキスト ボックス 15">
            <a:extLst>
              <a:ext uri="{FF2B5EF4-FFF2-40B4-BE49-F238E27FC236}">
                <a16:creationId xmlns:a16="http://schemas.microsoft.com/office/drawing/2014/main" id="{2B39169F-0C95-8B88-861B-4369F27326D8}"/>
              </a:ext>
            </a:extLst>
          </p:cNvPr>
          <p:cNvSpPr txBox="1"/>
          <p:nvPr/>
        </p:nvSpPr>
        <p:spPr>
          <a:xfrm>
            <a:off x="828703" y="1327638"/>
            <a:ext cx="1213794"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サーミスタとは</a:t>
            </a:r>
            <a:endParaRPr lang="en-US" altLang="ja-JP" sz="1400" b="1" dirty="0">
              <a:solidFill>
                <a:srgbClr val="002060"/>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7CC1B378-A9C0-307D-22D0-D8CA352FC06D}"/>
              </a:ext>
            </a:extLst>
          </p:cNvPr>
          <p:cNvSpPr txBox="1"/>
          <p:nvPr/>
        </p:nvSpPr>
        <p:spPr bwMode="auto">
          <a:xfrm>
            <a:off x="1558803" y="1791810"/>
            <a:ext cx="708366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333333"/>
                </a:solidFill>
                <a:effectLst/>
                <a:latin typeface="メイリオ" panose="020B0604030504040204" pitchFamily="50" charset="-128"/>
                <a:ea typeface="メイリオ" panose="020B0604030504040204" pitchFamily="50" charset="-128"/>
              </a:rPr>
              <a:t>・温度変化に対し抵抗値が大きく変化する半導体</a:t>
            </a:r>
            <a:endParaRPr lang="en-US" altLang="ja-JP" sz="1400" b="0" i="0" dirty="0">
              <a:solidFill>
                <a:srgbClr val="333333"/>
              </a:solidFill>
              <a:effectLst/>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・温度が変化すると電気の流れにくさ（抵抗）が変化するため、</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　サーミスタ内の電気の流れを見ることで温度測定ができる</a:t>
            </a:r>
          </a:p>
        </p:txBody>
      </p:sp>
      <p:sp>
        <p:nvSpPr>
          <p:cNvPr id="19" name="テキスト ボックス 18">
            <a:extLst>
              <a:ext uri="{FF2B5EF4-FFF2-40B4-BE49-F238E27FC236}">
                <a16:creationId xmlns:a16="http://schemas.microsoft.com/office/drawing/2014/main" id="{44AF45C1-8F4B-6EB0-B5FE-D8A9746AEA92}"/>
              </a:ext>
            </a:extLst>
          </p:cNvPr>
          <p:cNvSpPr txBox="1"/>
          <p:nvPr/>
        </p:nvSpPr>
        <p:spPr bwMode="auto">
          <a:xfrm>
            <a:off x="2068342" y="2814392"/>
            <a:ext cx="39207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b="1" dirty="0">
                <a:latin typeface="Source Code Pro" panose="020B0509030403020204" pitchFamily="49" charset="0"/>
                <a:ea typeface="Source Code Pro" panose="020B0509030403020204" pitchFamily="49" charset="0"/>
              </a:rPr>
              <a:t>T2 = 1/( 1 T1 + ln( </a:t>
            </a:r>
            <a:r>
              <a:rPr lang="ja-JP" altLang="en-US" sz="1600" b="1" dirty="0">
                <a:latin typeface="Source Code Pro" panose="020B0509030403020204" pitchFamily="49" charset="0"/>
              </a:rPr>
              <a:t>𝑅𝑡 </a:t>
            </a:r>
            <a:r>
              <a:rPr lang="en-US" altLang="ja-JP" sz="1600" b="1" dirty="0">
                <a:latin typeface="Source Code Pro" panose="020B0509030403020204" pitchFamily="49" charset="0"/>
                <a:ea typeface="Source Code Pro" panose="020B0509030403020204" pitchFamily="49" charset="0"/>
              </a:rPr>
              <a:t>R )/</a:t>
            </a:r>
            <a:r>
              <a:rPr lang="ja-JP" altLang="en-US" sz="1600" b="1" dirty="0">
                <a:latin typeface="Source Code Pro" panose="020B0509030403020204" pitchFamily="49" charset="0"/>
              </a:rPr>
              <a:t>𝐵</a:t>
            </a:r>
            <a:r>
              <a:rPr lang="en-US" altLang="ja-JP" sz="1600" b="1" dirty="0">
                <a:latin typeface="Source Code Pro" panose="020B0509030403020204" pitchFamily="49" charset="0"/>
                <a:ea typeface="Source Code Pro" panose="020B0509030403020204" pitchFamily="49" charset="0"/>
              </a:rPr>
              <a:t>) </a:t>
            </a:r>
            <a:endParaRPr lang="ja-JP" altLang="en-US" sz="1600" b="1" dirty="0">
              <a:latin typeface="Source Code Pro" panose="020B0509030403020204" pitchFamily="49" charset="0"/>
            </a:endParaRPr>
          </a:p>
        </p:txBody>
      </p:sp>
      <p:sp>
        <p:nvSpPr>
          <p:cNvPr id="20" name="テキスト ボックス 19">
            <a:extLst>
              <a:ext uri="{FF2B5EF4-FFF2-40B4-BE49-F238E27FC236}">
                <a16:creationId xmlns:a16="http://schemas.microsoft.com/office/drawing/2014/main" id="{A4AA2EA9-586C-E16D-39D6-CDE342C65AAC}"/>
              </a:ext>
            </a:extLst>
          </p:cNvPr>
          <p:cNvSpPr txBox="1"/>
          <p:nvPr/>
        </p:nvSpPr>
        <p:spPr>
          <a:xfrm>
            <a:off x="1755712" y="2504773"/>
            <a:ext cx="3470822"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今回使用するサーミスタ：抵抗と温度の関係</a:t>
            </a:r>
            <a:endParaRPr lang="en-US" altLang="ja-JP" sz="1400" b="1" dirty="0">
              <a:solidFill>
                <a:srgbClr val="002060"/>
              </a:solidFill>
              <a:latin typeface="Meiryo UI" panose="020B0604030504040204" pitchFamily="50" charset="-128"/>
              <a:ea typeface="Meiryo UI" panose="020B0604030504040204" pitchFamily="50" charset="-128"/>
            </a:endParaRPr>
          </a:p>
        </p:txBody>
      </p:sp>
      <p:pic>
        <p:nvPicPr>
          <p:cNvPr id="5" name="Picture 2" descr="可変抵抗とは">
            <a:extLst>
              <a:ext uri="{FF2B5EF4-FFF2-40B4-BE49-F238E27FC236}">
                <a16:creationId xmlns:a16="http://schemas.microsoft.com/office/drawing/2014/main" id="{1BFDB831-486E-E5C3-9CF5-00F6F9C032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81300" y="4259681"/>
            <a:ext cx="1071053" cy="1347915"/>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AD9ED24F-4764-8199-E7A8-5C512130E14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364088" y="4695134"/>
            <a:ext cx="734295" cy="722057"/>
          </a:xfrm>
          <a:prstGeom prst="rect">
            <a:avLst/>
          </a:prstGeom>
        </p:spPr>
      </p:pic>
      <p:sp>
        <p:nvSpPr>
          <p:cNvPr id="8" name="テキスト ボックス 7">
            <a:extLst>
              <a:ext uri="{FF2B5EF4-FFF2-40B4-BE49-F238E27FC236}">
                <a16:creationId xmlns:a16="http://schemas.microsoft.com/office/drawing/2014/main" id="{CAC32D95-CEBD-C671-BFE9-C52466EF8B42}"/>
              </a:ext>
            </a:extLst>
          </p:cNvPr>
          <p:cNvSpPr txBox="1"/>
          <p:nvPr/>
        </p:nvSpPr>
        <p:spPr>
          <a:xfrm>
            <a:off x="5423729" y="4471228"/>
            <a:ext cx="701472" cy="307777"/>
          </a:xfrm>
          <a:prstGeom prst="rect">
            <a:avLst/>
          </a:prstGeom>
          <a:noFill/>
        </p:spPr>
        <p:txBody>
          <a:bodyPr wrap="square" rtlCol="0">
            <a:spAutoFit/>
          </a:bodyPr>
          <a:lstStyle/>
          <a:p>
            <a:r>
              <a:rPr lang="en-US" altLang="ja-JP" sz="1400" dirty="0">
                <a:solidFill>
                  <a:srgbClr val="002060"/>
                </a:solidFill>
                <a:latin typeface="Meiryo UI" panose="020B0604030504040204" pitchFamily="50" charset="-128"/>
                <a:ea typeface="Meiryo UI" panose="020B0604030504040204" pitchFamily="50" charset="-128"/>
              </a:rPr>
              <a:t>CDS</a:t>
            </a:r>
            <a:endParaRPr lang="ja-JP" altLang="en-US" sz="1400" dirty="0">
              <a:solidFill>
                <a:srgbClr val="002060"/>
              </a:solidFill>
              <a:latin typeface="Meiryo UI" panose="020B0604030504040204" pitchFamily="50" charset="-128"/>
              <a:ea typeface="Meiryo UI" panose="020B0604030504040204" pitchFamily="50" charset="-128"/>
            </a:endParaRPr>
          </a:p>
        </p:txBody>
      </p:sp>
      <p:sp>
        <p:nvSpPr>
          <p:cNvPr id="9" name="吹き出し: 角を丸めた四角形 8">
            <a:extLst>
              <a:ext uri="{FF2B5EF4-FFF2-40B4-BE49-F238E27FC236}">
                <a16:creationId xmlns:a16="http://schemas.microsoft.com/office/drawing/2014/main" id="{80CC1FEB-2A1E-EC16-F3A4-34BBAA2A3DBC}"/>
              </a:ext>
            </a:extLst>
          </p:cNvPr>
          <p:cNvSpPr/>
          <p:nvPr/>
        </p:nvSpPr>
        <p:spPr>
          <a:xfrm>
            <a:off x="1558803" y="3861048"/>
            <a:ext cx="5245445" cy="1952093"/>
          </a:xfrm>
          <a:prstGeom prst="wedgeRoundRectCallout">
            <a:avLst>
              <a:gd name="adj1" fmla="val -44546"/>
              <a:gd name="adj2" fmla="val -64545"/>
              <a:gd name="adj3" fmla="val 16667"/>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8E54A4B-15EE-8EFE-3A40-19D0C14A14B0}"/>
              </a:ext>
            </a:extLst>
          </p:cNvPr>
          <p:cNvSpPr txBox="1"/>
          <p:nvPr/>
        </p:nvSpPr>
        <p:spPr>
          <a:xfrm>
            <a:off x="1755712" y="3947603"/>
            <a:ext cx="1189749" cy="307777"/>
          </a:xfrm>
          <a:prstGeom prst="rect">
            <a:avLst/>
          </a:prstGeom>
          <a:noFill/>
        </p:spPr>
        <p:txBody>
          <a:bodyPr wrap="none" rtlCol="0">
            <a:spAutoFit/>
          </a:bodyPr>
          <a:lstStyle/>
          <a:p>
            <a:r>
              <a:rPr lang="ja-JP" altLang="en-US" sz="1400" b="1" dirty="0">
                <a:solidFill>
                  <a:srgbClr val="008000"/>
                </a:solidFill>
                <a:latin typeface="Meiryo UI" panose="020B0604030504040204" pitchFamily="50" charset="-128"/>
                <a:ea typeface="Meiryo UI" panose="020B0604030504040204" pitchFamily="50" charset="-128"/>
              </a:rPr>
              <a:t>可変抵抗など</a:t>
            </a:r>
            <a:endParaRPr lang="en-US" altLang="ja-JP" sz="1400" b="1" dirty="0">
              <a:solidFill>
                <a:srgbClr val="008000"/>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D10F451C-B8BC-DCB6-F683-564EA368335B}"/>
              </a:ext>
            </a:extLst>
          </p:cNvPr>
          <p:cNvSpPr txBox="1"/>
          <p:nvPr/>
        </p:nvSpPr>
        <p:spPr>
          <a:xfrm>
            <a:off x="1290270" y="3182910"/>
            <a:ext cx="1133644" cy="307777"/>
          </a:xfrm>
          <a:prstGeom prst="rect">
            <a:avLst/>
          </a:prstGeom>
          <a:noFill/>
        </p:spPr>
        <p:txBody>
          <a:bodyPr wrap="none" rtlCol="0">
            <a:spAutoFit/>
          </a:bodyPr>
          <a:lstStyle/>
          <a:p>
            <a:r>
              <a:rPr lang="ja-JP" altLang="en-US" sz="1400" b="1" dirty="0">
                <a:solidFill>
                  <a:srgbClr val="008000"/>
                </a:solidFill>
                <a:latin typeface="Meiryo UI" panose="020B0604030504040204" pitchFamily="50" charset="-128"/>
                <a:ea typeface="Meiryo UI" panose="020B0604030504040204" pitchFamily="50" charset="-128"/>
              </a:rPr>
              <a:t>アナログ入力</a:t>
            </a:r>
            <a:endParaRPr lang="en-US" altLang="ja-JP" sz="1400" b="1" dirty="0">
              <a:solidFill>
                <a:srgbClr val="008000"/>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CF84C3A-C5E9-3E57-2AC9-87945D83D97E}"/>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8.6 </a:t>
            </a:r>
            <a:r>
              <a:rPr lang="ja-JP" altLang="en-US" b="0" i="0" dirty="0">
                <a:solidFill>
                  <a:srgbClr val="212529"/>
                </a:solidFill>
                <a:effectLst/>
                <a:latin typeface="メイリオ" panose="020B0604030504040204" pitchFamily="50" charset="-128"/>
                <a:ea typeface="メイリオ" panose="020B0604030504040204" pitchFamily="50" charset="-128"/>
              </a:rPr>
              <a:t>気温測定</a:t>
            </a:r>
            <a:r>
              <a:rPr lang="en-US" altLang="ja-JP" b="0" i="0" dirty="0">
                <a:solidFill>
                  <a:srgbClr val="212529"/>
                </a:solidFill>
                <a:effectLst/>
                <a:latin typeface="メイリオ" panose="020B0604030504040204" pitchFamily="50" charset="-128"/>
                <a:ea typeface="メイリオ" panose="020B0604030504040204" pitchFamily="50" charset="-128"/>
              </a:rPr>
              <a:t>(</a:t>
            </a:r>
            <a:r>
              <a:rPr lang="en-US" altLang="ja-JP" dirty="0"/>
              <a:t>Thermometer) </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pic>
        <p:nvPicPr>
          <p:cNvPr id="3" name="Picture 2" descr="半固定ボリューム 1kΩ [102]">
            <a:extLst>
              <a:ext uri="{FF2B5EF4-FFF2-40B4-BE49-F238E27FC236}">
                <a16:creationId xmlns:a16="http://schemas.microsoft.com/office/drawing/2014/main" id="{F7F3BF06-8FF7-2FBD-D7A5-D3A3BE07A0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058202" y="4517668"/>
            <a:ext cx="896860" cy="97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91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D4B2B86E-B2F0-2126-DAD5-340814ADC4D6}"/>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5" name="テキスト ボックス 4">
            <a:extLst>
              <a:ext uri="{FF2B5EF4-FFF2-40B4-BE49-F238E27FC236}">
                <a16:creationId xmlns:a16="http://schemas.microsoft.com/office/drawing/2014/main" id="{C94F6339-BDB7-764D-1BBC-96012E380658}"/>
              </a:ext>
            </a:extLst>
          </p:cNvPr>
          <p:cNvSpPr txBox="1"/>
          <p:nvPr/>
        </p:nvSpPr>
        <p:spPr>
          <a:xfrm>
            <a:off x="939091" y="5844780"/>
            <a:ext cx="4241482"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mondai9.py</a:t>
            </a:r>
            <a:r>
              <a:rPr lang="ja-JP" altLang="en-US" sz="1600" dirty="0">
                <a:latin typeface="Meiryo UI" panose="020B0604030504040204" pitchFamily="50" charset="-128"/>
                <a:ea typeface="Meiryo UI" panose="020B0604030504040204" pitchFamily="50" charset="-128"/>
              </a:rPr>
              <a:t>として名前を付けて保存 ⇒　実行</a:t>
            </a:r>
            <a:endParaRPr lang="en-US" altLang="ja-JP"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00146728-9C53-6BCB-424D-F28A8BFCAFD5}"/>
              </a:ext>
            </a:extLst>
          </p:cNvPr>
          <p:cNvSpPr txBox="1"/>
          <p:nvPr/>
        </p:nvSpPr>
        <p:spPr bwMode="auto">
          <a:xfrm>
            <a:off x="539552" y="1418817"/>
            <a:ext cx="835292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600" b="1" dirty="0">
                <a:solidFill>
                  <a:srgbClr val="7030A0"/>
                </a:solidFill>
                <a:latin typeface="Source Code Pro" panose="020B0509030403020204" pitchFamily="49" charset="0"/>
                <a:ea typeface="Source Code Pro" panose="020B0509030403020204" pitchFamily="49" charset="0"/>
              </a:rPr>
              <a:t>from</a:t>
            </a:r>
            <a:r>
              <a:rPr lang="en-US" altLang="ja-JP" sz="1600" dirty="0">
                <a:latin typeface="Source Code Pro" panose="020B0509030403020204" pitchFamily="49" charset="0"/>
                <a:ea typeface="Source Code Pro" panose="020B0509030403020204" pitchFamily="49" charset="0"/>
              </a:rPr>
              <a:t> machine </a:t>
            </a:r>
            <a:r>
              <a:rPr lang="en-US" altLang="ja-JP" sz="1600" b="1" dirty="0">
                <a:solidFill>
                  <a:srgbClr val="7030A0"/>
                </a:solidFill>
                <a:latin typeface="Source Code Pro" panose="020B0509030403020204" pitchFamily="49" charset="0"/>
                <a:ea typeface="Source Code Pro" panose="020B0509030403020204" pitchFamily="49" charset="0"/>
              </a:rPr>
              <a:t>import</a:t>
            </a:r>
            <a:r>
              <a:rPr lang="en-US" altLang="ja-JP" sz="1600" dirty="0">
                <a:latin typeface="Source Code Pro" panose="020B0509030403020204" pitchFamily="49" charset="0"/>
                <a:ea typeface="Source Code Pro" panose="020B0509030403020204" pitchFamily="49" charset="0"/>
              </a:rPr>
              <a:t> Pin, ADC</a:t>
            </a:r>
          </a:p>
          <a:p>
            <a:r>
              <a:rPr lang="en-US" altLang="ja-JP" sz="1600" b="1" dirty="0">
                <a:solidFill>
                  <a:srgbClr val="7030A0"/>
                </a:solidFill>
                <a:latin typeface="Source Code Pro" panose="020B0509030403020204" pitchFamily="49" charset="0"/>
                <a:ea typeface="Source Code Pro" panose="020B0509030403020204" pitchFamily="49" charset="0"/>
              </a:rPr>
              <a:t>import</a:t>
            </a:r>
            <a:r>
              <a:rPr lang="en-US" altLang="ja-JP" sz="1600" dirty="0">
                <a:latin typeface="Source Code Pro" panose="020B0509030403020204" pitchFamily="49" charset="0"/>
                <a:ea typeface="Source Code Pro" panose="020B0509030403020204" pitchFamily="49" charset="0"/>
              </a:rPr>
              <a:t> time</a:t>
            </a:r>
          </a:p>
          <a:p>
            <a:r>
              <a:rPr lang="en-US" altLang="ja-JP" sz="1600" b="1" dirty="0">
                <a:solidFill>
                  <a:srgbClr val="7030A0"/>
                </a:solidFill>
                <a:latin typeface="Source Code Pro" panose="020B0509030403020204" pitchFamily="49" charset="0"/>
                <a:ea typeface="Source Code Pro" panose="020B0509030403020204" pitchFamily="49" charset="0"/>
              </a:rPr>
              <a:t>import</a:t>
            </a:r>
            <a:r>
              <a:rPr lang="en-US" altLang="ja-JP" sz="1600" dirty="0">
                <a:latin typeface="Source Code Pro" panose="020B0509030403020204" pitchFamily="49" charset="0"/>
                <a:ea typeface="Source Code Pro" panose="020B0509030403020204" pitchFamily="49" charset="0"/>
              </a:rPr>
              <a:t> math</a:t>
            </a:r>
          </a:p>
          <a:p>
            <a:endParaRPr lang="en-US" altLang="ja-JP" sz="1600" dirty="0">
              <a:latin typeface="Source Code Pro" panose="020B0509030403020204" pitchFamily="49" charset="0"/>
              <a:ea typeface="Source Code Pro" panose="020B0509030403020204" pitchFamily="49" charset="0"/>
            </a:endParaRPr>
          </a:p>
          <a:p>
            <a:r>
              <a:rPr lang="en-US" altLang="ja-JP" sz="1600" dirty="0" err="1">
                <a:latin typeface="Source Code Pro" panose="020B0509030403020204" pitchFamily="49" charset="0"/>
                <a:ea typeface="Source Code Pro" panose="020B0509030403020204" pitchFamily="49" charset="0"/>
              </a:rPr>
              <a:t>adc</a:t>
            </a:r>
            <a:r>
              <a:rPr lang="en-US" altLang="ja-JP" sz="1600" dirty="0">
                <a:latin typeface="Source Code Pro" panose="020B0509030403020204" pitchFamily="49" charset="0"/>
                <a:ea typeface="Source Code Pro" panose="020B0509030403020204" pitchFamily="49" charset="0"/>
              </a:rPr>
              <a:t>=ADC(</a:t>
            </a:r>
            <a:r>
              <a:rPr lang="en-US" altLang="ja-JP" sz="1600" b="1" dirty="0">
                <a:solidFill>
                  <a:srgbClr val="CC6600"/>
                </a:solidFill>
                <a:latin typeface="Source Code Pro" panose="020B0509030403020204" pitchFamily="49" charset="0"/>
                <a:ea typeface="Source Code Pro" panose="020B0509030403020204" pitchFamily="49" charset="0"/>
              </a:rPr>
              <a:t>27</a:t>
            </a:r>
            <a:r>
              <a:rPr lang="en-US" altLang="ja-JP" sz="1600" dirty="0">
                <a:latin typeface="Source Code Pro" panose="020B0509030403020204" pitchFamily="49" charset="0"/>
                <a:ea typeface="Source Code Pro" panose="020B0509030403020204" pitchFamily="49" charset="0"/>
              </a:rPr>
              <a:t>)</a:t>
            </a:r>
          </a:p>
          <a:p>
            <a:endParaRPr lang="en-US" altLang="ja-JP" sz="1600" dirty="0">
              <a:latin typeface="Source Code Pro" panose="020B0509030403020204" pitchFamily="49" charset="0"/>
              <a:ea typeface="Source Code Pro" panose="020B0509030403020204" pitchFamily="49" charset="0"/>
            </a:endParaRPr>
          </a:p>
          <a:p>
            <a:r>
              <a:rPr lang="en-US" altLang="ja-JP" sz="1600" b="1" dirty="0">
                <a:solidFill>
                  <a:srgbClr val="7030A0"/>
                </a:solidFill>
                <a:latin typeface="Source Code Pro" panose="020B0509030403020204" pitchFamily="49" charset="0"/>
                <a:ea typeface="Source Code Pro" panose="020B0509030403020204" pitchFamily="49" charset="0"/>
              </a:rPr>
              <a:t>try:</a:t>
            </a:r>
          </a:p>
          <a:p>
            <a:r>
              <a:rPr lang="en-US" altLang="ja-JP" sz="1600" dirty="0">
                <a:latin typeface="Source Code Pro" panose="020B0509030403020204" pitchFamily="49" charset="0"/>
                <a:ea typeface="Source Code Pro" panose="020B0509030403020204" pitchFamily="49" charset="0"/>
              </a:rPr>
              <a:t>    </a:t>
            </a:r>
            <a:r>
              <a:rPr lang="en-US" altLang="ja-JP" sz="1600" b="1" dirty="0">
                <a:solidFill>
                  <a:srgbClr val="7030A0"/>
                </a:solidFill>
                <a:latin typeface="Source Code Pro" panose="020B0509030403020204" pitchFamily="49" charset="0"/>
                <a:ea typeface="Source Code Pro" panose="020B0509030403020204" pitchFamily="49" charset="0"/>
              </a:rPr>
              <a:t>while True:</a:t>
            </a:r>
          </a:p>
          <a:p>
            <a:r>
              <a:rPr lang="en-US" altLang="ja-JP" sz="1600" dirty="0">
                <a:latin typeface="Source Code Pro" panose="020B0509030403020204" pitchFamily="49" charset="0"/>
                <a:ea typeface="Source Code Pro" panose="020B0509030403020204" pitchFamily="49" charset="0"/>
              </a:rPr>
              <a:t>        </a:t>
            </a:r>
            <a:r>
              <a:rPr lang="en-US" altLang="ja-JP" sz="1600" dirty="0" err="1">
                <a:latin typeface="Source Code Pro" panose="020B0509030403020204" pitchFamily="49" charset="0"/>
                <a:ea typeface="Source Code Pro" panose="020B0509030403020204" pitchFamily="49" charset="0"/>
              </a:rPr>
              <a:t>adcValue</a:t>
            </a:r>
            <a:r>
              <a:rPr lang="en-US" altLang="ja-JP" sz="1600" dirty="0">
                <a:latin typeface="Source Code Pro" panose="020B0509030403020204" pitchFamily="49" charset="0"/>
                <a:ea typeface="Source Code Pro" panose="020B0509030403020204" pitchFamily="49" charset="0"/>
              </a:rPr>
              <a:t> = adc.read_u16()</a:t>
            </a:r>
          </a:p>
          <a:p>
            <a:r>
              <a:rPr lang="en-US" altLang="ja-JP" sz="1600" dirty="0">
                <a:latin typeface="Source Code Pro" panose="020B0509030403020204" pitchFamily="49" charset="0"/>
                <a:ea typeface="Source Code Pro" panose="020B0509030403020204" pitchFamily="49" charset="0"/>
              </a:rPr>
              <a:t>        voltage = </a:t>
            </a:r>
            <a:r>
              <a:rPr lang="en-US" altLang="ja-JP" sz="1600" dirty="0" err="1">
                <a:latin typeface="Source Code Pro" panose="020B0509030403020204" pitchFamily="49" charset="0"/>
                <a:ea typeface="Source Code Pro" panose="020B0509030403020204" pitchFamily="49" charset="0"/>
              </a:rPr>
              <a:t>adcValue</a:t>
            </a:r>
            <a:r>
              <a:rPr lang="en-US" altLang="ja-JP" sz="1600" dirty="0">
                <a:latin typeface="Source Code Pro" panose="020B0509030403020204" pitchFamily="49" charset="0"/>
                <a:ea typeface="Source Code Pro" panose="020B0509030403020204" pitchFamily="49" charset="0"/>
              </a:rPr>
              <a:t> / </a:t>
            </a:r>
            <a:r>
              <a:rPr lang="en-US" altLang="ja-JP" sz="1600" b="1" dirty="0">
                <a:solidFill>
                  <a:srgbClr val="CC6600"/>
                </a:solidFill>
                <a:latin typeface="Source Code Pro" panose="020B0509030403020204" pitchFamily="49" charset="0"/>
                <a:ea typeface="Source Code Pro" panose="020B0509030403020204" pitchFamily="49" charset="0"/>
              </a:rPr>
              <a:t>65535.0</a:t>
            </a:r>
            <a:r>
              <a:rPr lang="en-US" altLang="ja-JP" sz="1600" dirty="0">
                <a:latin typeface="Source Code Pro" panose="020B0509030403020204" pitchFamily="49" charset="0"/>
                <a:ea typeface="Source Code Pro" panose="020B0509030403020204" pitchFamily="49" charset="0"/>
              </a:rPr>
              <a:t> * </a:t>
            </a:r>
            <a:r>
              <a:rPr lang="en-US" altLang="ja-JP" sz="1600" b="1" dirty="0">
                <a:solidFill>
                  <a:srgbClr val="CC6600"/>
                </a:solidFill>
                <a:latin typeface="Source Code Pro" panose="020B0509030403020204" pitchFamily="49" charset="0"/>
                <a:ea typeface="Source Code Pro" panose="020B0509030403020204" pitchFamily="49" charset="0"/>
              </a:rPr>
              <a:t>3.3</a:t>
            </a:r>
          </a:p>
          <a:p>
            <a:r>
              <a:rPr lang="en-US" altLang="ja-JP" sz="1600" dirty="0">
                <a:latin typeface="Source Code Pro" panose="020B0509030403020204" pitchFamily="49" charset="0"/>
                <a:ea typeface="Source Code Pro" panose="020B0509030403020204" pitchFamily="49" charset="0"/>
              </a:rPr>
              <a:t>        Rt = </a:t>
            </a:r>
            <a:r>
              <a:rPr lang="en-US" altLang="ja-JP" sz="1600" b="1" dirty="0">
                <a:solidFill>
                  <a:srgbClr val="CC6600"/>
                </a:solidFill>
                <a:latin typeface="Source Code Pro" panose="020B0509030403020204" pitchFamily="49" charset="0"/>
                <a:ea typeface="Source Code Pro" panose="020B0509030403020204" pitchFamily="49" charset="0"/>
              </a:rPr>
              <a:t>10</a:t>
            </a:r>
            <a:r>
              <a:rPr lang="en-US" altLang="ja-JP" sz="1600" dirty="0">
                <a:latin typeface="Source Code Pro" panose="020B0509030403020204" pitchFamily="49" charset="0"/>
                <a:ea typeface="Source Code Pro" panose="020B0509030403020204" pitchFamily="49" charset="0"/>
              </a:rPr>
              <a:t> * voltage / (</a:t>
            </a:r>
            <a:r>
              <a:rPr lang="en-US" altLang="ja-JP" sz="1600" b="1" dirty="0">
                <a:solidFill>
                  <a:srgbClr val="CC6600"/>
                </a:solidFill>
                <a:latin typeface="Source Code Pro" panose="020B0509030403020204" pitchFamily="49" charset="0"/>
                <a:ea typeface="Source Code Pro" panose="020B0509030403020204" pitchFamily="49" charset="0"/>
              </a:rPr>
              <a:t>3.3</a:t>
            </a:r>
            <a:r>
              <a:rPr lang="en-US" altLang="ja-JP" sz="1600" dirty="0">
                <a:latin typeface="Source Code Pro" panose="020B0509030403020204" pitchFamily="49" charset="0"/>
                <a:ea typeface="Source Code Pro" panose="020B0509030403020204" pitchFamily="49" charset="0"/>
              </a:rPr>
              <a:t>-voltage)</a:t>
            </a:r>
          </a:p>
          <a:p>
            <a:r>
              <a:rPr lang="en-US" altLang="ja-JP" sz="1600" dirty="0">
                <a:latin typeface="Source Code Pro" panose="020B0509030403020204" pitchFamily="49" charset="0"/>
                <a:ea typeface="Source Code Pro" panose="020B0509030403020204" pitchFamily="49" charset="0"/>
              </a:rPr>
              <a:t>        </a:t>
            </a:r>
            <a:r>
              <a:rPr lang="en-US" altLang="ja-JP" sz="1600" dirty="0" err="1">
                <a:latin typeface="Source Code Pro" panose="020B0509030403020204" pitchFamily="49" charset="0"/>
                <a:ea typeface="Source Code Pro" panose="020B0509030403020204" pitchFamily="49" charset="0"/>
              </a:rPr>
              <a:t>tempK</a:t>
            </a:r>
            <a:r>
              <a:rPr lang="en-US" altLang="ja-JP" sz="1600" dirty="0">
                <a:latin typeface="Source Code Pro" panose="020B0509030403020204" pitchFamily="49" charset="0"/>
                <a:ea typeface="Source Code Pro" panose="020B0509030403020204" pitchFamily="49" charset="0"/>
              </a:rPr>
              <a:t> = (</a:t>
            </a:r>
            <a:r>
              <a:rPr lang="en-US" altLang="ja-JP" sz="1600" b="1" dirty="0">
                <a:solidFill>
                  <a:srgbClr val="CC6600"/>
                </a:solidFill>
                <a:latin typeface="Source Code Pro" panose="020B0509030403020204" pitchFamily="49" charset="0"/>
                <a:ea typeface="Source Code Pro" panose="020B0509030403020204" pitchFamily="49" charset="0"/>
              </a:rPr>
              <a:t>1</a:t>
            </a:r>
            <a:r>
              <a:rPr lang="en-US" altLang="ja-JP" sz="1600" dirty="0">
                <a:latin typeface="Source Code Pro" panose="020B0509030403020204" pitchFamily="49" charset="0"/>
                <a:ea typeface="Source Code Pro" panose="020B0509030403020204" pitchFamily="49" charset="0"/>
              </a:rPr>
              <a:t> / (</a:t>
            </a:r>
            <a:r>
              <a:rPr lang="en-US" altLang="ja-JP" sz="1600" b="1" dirty="0">
                <a:solidFill>
                  <a:srgbClr val="CC6600"/>
                </a:solidFill>
                <a:latin typeface="Source Code Pro" panose="020B0509030403020204" pitchFamily="49" charset="0"/>
                <a:ea typeface="Source Code Pro" panose="020B0509030403020204" pitchFamily="49" charset="0"/>
              </a:rPr>
              <a:t>1</a:t>
            </a:r>
            <a:r>
              <a:rPr lang="en-US" altLang="ja-JP" sz="1600" dirty="0">
                <a:latin typeface="Source Code Pro" panose="020B0509030403020204" pitchFamily="49" charset="0"/>
                <a:ea typeface="Source Code Pro" panose="020B0509030403020204" pitchFamily="49" charset="0"/>
              </a:rPr>
              <a:t> / (</a:t>
            </a:r>
            <a:r>
              <a:rPr lang="en-US" altLang="ja-JP" sz="1600" b="1" dirty="0">
                <a:solidFill>
                  <a:srgbClr val="CC6600"/>
                </a:solidFill>
                <a:latin typeface="Source Code Pro" panose="020B0509030403020204" pitchFamily="49" charset="0"/>
                <a:ea typeface="Source Code Pro" panose="020B0509030403020204" pitchFamily="49" charset="0"/>
              </a:rPr>
              <a:t>273.15</a:t>
            </a:r>
            <a:r>
              <a:rPr lang="en-US" altLang="ja-JP" sz="1600" dirty="0">
                <a:latin typeface="Source Code Pro" panose="020B0509030403020204" pitchFamily="49" charset="0"/>
                <a:ea typeface="Source Code Pro" panose="020B0509030403020204" pitchFamily="49" charset="0"/>
              </a:rPr>
              <a:t>+</a:t>
            </a:r>
            <a:r>
              <a:rPr lang="en-US" altLang="ja-JP" sz="1600" b="1" dirty="0">
                <a:solidFill>
                  <a:srgbClr val="CC6600"/>
                </a:solidFill>
                <a:latin typeface="Source Code Pro" panose="020B0509030403020204" pitchFamily="49" charset="0"/>
                <a:ea typeface="Source Code Pro" panose="020B0509030403020204" pitchFamily="49" charset="0"/>
              </a:rPr>
              <a:t>25</a:t>
            </a:r>
            <a:r>
              <a:rPr lang="en-US" altLang="ja-JP" sz="1600" dirty="0">
                <a:latin typeface="Source Code Pro" panose="020B0509030403020204" pitchFamily="49" charset="0"/>
                <a:ea typeface="Source Code Pro" panose="020B0509030403020204" pitchFamily="49" charset="0"/>
              </a:rPr>
              <a:t>) + (math.log(Rt/</a:t>
            </a:r>
            <a:r>
              <a:rPr lang="en-US" altLang="ja-JP" sz="1600" b="1" dirty="0">
                <a:solidFill>
                  <a:srgbClr val="CC6600"/>
                </a:solidFill>
                <a:latin typeface="Source Code Pro" panose="020B0509030403020204" pitchFamily="49" charset="0"/>
                <a:ea typeface="Source Code Pro" panose="020B0509030403020204" pitchFamily="49" charset="0"/>
              </a:rPr>
              <a:t>10</a:t>
            </a:r>
            <a:r>
              <a:rPr lang="en-US" altLang="ja-JP" sz="1600" dirty="0">
                <a:latin typeface="Source Code Pro" panose="020B0509030403020204" pitchFamily="49" charset="0"/>
                <a:ea typeface="Source Code Pro" panose="020B0509030403020204" pitchFamily="49" charset="0"/>
              </a:rPr>
              <a:t>)) / </a:t>
            </a:r>
            <a:r>
              <a:rPr lang="en-US" altLang="ja-JP" sz="1600" b="1" dirty="0">
                <a:solidFill>
                  <a:srgbClr val="CC6600"/>
                </a:solidFill>
                <a:latin typeface="Source Code Pro" panose="020B0509030403020204" pitchFamily="49" charset="0"/>
                <a:ea typeface="Source Code Pro" panose="020B0509030403020204" pitchFamily="49" charset="0"/>
              </a:rPr>
              <a:t>3950</a:t>
            </a:r>
            <a:r>
              <a:rPr lang="en-US" altLang="ja-JP" sz="1600" dirty="0">
                <a:latin typeface="Source Code Pro" panose="020B0509030403020204" pitchFamily="49" charset="0"/>
                <a:ea typeface="Source Code Pro" panose="020B0509030403020204" pitchFamily="49" charset="0"/>
              </a:rPr>
              <a:t>))</a:t>
            </a:r>
          </a:p>
          <a:p>
            <a:r>
              <a:rPr lang="en-US" altLang="ja-JP" sz="1600" dirty="0">
                <a:latin typeface="Source Code Pro" panose="020B0509030403020204" pitchFamily="49" charset="0"/>
                <a:ea typeface="Source Code Pro" panose="020B0509030403020204" pitchFamily="49" charset="0"/>
              </a:rPr>
              <a:t>        </a:t>
            </a:r>
            <a:r>
              <a:rPr lang="en-US" altLang="ja-JP" sz="1600" dirty="0" err="1">
                <a:latin typeface="Source Code Pro" panose="020B0509030403020204" pitchFamily="49" charset="0"/>
                <a:ea typeface="Source Code Pro" panose="020B0509030403020204" pitchFamily="49" charset="0"/>
              </a:rPr>
              <a:t>tempC</a:t>
            </a:r>
            <a:r>
              <a:rPr lang="en-US" altLang="ja-JP" sz="1600" dirty="0">
                <a:latin typeface="Source Code Pro" panose="020B0509030403020204" pitchFamily="49" charset="0"/>
                <a:ea typeface="Source Code Pro" panose="020B0509030403020204" pitchFamily="49" charset="0"/>
              </a:rPr>
              <a:t> = int(</a:t>
            </a:r>
            <a:r>
              <a:rPr lang="en-US" altLang="ja-JP" sz="1600" dirty="0" err="1">
                <a:latin typeface="Source Code Pro" panose="020B0509030403020204" pitchFamily="49" charset="0"/>
                <a:ea typeface="Source Code Pro" panose="020B0509030403020204" pitchFamily="49" charset="0"/>
              </a:rPr>
              <a:t>tempK</a:t>
            </a:r>
            <a:r>
              <a:rPr lang="en-US" altLang="ja-JP" sz="1600" dirty="0">
                <a:latin typeface="Source Code Pro" panose="020B0509030403020204" pitchFamily="49" charset="0"/>
                <a:ea typeface="Source Code Pro" panose="020B0509030403020204" pitchFamily="49" charset="0"/>
              </a:rPr>
              <a:t> - </a:t>
            </a:r>
            <a:r>
              <a:rPr lang="en-US" altLang="ja-JP" sz="1600" b="1" dirty="0">
                <a:solidFill>
                  <a:srgbClr val="CC6600"/>
                </a:solidFill>
                <a:latin typeface="Source Code Pro" panose="020B0509030403020204" pitchFamily="49" charset="0"/>
                <a:ea typeface="Source Code Pro" panose="020B0509030403020204" pitchFamily="49" charset="0"/>
              </a:rPr>
              <a:t>273.15</a:t>
            </a:r>
            <a:r>
              <a:rPr lang="en-US" altLang="ja-JP" sz="1600" dirty="0">
                <a:latin typeface="Source Code Pro" panose="020B0509030403020204" pitchFamily="49" charset="0"/>
                <a:ea typeface="Source Code Pro" panose="020B0509030403020204" pitchFamily="49" charset="0"/>
              </a:rPr>
              <a:t>)</a:t>
            </a:r>
          </a:p>
          <a:p>
            <a:r>
              <a:rPr lang="en-US" altLang="ja-JP" sz="1600" dirty="0">
                <a:latin typeface="Source Code Pro" panose="020B0509030403020204" pitchFamily="49" charset="0"/>
                <a:ea typeface="Source Code Pro" panose="020B0509030403020204" pitchFamily="49" charset="0"/>
              </a:rPr>
              <a:t>        print(</a:t>
            </a:r>
            <a:r>
              <a:rPr lang="en-US" altLang="ja-JP" sz="1600" b="1" dirty="0">
                <a:solidFill>
                  <a:srgbClr val="008000"/>
                </a:solidFill>
                <a:latin typeface="Source Code Pro" panose="020B0509030403020204" pitchFamily="49" charset="0"/>
                <a:ea typeface="Source Code Pro" panose="020B0509030403020204" pitchFamily="49" charset="0"/>
              </a:rPr>
              <a:t>"ADC value:"</a:t>
            </a:r>
            <a:r>
              <a:rPr lang="en-US" altLang="ja-JP" sz="1600" dirty="0">
                <a:latin typeface="Source Code Pro" panose="020B0509030403020204" pitchFamily="49" charset="0"/>
                <a:ea typeface="Source Code Pro" panose="020B0509030403020204" pitchFamily="49" charset="0"/>
              </a:rPr>
              <a:t>, </a:t>
            </a:r>
            <a:r>
              <a:rPr lang="en-US" altLang="ja-JP" sz="1600" dirty="0" err="1">
                <a:latin typeface="Source Code Pro" panose="020B0509030403020204" pitchFamily="49" charset="0"/>
                <a:ea typeface="Source Code Pro" panose="020B0509030403020204" pitchFamily="49" charset="0"/>
              </a:rPr>
              <a:t>adcValue</a:t>
            </a:r>
            <a:r>
              <a:rPr lang="en-US" altLang="ja-JP" sz="1600" dirty="0">
                <a:latin typeface="Source Code Pro" panose="020B0509030403020204" pitchFamily="49" charset="0"/>
                <a:ea typeface="Source Code Pro" panose="020B0509030403020204" pitchFamily="49" charset="0"/>
              </a:rPr>
              <a:t>, </a:t>
            </a:r>
            <a:r>
              <a:rPr lang="en-US" altLang="ja-JP" sz="1600" b="1" dirty="0">
                <a:solidFill>
                  <a:srgbClr val="008000"/>
                </a:solidFill>
                <a:latin typeface="Source Code Pro" panose="020B0509030403020204" pitchFamily="49" charset="0"/>
                <a:ea typeface="Source Code Pro" panose="020B0509030403020204" pitchFamily="49" charset="0"/>
              </a:rPr>
              <a:t>"  Voltage: %0.2f"</a:t>
            </a:r>
            <a:r>
              <a:rPr lang="en-US" altLang="ja-JP" sz="1600" dirty="0">
                <a:latin typeface="Source Code Pro" panose="020B0509030403020204" pitchFamily="49" charset="0"/>
                <a:ea typeface="Source Code Pro" panose="020B0509030403020204" pitchFamily="49" charset="0"/>
              </a:rPr>
              <a:t>%voltage,</a:t>
            </a:r>
          </a:p>
          <a:p>
            <a:r>
              <a:rPr lang="en-US" altLang="ja-JP" sz="1600" dirty="0">
                <a:latin typeface="Source Code Pro" panose="020B0509030403020204" pitchFamily="49" charset="0"/>
                <a:ea typeface="Source Code Pro" panose="020B0509030403020204" pitchFamily="49" charset="0"/>
              </a:rPr>
              <a:t>              </a:t>
            </a:r>
            <a:r>
              <a:rPr lang="en-US" altLang="ja-JP" sz="1600" b="1" dirty="0">
                <a:solidFill>
                  <a:srgbClr val="008000"/>
                </a:solidFill>
                <a:latin typeface="Source Code Pro" panose="020B0509030403020204" pitchFamily="49" charset="0"/>
                <a:ea typeface="Source Code Pro" panose="020B0509030403020204" pitchFamily="49" charset="0"/>
              </a:rPr>
              <a:t>"  Temperature: "</a:t>
            </a:r>
            <a:r>
              <a:rPr lang="en-US" altLang="ja-JP" sz="1600" dirty="0">
                <a:latin typeface="Source Code Pro" panose="020B0509030403020204" pitchFamily="49" charset="0"/>
                <a:ea typeface="Source Code Pro" panose="020B0509030403020204" pitchFamily="49" charset="0"/>
              </a:rPr>
              <a:t> + str(</a:t>
            </a:r>
            <a:r>
              <a:rPr lang="en-US" altLang="ja-JP" sz="1600" dirty="0" err="1">
                <a:latin typeface="Source Code Pro" panose="020B0509030403020204" pitchFamily="49" charset="0"/>
                <a:ea typeface="Source Code Pro" panose="020B0509030403020204" pitchFamily="49" charset="0"/>
              </a:rPr>
              <a:t>tempC</a:t>
            </a:r>
            <a:r>
              <a:rPr lang="en-US" altLang="ja-JP" sz="1600" dirty="0">
                <a:latin typeface="Source Code Pro" panose="020B0509030403020204" pitchFamily="49" charset="0"/>
                <a:ea typeface="Source Code Pro" panose="020B0509030403020204" pitchFamily="49" charset="0"/>
              </a:rPr>
              <a:t>) + "C")</a:t>
            </a:r>
          </a:p>
          <a:p>
            <a:r>
              <a:rPr lang="en-US" altLang="ja-JP" sz="1600" dirty="0">
                <a:latin typeface="Source Code Pro" panose="020B0509030403020204" pitchFamily="49" charset="0"/>
                <a:ea typeface="Source Code Pro" panose="020B0509030403020204" pitchFamily="49" charset="0"/>
              </a:rPr>
              <a:t>        </a:t>
            </a:r>
            <a:r>
              <a:rPr lang="en-US" altLang="ja-JP" sz="1600" dirty="0" err="1">
                <a:latin typeface="Source Code Pro" panose="020B0509030403020204" pitchFamily="49" charset="0"/>
                <a:ea typeface="Source Code Pro" panose="020B0509030403020204" pitchFamily="49" charset="0"/>
              </a:rPr>
              <a:t>time.sleep</a:t>
            </a:r>
            <a:r>
              <a:rPr lang="en-US" altLang="ja-JP" sz="1600" dirty="0">
                <a:latin typeface="Source Code Pro" panose="020B0509030403020204" pitchFamily="49" charset="0"/>
                <a:ea typeface="Source Code Pro" panose="020B0509030403020204" pitchFamily="49" charset="0"/>
              </a:rPr>
              <a:t>(</a:t>
            </a:r>
            <a:r>
              <a:rPr lang="en-US" altLang="ja-JP" sz="1600" b="1" dirty="0">
                <a:solidFill>
                  <a:srgbClr val="CC6600"/>
                </a:solidFill>
                <a:latin typeface="Source Code Pro" panose="020B0509030403020204" pitchFamily="49" charset="0"/>
                <a:ea typeface="Source Code Pro" panose="020B0509030403020204" pitchFamily="49" charset="0"/>
              </a:rPr>
              <a:t>1</a:t>
            </a:r>
            <a:r>
              <a:rPr lang="en-US" altLang="ja-JP" sz="1600" dirty="0">
                <a:latin typeface="Source Code Pro" panose="020B0509030403020204" pitchFamily="49" charset="0"/>
                <a:ea typeface="Source Code Pro" panose="020B0509030403020204" pitchFamily="49" charset="0"/>
              </a:rPr>
              <a:t>)</a:t>
            </a:r>
          </a:p>
          <a:p>
            <a:r>
              <a:rPr lang="en-US" altLang="ja-JP" sz="1600" b="1" dirty="0">
                <a:solidFill>
                  <a:srgbClr val="7030A0"/>
                </a:solidFill>
                <a:latin typeface="Source Code Pro" panose="020B0509030403020204" pitchFamily="49" charset="0"/>
                <a:ea typeface="Source Code Pro" panose="020B0509030403020204" pitchFamily="49" charset="0"/>
              </a:rPr>
              <a:t>except:</a:t>
            </a:r>
          </a:p>
          <a:p>
            <a:r>
              <a:rPr lang="en-US" altLang="ja-JP" sz="1600" dirty="0">
                <a:latin typeface="Source Code Pro" panose="020B0509030403020204" pitchFamily="49" charset="0"/>
                <a:ea typeface="Source Code Pro" panose="020B0509030403020204" pitchFamily="49" charset="0"/>
              </a:rPr>
              <a:t>    </a:t>
            </a:r>
            <a:r>
              <a:rPr lang="en-US" altLang="ja-JP" sz="1600" b="1" dirty="0">
                <a:solidFill>
                  <a:srgbClr val="7030A0"/>
                </a:solidFill>
                <a:latin typeface="Source Code Pro" panose="020B0509030403020204" pitchFamily="49" charset="0"/>
                <a:ea typeface="Source Code Pro" panose="020B0509030403020204" pitchFamily="49" charset="0"/>
              </a:rPr>
              <a:t>pass</a:t>
            </a:r>
            <a:endParaRPr lang="ja-JP" altLang="en-US" sz="1600" b="1" dirty="0">
              <a:solidFill>
                <a:srgbClr val="7030A0"/>
              </a:solidFill>
              <a:latin typeface="Source Code Pro" panose="020B0509030403020204" pitchFamily="49" charset="0"/>
            </a:endParaRPr>
          </a:p>
        </p:txBody>
      </p:sp>
      <p:sp>
        <p:nvSpPr>
          <p:cNvPr id="8" name="テキスト ボックス 7">
            <a:extLst>
              <a:ext uri="{FF2B5EF4-FFF2-40B4-BE49-F238E27FC236}">
                <a16:creationId xmlns:a16="http://schemas.microsoft.com/office/drawing/2014/main" id="{0B8C8793-E957-0868-57A6-D61E08934BF5}"/>
              </a:ext>
            </a:extLst>
          </p:cNvPr>
          <p:cNvSpPr txBox="1"/>
          <p:nvPr/>
        </p:nvSpPr>
        <p:spPr>
          <a:xfrm>
            <a:off x="555898" y="1023796"/>
            <a:ext cx="1426994" cy="307777"/>
          </a:xfrm>
          <a:prstGeom prst="rect">
            <a:avLst/>
          </a:prstGeom>
          <a:noFill/>
        </p:spPr>
        <p:txBody>
          <a:bodyPr wrap="none" rtlCol="0">
            <a:spAutoFit/>
          </a:bodyPr>
          <a:lstStyle/>
          <a:p>
            <a:r>
              <a:rPr lang="ja-JP" altLang="en-US" sz="1400" b="1" dirty="0">
                <a:solidFill>
                  <a:srgbClr val="002060"/>
                </a:solidFill>
                <a:latin typeface="Meiryo UI" panose="020B0604030504040204" pitchFamily="50" charset="-128"/>
                <a:ea typeface="Meiryo UI" panose="020B0604030504040204" pitchFamily="50" charset="-128"/>
              </a:rPr>
              <a:t>温度測定部のみ</a:t>
            </a:r>
            <a:endParaRPr lang="en-US" altLang="ja-JP" sz="1400" b="1" dirty="0">
              <a:solidFill>
                <a:srgbClr val="002060"/>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3FEF5BC-3A10-742E-9524-5FC7CF74499F}"/>
              </a:ext>
            </a:extLst>
          </p:cNvPr>
          <p:cNvSpPr txBox="1"/>
          <p:nvPr/>
        </p:nvSpPr>
        <p:spPr>
          <a:xfrm>
            <a:off x="1043608" y="6150540"/>
            <a:ext cx="5267789" cy="338554"/>
          </a:xfrm>
          <a:prstGeom prst="rect">
            <a:avLst/>
          </a:prstGeom>
          <a:noFill/>
        </p:spPr>
        <p:txBody>
          <a:bodyPr wrap="none" rtlCol="0">
            <a:spAutoFit/>
          </a:bodyPr>
          <a:lstStyle/>
          <a:p>
            <a:r>
              <a:rPr lang="ja-JP" altLang="en-US" sz="1600" dirty="0">
                <a:latin typeface="Meiryo UI" panose="020B0604030504040204" pitchFamily="50" charset="-128"/>
                <a:ea typeface="Meiryo UI" panose="020B0604030504040204" pitchFamily="50" charset="-128"/>
              </a:rPr>
              <a:t>気温によって各</a:t>
            </a:r>
            <a:r>
              <a:rPr lang="en-US" altLang="ja-JP" sz="1600" dirty="0">
                <a:latin typeface="Meiryo UI" panose="020B0604030504040204" pitchFamily="50" charset="-128"/>
                <a:ea typeface="Meiryo UI" panose="020B0604030504040204" pitchFamily="50" charset="-128"/>
              </a:rPr>
              <a:t>LED</a:t>
            </a:r>
            <a:r>
              <a:rPr lang="ja-JP" altLang="en-US" sz="1600" dirty="0">
                <a:latin typeface="Meiryo UI" panose="020B0604030504040204" pitchFamily="50" charset="-128"/>
                <a:ea typeface="Meiryo UI" panose="020B0604030504040204" pitchFamily="50" charset="-128"/>
              </a:rPr>
              <a:t>を点灯させたり、カスタマイズしてみてください</a:t>
            </a:r>
            <a:endParaRPr lang="en-US" altLang="ja-JP" sz="16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9948EB05-0B6C-07C3-7DC9-6D23E2172AF3}"/>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8.6 </a:t>
            </a:r>
            <a:r>
              <a:rPr lang="ja-JP" altLang="en-US" b="0" i="0" dirty="0">
                <a:solidFill>
                  <a:srgbClr val="212529"/>
                </a:solidFill>
                <a:effectLst/>
                <a:latin typeface="メイリオ" panose="020B0604030504040204" pitchFamily="50" charset="-128"/>
                <a:ea typeface="メイリオ" panose="020B0604030504040204" pitchFamily="50" charset="-128"/>
              </a:rPr>
              <a:t>気温測定</a:t>
            </a:r>
            <a:r>
              <a:rPr lang="en-US" altLang="ja-JP" b="0" i="0" dirty="0">
                <a:solidFill>
                  <a:srgbClr val="212529"/>
                </a:solidFill>
                <a:effectLst/>
                <a:latin typeface="メイリオ" panose="020B0604030504040204" pitchFamily="50" charset="-128"/>
                <a:ea typeface="メイリオ" panose="020B0604030504040204" pitchFamily="50" charset="-128"/>
              </a:rPr>
              <a:t>(</a:t>
            </a:r>
            <a:r>
              <a:rPr lang="en-US" altLang="ja-JP" dirty="0"/>
              <a:t>Thermometer) </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BC77FDC3-889F-FF86-27A2-99B459220665}"/>
              </a:ext>
            </a:extLst>
          </p:cNvPr>
          <p:cNvSpPr txBox="1"/>
          <p:nvPr/>
        </p:nvSpPr>
        <p:spPr>
          <a:xfrm>
            <a:off x="2267744" y="2420888"/>
            <a:ext cx="1181734" cy="307777"/>
          </a:xfrm>
          <a:prstGeom prst="rect">
            <a:avLst/>
          </a:prstGeom>
          <a:noFill/>
        </p:spPr>
        <p:txBody>
          <a:bodyPr wrap="none" rtlCol="0">
            <a:spAutoFit/>
          </a:bodyPr>
          <a:lstStyle/>
          <a:p>
            <a:r>
              <a:rPr lang="ja-JP" altLang="en-US" sz="1400" b="1" dirty="0">
                <a:solidFill>
                  <a:srgbClr val="FF0000"/>
                </a:solidFill>
                <a:latin typeface="Meiryo UI" panose="020B0604030504040204" pitchFamily="50" charset="-128"/>
                <a:ea typeface="Meiryo UI" panose="020B0604030504040204" pitchFamily="50" charset="-128"/>
              </a:rPr>
              <a:t>接続ピン修正</a:t>
            </a:r>
            <a:endParaRPr lang="en-US" altLang="ja-JP" sz="14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5642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FB3C47-78D2-B14E-0B75-A84E0E08B2F9}"/>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pic>
        <p:nvPicPr>
          <p:cNvPr id="6" name="図 5" descr="ケーブル が含まれている画像&#10;&#10;自動的に生成された説明">
            <a:extLst>
              <a:ext uri="{FF2B5EF4-FFF2-40B4-BE49-F238E27FC236}">
                <a16:creationId xmlns:a16="http://schemas.microsoft.com/office/drawing/2014/main" id="{B2C26075-5E77-41E4-6AF8-84420311499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88070" y="2058210"/>
            <a:ext cx="1839130" cy="1379347"/>
          </a:xfrm>
          <a:prstGeom prst="rect">
            <a:avLst/>
          </a:prstGeom>
        </p:spPr>
      </p:pic>
      <p:pic>
        <p:nvPicPr>
          <p:cNvPr id="9" name="図 8">
            <a:extLst>
              <a:ext uri="{FF2B5EF4-FFF2-40B4-BE49-F238E27FC236}">
                <a16:creationId xmlns:a16="http://schemas.microsoft.com/office/drawing/2014/main" id="{EED92589-53F0-88FB-5847-F61903E84E54}"/>
              </a:ext>
            </a:extLst>
          </p:cNvPr>
          <p:cNvPicPr>
            <a:picLocks noChangeAspect="1"/>
          </p:cNvPicPr>
          <p:nvPr/>
        </p:nvPicPr>
        <p:blipFill>
          <a:blip r:embed="rId3"/>
          <a:stretch>
            <a:fillRect/>
          </a:stretch>
        </p:blipFill>
        <p:spPr>
          <a:xfrm>
            <a:off x="5395879" y="3755821"/>
            <a:ext cx="3533338" cy="1977926"/>
          </a:xfrm>
          <a:prstGeom prst="rect">
            <a:avLst/>
          </a:prstGeom>
        </p:spPr>
      </p:pic>
      <p:sp>
        <p:nvSpPr>
          <p:cNvPr id="10" name="テキスト ボックス 9">
            <a:extLst>
              <a:ext uri="{FF2B5EF4-FFF2-40B4-BE49-F238E27FC236}">
                <a16:creationId xmlns:a16="http://schemas.microsoft.com/office/drawing/2014/main" id="{539E8FEE-1717-CBF7-AD32-18AEA00960EA}"/>
              </a:ext>
            </a:extLst>
          </p:cNvPr>
          <p:cNvSpPr txBox="1"/>
          <p:nvPr/>
        </p:nvSpPr>
        <p:spPr>
          <a:xfrm>
            <a:off x="482350" y="1153683"/>
            <a:ext cx="8179299" cy="523220"/>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サーボモーター（</a:t>
            </a:r>
            <a:r>
              <a:rPr lang="en-US" altLang="ja-JP" sz="1400" b="1" dirty="0">
                <a:latin typeface="Meiryo UI" panose="020B0604030504040204" pitchFamily="50" charset="-128"/>
                <a:ea typeface="Meiryo UI" panose="020B0604030504040204" pitchFamily="50" charset="-128"/>
              </a:rPr>
              <a:t>PWM</a:t>
            </a:r>
            <a:r>
              <a:rPr lang="ja-JP" altLang="en-US" sz="1400" b="1" dirty="0">
                <a:latin typeface="Meiryo UI" panose="020B0604030504040204" pitchFamily="50" charset="-128"/>
                <a:ea typeface="Meiryo UI" panose="020B0604030504040204" pitchFamily="50" charset="-128"/>
              </a:rPr>
              <a:t>制御）</a:t>
            </a:r>
            <a:r>
              <a:rPr lang="ja-JP" altLang="en-US" sz="1400" dirty="0">
                <a:latin typeface="Meiryo UI" panose="020B0604030504040204" pitchFamily="50" charset="-128"/>
                <a:ea typeface="Meiryo UI" panose="020B0604030504040204" pitchFamily="50" charset="-128"/>
              </a:rPr>
              <a:t>は、指定された位置に回転軸を設定できるサーボ機構が組み込まれたモーター</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通常のモーターのように回転し続けるのではなく、多くの製品は</a:t>
            </a:r>
            <a:r>
              <a:rPr lang="en-US" altLang="ja-JP" sz="1400" dirty="0">
                <a:latin typeface="Meiryo UI" panose="020B0604030504040204" pitchFamily="50" charset="-128"/>
                <a:ea typeface="Meiryo UI" panose="020B0604030504040204" pitchFamily="50" charset="-128"/>
              </a:rPr>
              <a:t>180</a:t>
            </a:r>
            <a:r>
              <a:rPr lang="ja-JP" altLang="en-US" sz="1400" dirty="0">
                <a:latin typeface="Meiryo UI" panose="020B0604030504040204" pitchFamily="50" charset="-128"/>
                <a:ea typeface="Meiryo UI" panose="020B0604030504040204" pitchFamily="50" charset="-128"/>
              </a:rPr>
              <a:t>度の稼働範囲内の任意の角度で停止する</a:t>
            </a:r>
            <a:endParaRPr lang="en-US" altLang="ja-JP" sz="14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F133B40A-DFBE-7DC9-A59C-732FE08AC4FD}"/>
              </a:ext>
            </a:extLst>
          </p:cNvPr>
          <p:cNvSpPr txBox="1"/>
          <p:nvPr/>
        </p:nvSpPr>
        <p:spPr>
          <a:xfrm>
            <a:off x="6321494" y="5780717"/>
            <a:ext cx="1875262" cy="230832"/>
          </a:xfrm>
          <a:prstGeom prst="rect">
            <a:avLst/>
          </a:prstGeom>
          <a:noFill/>
        </p:spPr>
        <p:txBody>
          <a:bodyPr wrap="square" rtlCol="0">
            <a:spAutoFit/>
          </a:bodyPr>
          <a:lstStyle/>
          <a:p>
            <a:pPr algn="ctr"/>
            <a:r>
              <a:rPr lang="en-US" altLang="ja-JP" sz="900" dirty="0">
                <a:latin typeface="Meiryo UI" panose="020B0604030504040204" pitchFamily="50" charset="-128"/>
                <a:ea typeface="Meiryo UI" panose="020B0604030504040204" pitchFamily="50" charset="-128"/>
              </a:rPr>
              <a:t>SG90</a:t>
            </a:r>
            <a:r>
              <a:rPr lang="ja-JP" altLang="en-US" sz="900" dirty="0">
                <a:latin typeface="Meiryo UI" panose="020B0604030504040204" pitchFamily="50" charset="-128"/>
                <a:ea typeface="Meiryo UI" panose="020B0604030504040204" pitchFamily="50" charset="-128"/>
              </a:rPr>
              <a:t> データシート参照</a:t>
            </a:r>
          </a:p>
        </p:txBody>
      </p:sp>
      <p:sp>
        <p:nvSpPr>
          <p:cNvPr id="12" name="テキスト ボックス 11">
            <a:extLst>
              <a:ext uri="{FF2B5EF4-FFF2-40B4-BE49-F238E27FC236}">
                <a16:creationId xmlns:a16="http://schemas.microsoft.com/office/drawing/2014/main" id="{9E12B481-87E0-5FBB-A86B-6D6B4F809D0A}"/>
              </a:ext>
            </a:extLst>
          </p:cNvPr>
          <p:cNvSpPr txBox="1"/>
          <p:nvPr/>
        </p:nvSpPr>
        <p:spPr bwMode="auto">
          <a:xfrm>
            <a:off x="7546275" y="2687112"/>
            <a:ext cx="13113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200" b="1" i="0" dirty="0">
                <a:solidFill>
                  <a:srgbClr val="C00000"/>
                </a:solidFill>
                <a:effectLst/>
                <a:latin typeface="メイリオ" panose="020B0604030504040204" pitchFamily="50" charset="-128"/>
                <a:ea typeface="メイリオ" panose="020B0604030504040204" pitchFamily="50" charset="-128"/>
              </a:rPr>
              <a:t>茶</a:t>
            </a:r>
            <a:r>
              <a:rPr lang="ja-JP" altLang="en-US" sz="1200" b="0" i="0" dirty="0">
                <a:solidFill>
                  <a:srgbClr val="333333"/>
                </a:solidFill>
                <a:effectLst/>
                <a:latin typeface="メイリオ" panose="020B0604030504040204" pitchFamily="50" charset="-128"/>
                <a:ea typeface="メイリオ" panose="020B0604030504040204" pitchFamily="50" charset="-128"/>
              </a:rPr>
              <a:t>　：</a:t>
            </a:r>
            <a:r>
              <a:rPr lang="en-US" altLang="ja-JP" sz="1200" b="0" i="0" dirty="0">
                <a:solidFill>
                  <a:srgbClr val="333333"/>
                </a:solidFill>
                <a:effectLst/>
                <a:latin typeface="メイリオ" panose="020B0604030504040204" pitchFamily="50" charset="-128"/>
                <a:ea typeface="メイリオ" panose="020B0604030504040204" pitchFamily="50" charset="-128"/>
              </a:rPr>
              <a:t>GND</a:t>
            </a:r>
          </a:p>
          <a:p>
            <a:r>
              <a:rPr lang="ja-JP" altLang="en-US" sz="1200" b="1" dirty="0">
                <a:solidFill>
                  <a:srgbClr val="FF0000"/>
                </a:solidFill>
                <a:latin typeface="メイリオ" panose="020B0604030504040204" pitchFamily="50" charset="-128"/>
                <a:ea typeface="メイリオ" panose="020B0604030504040204" pitchFamily="50" charset="-128"/>
              </a:rPr>
              <a:t>赤</a:t>
            </a:r>
            <a:r>
              <a:rPr lang="ja-JP" altLang="en-US" sz="1200" dirty="0">
                <a:solidFill>
                  <a:srgbClr val="333333"/>
                </a:solidFill>
                <a:latin typeface="メイリオ" panose="020B0604030504040204" pitchFamily="50" charset="-128"/>
                <a:ea typeface="メイリオ" panose="020B0604030504040204" pitchFamily="50" charset="-128"/>
              </a:rPr>
              <a:t>　：電源</a:t>
            </a:r>
            <a:endParaRPr lang="en-US" altLang="ja-JP" sz="1200" dirty="0">
              <a:solidFill>
                <a:srgbClr val="333333"/>
              </a:solidFill>
              <a:latin typeface="メイリオ" panose="020B0604030504040204" pitchFamily="50" charset="-128"/>
              <a:ea typeface="メイリオ" panose="020B0604030504040204" pitchFamily="50" charset="-128"/>
            </a:endParaRPr>
          </a:p>
          <a:p>
            <a:r>
              <a:rPr lang="ja-JP" altLang="en-US" sz="1200" b="1" dirty="0">
                <a:solidFill>
                  <a:srgbClr val="FF9900"/>
                </a:solidFill>
                <a:latin typeface="メイリオ" panose="020B0604030504040204" pitchFamily="50" charset="-128"/>
                <a:ea typeface="メイリオ" panose="020B0604030504040204" pitchFamily="50" charset="-128"/>
              </a:rPr>
              <a:t>橙</a:t>
            </a:r>
            <a:r>
              <a:rPr lang="ja-JP" altLang="en-US" sz="1200" dirty="0">
                <a:solidFill>
                  <a:srgbClr val="333333"/>
                </a:solidFill>
                <a:latin typeface="メイリオ" panose="020B0604030504040204" pitchFamily="50" charset="-128"/>
                <a:ea typeface="メイリオ" panose="020B0604030504040204" pitchFamily="50" charset="-128"/>
              </a:rPr>
              <a:t>　：制御信号</a:t>
            </a:r>
            <a:endParaRPr lang="ja-JP" altLang="en-US" sz="12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3093B17E-823A-5FC7-C4E0-5182B1E7F280}"/>
              </a:ext>
            </a:extLst>
          </p:cNvPr>
          <p:cNvSpPr txBox="1"/>
          <p:nvPr/>
        </p:nvSpPr>
        <p:spPr>
          <a:xfrm>
            <a:off x="482350" y="1810183"/>
            <a:ext cx="792088" cy="307777"/>
          </a:xfrm>
          <a:prstGeom prst="rect">
            <a:avLst/>
          </a:prstGeom>
          <a:noFill/>
        </p:spPr>
        <p:txBody>
          <a:bodyPr wrap="square" rtlCol="0">
            <a:spAutoFit/>
          </a:bodyPr>
          <a:lstStyle/>
          <a:p>
            <a:r>
              <a:rPr lang="ja-JP" altLang="en-US" sz="1400" b="1" dirty="0">
                <a:solidFill>
                  <a:schemeClr val="accent6"/>
                </a:solidFill>
                <a:latin typeface="Meiryo UI" panose="020B0604030504040204" pitchFamily="50" charset="-128"/>
                <a:ea typeface="Meiryo UI" panose="020B0604030504040204" pitchFamily="50" charset="-128"/>
              </a:rPr>
              <a:t>使い方</a:t>
            </a:r>
            <a:endParaRPr lang="en-US" altLang="ja-JP" sz="1400" dirty="0">
              <a:solidFill>
                <a:schemeClr val="accent6"/>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91AB1FCD-6C5C-476D-CEC4-FFF2569D430B}"/>
              </a:ext>
            </a:extLst>
          </p:cNvPr>
          <p:cNvSpPr txBox="1"/>
          <p:nvPr/>
        </p:nvSpPr>
        <p:spPr bwMode="auto">
          <a:xfrm>
            <a:off x="395536" y="2148073"/>
            <a:ext cx="511256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i="0" dirty="0">
                <a:solidFill>
                  <a:srgbClr val="252525"/>
                </a:solidFill>
                <a:effectLst/>
                <a:latin typeface="Meiryo UI" panose="020B0604030504040204" pitchFamily="50" charset="-128"/>
                <a:ea typeface="Meiryo UI" panose="020B0604030504040204" pitchFamily="50" charset="-128"/>
              </a:rPr>
              <a:t>周期</a:t>
            </a:r>
            <a:r>
              <a:rPr lang="en-US" altLang="ja-JP" sz="1400" i="0" dirty="0">
                <a:solidFill>
                  <a:srgbClr val="252525"/>
                </a:solidFill>
                <a:effectLst/>
                <a:latin typeface="Meiryo UI" panose="020B0604030504040204" pitchFamily="50" charset="-128"/>
                <a:ea typeface="Meiryo UI" panose="020B0604030504040204" pitchFamily="50" charset="-128"/>
              </a:rPr>
              <a:t>20ms</a:t>
            </a:r>
            <a:r>
              <a:rPr lang="ja-JP" altLang="en-US" sz="1400" i="0" dirty="0">
                <a:solidFill>
                  <a:srgbClr val="252525"/>
                </a:solidFill>
                <a:effectLst/>
                <a:latin typeface="Meiryo UI" panose="020B0604030504040204" pitchFamily="50" charset="-128"/>
                <a:ea typeface="Meiryo UI" panose="020B0604030504040204" pitchFamily="50" charset="-128"/>
              </a:rPr>
              <a:t>（</a:t>
            </a:r>
            <a:r>
              <a:rPr lang="en-US" altLang="ja-JP" sz="1400" b="0" i="0" dirty="0">
                <a:solidFill>
                  <a:srgbClr val="252525"/>
                </a:solidFill>
                <a:effectLst/>
                <a:latin typeface="Meiryo UI" panose="020B0604030504040204" pitchFamily="50" charset="-128"/>
                <a:ea typeface="Meiryo UI" panose="020B0604030504040204" pitchFamily="50" charset="-128"/>
              </a:rPr>
              <a:t>50Hz</a:t>
            </a:r>
            <a:r>
              <a:rPr lang="ja-JP" altLang="en-US" sz="1400" b="0" i="0" dirty="0">
                <a:solidFill>
                  <a:srgbClr val="252525"/>
                </a:solidFill>
                <a:effectLst/>
                <a:latin typeface="Meiryo UI" panose="020B0604030504040204" pitchFamily="50" charset="-128"/>
                <a:ea typeface="Meiryo UI" panose="020B0604030504040204" pitchFamily="50" charset="-128"/>
              </a:rPr>
              <a:t>）、</a:t>
            </a:r>
            <a:r>
              <a:rPr lang="en-US" altLang="ja-JP" sz="1400" b="0" i="0" dirty="0">
                <a:solidFill>
                  <a:srgbClr val="252525"/>
                </a:solidFill>
                <a:effectLst/>
                <a:latin typeface="Meiryo UI" panose="020B0604030504040204" pitchFamily="50" charset="-128"/>
                <a:ea typeface="Meiryo UI" panose="020B0604030504040204" pitchFamily="50" charset="-128"/>
              </a:rPr>
              <a:t>1</a:t>
            </a:r>
            <a:r>
              <a:rPr lang="ja-JP" altLang="en-US" sz="1400" b="0" i="0" dirty="0">
                <a:solidFill>
                  <a:srgbClr val="252525"/>
                </a:solidFill>
                <a:effectLst/>
                <a:latin typeface="Meiryo UI" panose="020B0604030504040204" pitchFamily="50" charset="-128"/>
                <a:ea typeface="Meiryo UI" panose="020B0604030504040204" pitchFamily="50" charset="-128"/>
              </a:rPr>
              <a:t>秒間に</a:t>
            </a:r>
            <a:r>
              <a:rPr lang="en-US" altLang="ja-JP" sz="1400" b="0" i="0" dirty="0">
                <a:solidFill>
                  <a:srgbClr val="252525"/>
                </a:solidFill>
                <a:effectLst/>
                <a:latin typeface="Meiryo UI" panose="020B0604030504040204" pitchFamily="50" charset="-128"/>
                <a:ea typeface="Meiryo UI" panose="020B0604030504040204" pitchFamily="50" charset="-128"/>
              </a:rPr>
              <a:t>50</a:t>
            </a:r>
            <a:r>
              <a:rPr lang="ja-JP" altLang="en-US" sz="1400" b="0" i="0" dirty="0">
                <a:solidFill>
                  <a:srgbClr val="252525"/>
                </a:solidFill>
                <a:effectLst/>
                <a:latin typeface="Meiryo UI" panose="020B0604030504040204" pitchFamily="50" charset="-128"/>
                <a:ea typeface="Meiryo UI" panose="020B0604030504040204" pitchFamily="50" charset="-128"/>
              </a:rPr>
              <a:t>回の信号をサーボモーターに送り、この周期の中にどれくらい</a:t>
            </a:r>
            <a:r>
              <a:rPr lang="en-US" altLang="ja-JP" sz="1400" b="0" i="0" dirty="0">
                <a:solidFill>
                  <a:srgbClr val="252525"/>
                </a:solidFill>
                <a:effectLst/>
                <a:latin typeface="Meiryo UI" panose="020B0604030504040204" pitchFamily="50" charset="-128"/>
                <a:ea typeface="Meiryo UI" panose="020B0604030504040204" pitchFamily="50" charset="-128"/>
              </a:rPr>
              <a:t>HIGH</a:t>
            </a:r>
            <a:r>
              <a:rPr lang="ja-JP" altLang="en-US" sz="1400" b="0" i="0" dirty="0">
                <a:solidFill>
                  <a:srgbClr val="252525"/>
                </a:solidFill>
                <a:effectLst/>
                <a:latin typeface="Meiryo UI" panose="020B0604030504040204" pitchFamily="50" charset="-128"/>
                <a:ea typeface="Meiryo UI" panose="020B0604030504040204" pitchFamily="50" charset="-128"/>
              </a:rPr>
              <a:t>している時間があるのかでサーボモーターが動く角度を指定</a:t>
            </a:r>
            <a:r>
              <a:rPr lang="ja-JP" altLang="en-US" sz="1400" dirty="0">
                <a:solidFill>
                  <a:srgbClr val="252525"/>
                </a:solidFill>
                <a:latin typeface="Meiryo UI" panose="020B0604030504040204" pitchFamily="50" charset="-128"/>
                <a:ea typeface="Meiryo UI" panose="020B0604030504040204" pitchFamily="50" charset="-128"/>
              </a:rPr>
              <a:t>する</a:t>
            </a:r>
            <a:br>
              <a:rPr lang="ja-JP" altLang="en-US" sz="1400" dirty="0">
                <a:latin typeface="Meiryo UI" panose="020B0604030504040204" pitchFamily="50" charset="-128"/>
                <a:ea typeface="Meiryo UI" panose="020B0604030504040204" pitchFamily="50" charset="-128"/>
              </a:rPr>
            </a:br>
            <a:endParaRPr lang="ja-JP" altLang="en-US" sz="1400" dirty="0">
              <a:latin typeface="Meiryo UI" panose="020B0604030504040204" pitchFamily="50" charset="-128"/>
              <a:ea typeface="Meiryo UI" panose="020B0604030504040204" pitchFamily="50" charset="-128"/>
            </a:endParaRPr>
          </a:p>
        </p:txBody>
      </p:sp>
      <p:cxnSp>
        <p:nvCxnSpPr>
          <p:cNvPr id="19" name="直線矢印コネクタ 18">
            <a:extLst>
              <a:ext uri="{FF2B5EF4-FFF2-40B4-BE49-F238E27FC236}">
                <a16:creationId xmlns:a16="http://schemas.microsoft.com/office/drawing/2014/main" id="{DFEC550E-D533-C3BB-47CC-505C4BAB1BF1}"/>
              </a:ext>
            </a:extLst>
          </p:cNvPr>
          <p:cNvCxnSpPr>
            <a:cxnSpLocks/>
          </p:cNvCxnSpPr>
          <p:nvPr/>
        </p:nvCxnSpPr>
        <p:spPr>
          <a:xfrm>
            <a:off x="683568" y="3755821"/>
            <a:ext cx="4032448"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4DDA8ED-01DA-CFC3-3418-8B1145B77365}"/>
              </a:ext>
            </a:extLst>
          </p:cNvPr>
          <p:cNvSpPr txBox="1"/>
          <p:nvPr/>
        </p:nvSpPr>
        <p:spPr>
          <a:xfrm>
            <a:off x="2300756" y="3019948"/>
            <a:ext cx="1008112" cy="307777"/>
          </a:xfrm>
          <a:prstGeom prst="rect">
            <a:avLst/>
          </a:prstGeom>
          <a:noFill/>
        </p:spPr>
        <p:txBody>
          <a:bodyPr wrap="square" rtlCol="0">
            <a:spAutoFit/>
          </a:bodyPr>
          <a:lstStyle/>
          <a:p>
            <a:pPr algn="ctr"/>
            <a:r>
              <a:rPr lang="ja-JP" altLang="en-US" sz="1400" b="1" dirty="0">
                <a:latin typeface="Meiryo UI" panose="020B0604030504040204" pitchFamily="50" charset="-128"/>
                <a:ea typeface="Meiryo UI" panose="020B0604030504040204" pitchFamily="50" charset="-128"/>
              </a:rPr>
              <a:t>パルス幅</a:t>
            </a:r>
            <a:endParaRPr lang="en-US" altLang="ja-JP" sz="1400" b="1"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F5F7F6B8-FF9A-D8A0-859D-C8095E092F59}"/>
              </a:ext>
            </a:extLst>
          </p:cNvPr>
          <p:cNvSpPr txBox="1"/>
          <p:nvPr/>
        </p:nvSpPr>
        <p:spPr>
          <a:xfrm>
            <a:off x="4129640" y="3353465"/>
            <a:ext cx="1008112" cy="307777"/>
          </a:xfrm>
          <a:prstGeom prst="rect">
            <a:avLst/>
          </a:prstGeom>
          <a:noFill/>
        </p:spPr>
        <p:txBody>
          <a:bodyPr wrap="square" rtlCol="0">
            <a:spAutoFit/>
          </a:bodyPr>
          <a:lstStyle/>
          <a:p>
            <a:pPr algn="ctr"/>
            <a:r>
              <a:rPr lang="en-US" altLang="ja-JP" sz="1400" dirty="0">
                <a:latin typeface="Meiryo UI" panose="020B0604030504040204" pitchFamily="50" charset="-128"/>
                <a:ea typeface="Meiryo UI" panose="020B0604030504040204" pitchFamily="50" charset="-128"/>
              </a:rPr>
              <a:t>2.4ms</a:t>
            </a:r>
          </a:p>
        </p:txBody>
      </p:sp>
      <p:sp>
        <p:nvSpPr>
          <p:cNvPr id="25" name="テキスト ボックス 24">
            <a:extLst>
              <a:ext uri="{FF2B5EF4-FFF2-40B4-BE49-F238E27FC236}">
                <a16:creationId xmlns:a16="http://schemas.microsoft.com/office/drawing/2014/main" id="{8FB3976C-041B-51FD-6E22-54B39D6CA095}"/>
              </a:ext>
            </a:extLst>
          </p:cNvPr>
          <p:cNvSpPr txBox="1"/>
          <p:nvPr/>
        </p:nvSpPr>
        <p:spPr>
          <a:xfrm>
            <a:off x="2308340" y="3345817"/>
            <a:ext cx="1008112" cy="307777"/>
          </a:xfrm>
          <a:prstGeom prst="rect">
            <a:avLst/>
          </a:prstGeom>
          <a:noFill/>
        </p:spPr>
        <p:txBody>
          <a:bodyPr wrap="square" rtlCol="0">
            <a:spAutoFit/>
          </a:bodyPr>
          <a:lstStyle/>
          <a:p>
            <a:pPr algn="ctr"/>
            <a:r>
              <a:rPr lang="en-US" altLang="ja-JP" sz="1400" dirty="0">
                <a:latin typeface="Meiryo UI" panose="020B0604030504040204" pitchFamily="50" charset="-128"/>
                <a:ea typeface="Meiryo UI" panose="020B0604030504040204" pitchFamily="50" charset="-128"/>
              </a:rPr>
              <a:t>1.5ms</a:t>
            </a:r>
          </a:p>
        </p:txBody>
      </p:sp>
      <p:sp>
        <p:nvSpPr>
          <p:cNvPr id="26" name="テキスト ボックス 25">
            <a:extLst>
              <a:ext uri="{FF2B5EF4-FFF2-40B4-BE49-F238E27FC236}">
                <a16:creationId xmlns:a16="http://schemas.microsoft.com/office/drawing/2014/main" id="{75EFAA17-5615-E9A2-8F11-0B68332BD2CF}"/>
              </a:ext>
            </a:extLst>
          </p:cNvPr>
          <p:cNvSpPr txBox="1"/>
          <p:nvPr/>
        </p:nvSpPr>
        <p:spPr>
          <a:xfrm>
            <a:off x="446346" y="5725920"/>
            <a:ext cx="1008112" cy="307777"/>
          </a:xfrm>
          <a:prstGeom prst="rect">
            <a:avLst/>
          </a:prstGeom>
          <a:noFill/>
        </p:spPr>
        <p:txBody>
          <a:bodyPr wrap="square" rtlCol="0">
            <a:spAutoFit/>
          </a:bodyPr>
          <a:lstStyle/>
          <a:p>
            <a:pPr algn="ctr"/>
            <a:r>
              <a:rPr lang="en-US" altLang="ja-JP" sz="1400" dirty="0">
                <a:solidFill>
                  <a:srgbClr val="008000"/>
                </a:solidFill>
                <a:latin typeface="Meiryo UI" panose="020B0604030504040204" pitchFamily="50" charset="-128"/>
                <a:ea typeface="Meiryo UI" panose="020B0604030504040204" pitchFamily="50" charset="-128"/>
              </a:rPr>
              <a:t>0</a:t>
            </a:r>
            <a:r>
              <a:rPr lang="ja-JP" altLang="en-US" sz="1400" dirty="0">
                <a:solidFill>
                  <a:srgbClr val="008000"/>
                </a:solidFill>
                <a:latin typeface="Meiryo UI" panose="020B0604030504040204" pitchFamily="50" charset="-128"/>
                <a:ea typeface="Meiryo UI" panose="020B0604030504040204" pitchFamily="50" charset="-128"/>
              </a:rPr>
              <a:t>度</a:t>
            </a:r>
            <a:endParaRPr lang="en-US" altLang="ja-JP" sz="1400" dirty="0">
              <a:solidFill>
                <a:srgbClr val="008000"/>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DA0AAF6D-7FC5-3654-B392-C709BC0C945D}"/>
              </a:ext>
            </a:extLst>
          </p:cNvPr>
          <p:cNvSpPr txBox="1"/>
          <p:nvPr/>
        </p:nvSpPr>
        <p:spPr>
          <a:xfrm>
            <a:off x="4067944" y="5725920"/>
            <a:ext cx="1008112" cy="307777"/>
          </a:xfrm>
          <a:prstGeom prst="rect">
            <a:avLst/>
          </a:prstGeom>
          <a:noFill/>
        </p:spPr>
        <p:txBody>
          <a:bodyPr wrap="square" rtlCol="0">
            <a:spAutoFit/>
          </a:bodyPr>
          <a:lstStyle/>
          <a:p>
            <a:pPr algn="ctr"/>
            <a:r>
              <a:rPr lang="en-US" altLang="ja-JP" sz="1400" dirty="0">
                <a:solidFill>
                  <a:srgbClr val="008000"/>
                </a:solidFill>
                <a:latin typeface="Meiryo UI" panose="020B0604030504040204" pitchFamily="50" charset="-128"/>
                <a:ea typeface="Meiryo UI" panose="020B0604030504040204" pitchFamily="50" charset="-128"/>
              </a:rPr>
              <a:t>180</a:t>
            </a:r>
            <a:r>
              <a:rPr lang="ja-JP" altLang="en-US" sz="1400" dirty="0">
                <a:solidFill>
                  <a:srgbClr val="008000"/>
                </a:solidFill>
                <a:latin typeface="Meiryo UI" panose="020B0604030504040204" pitchFamily="50" charset="-128"/>
                <a:ea typeface="Meiryo UI" panose="020B0604030504040204" pitchFamily="50" charset="-128"/>
              </a:rPr>
              <a:t>度</a:t>
            </a:r>
            <a:endParaRPr lang="en-US" altLang="ja-JP" sz="1400" dirty="0">
              <a:solidFill>
                <a:srgbClr val="008000"/>
              </a:solidFill>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0FB8E3AC-FF56-EE72-AC61-A6FED7BE71DE}"/>
              </a:ext>
            </a:extLst>
          </p:cNvPr>
          <p:cNvSpPr txBox="1"/>
          <p:nvPr/>
        </p:nvSpPr>
        <p:spPr>
          <a:xfrm>
            <a:off x="2372764" y="5725919"/>
            <a:ext cx="1008112" cy="307777"/>
          </a:xfrm>
          <a:prstGeom prst="rect">
            <a:avLst/>
          </a:prstGeom>
          <a:noFill/>
        </p:spPr>
        <p:txBody>
          <a:bodyPr wrap="square" rtlCol="0">
            <a:spAutoFit/>
          </a:bodyPr>
          <a:lstStyle/>
          <a:p>
            <a:pPr algn="ctr"/>
            <a:r>
              <a:rPr lang="en-US" altLang="ja-JP" sz="1400" dirty="0">
                <a:solidFill>
                  <a:srgbClr val="008000"/>
                </a:solidFill>
                <a:latin typeface="Meiryo UI" panose="020B0604030504040204" pitchFamily="50" charset="-128"/>
                <a:ea typeface="Meiryo UI" panose="020B0604030504040204" pitchFamily="50" charset="-128"/>
              </a:rPr>
              <a:t>90</a:t>
            </a:r>
            <a:r>
              <a:rPr lang="ja-JP" altLang="en-US" sz="1400" dirty="0">
                <a:solidFill>
                  <a:srgbClr val="008000"/>
                </a:solidFill>
                <a:latin typeface="Meiryo UI" panose="020B0604030504040204" pitchFamily="50" charset="-128"/>
                <a:ea typeface="Meiryo UI" panose="020B0604030504040204" pitchFamily="50" charset="-128"/>
              </a:rPr>
              <a:t>度</a:t>
            </a:r>
            <a:endParaRPr lang="en-US" altLang="ja-JP" sz="1400" dirty="0">
              <a:solidFill>
                <a:srgbClr val="008000"/>
              </a:solidFill>
              <a:latin typeface="Meiryo UI" panose="020B0604030504040204" pitchFamily="50" charset="-128"/>
              <a:ea typeface="Meiryo UI" panose="020B0604030504040204" pitchFamily="50" charset="-128"/>
            </a:endParaRPr>
          </a:p>
        </p:txBody>
      </p:sp>
      <p:sp>
        <p:nvSpPr>
          <p:cNvPr id="1033" name="テキスト ボックス 1032">
            <a:extLst>
              <a:ext uri="{FF2B5EF4-FFF2-40B4-BE49-F238E27FC236}">
                <a16:creationId xmlns:a16="http://schemas.microsoft.com/office/drawing/2014/main" id="{2C59750F-883F-F04C-0D75-843408EF3028}"/>
              </a:ext>
            </a:extLst>
          </p:cNvPr>
          <p:cNvSpPr txBox="1"/>
          <p:nvPr/>
        </p:nvSpPr>
        <p:spPr>
          <a:xfrm>
            <a:off x="382034" y="3350705"/>
            <a:ext cx="1008112" cy="307777"/>
          </a:xfrm>
          <a:prstGeom prst="rect">
            <a:avLst/>
          </a:prstGeom>
          <a:noFill/>
        </p:spPr>
        <p:txBody>
          <a:bodyPr wrap="square" rtlCol="0">
            <a:spAutoFit/>
          </a:bodyPr>
          <a:lstStyle/>
          <a:p>
            <a:pPr algn="ctr"/>
            <a:r>
              <a:rPr lang="en-US" altLang="ja-JP" sz="1400" dirty="0">
                <a:latin typeface="Meiryo UI" panose="020B0604030504040204" pitchFamily="50" charset="-128"/>
                <a:ea typeface="Meiryo UI" panose="020B0604030504040204" pitchFamily="50" charset="-128"/>
              </a:rPr>
              <a:t>0.5ms</a:t>
            </a:r>
          </a:p>
        </p:txBody>
      </p:sp>
      <p:pic>
        <p:nvPicPr>
          <p:cNvPr id="1047" name="Picture 6" descr="サイドバーでクエリ検索">
            <a:extLst>
              <a:ext uri="{FF2B5EF4-FFF2-40B4-BE49-F238E27FC236}">
                <a16:creationId xmlns:a16="http://schemas.microsoft.com/office/drawing/2014/main" id="{9AB689A0-8518-7658-EB06-E990731FFD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rot="16200000">
            <a:off x="2268918" y="4298795"/>
            <a:ext cx="93375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6" descr="サイドバーでクエリ検索">
            <a:extLst>
              <a:ext uri="{FF2B5EF4-FFF2-40B4-BE49-F238E27FC236}">
                <a16:creationId xmlns:a16="http://schemas.microsoft.com/office/drawing/2014/main" id="{023344BE-68D7-206D-F71D-D6932CC557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rot="16200000">
            <a:off x="498959" y="4145863"/>
            <a:ext cx="1046903"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6" descr="サイドバーでクエリ検索">
            <a:extLst>
              <a:ext uri="{FF2B5EF4-FFF2-40B4-BE49-F238E27FC236}">
                <a16:creationId xmlns:a16="http://schemas.microsoft.com/office/drawing/2014/main" id="{1121E9BC-0120-47F6-526C-85ED53BA60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rot="16200000">
            <a:off x="3904533" y="4113492"/>
            <a:ext cx="1046903" cy="5760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6" descr="サイドバーでクエリ検索">
            <a:extLst>
              <a:ext uri="{FF2B5EF4-FFF2-40B4-BE49-F238E27FC236}">
                <a16:creationId xmlns:a16="http://schemas.microsoft.com/office/drawing/2014/main" id="{5972A757-FE9B-F27C-7AA6-2E3A314B1EE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611642" y="4894142"/>
            <a:ext cx="1397036" cy="726550"/>
          </a:xfrm>
          <a:prstGeom prst="rect">
            <a:avLst/>
          </a:prstGeom>
          <a:noFill/>
          <a:extLst>
            <a:ext uri="{909E8E84-426E-40DD-AFC4-6F175D3DCCD1}">
              <a14:hiddenFill xmlns:a14="http://schemas.microsoft.com/office/drawing/2010/main">
                <a:solidFill>
                  <a:srgbClr val="FFFFFF"/>
                </a:solidFill>
              </a14:hiddenFill>
            </a:ext>
          </a:extLst>
        </p:spPr>
      </p:pic>
      <p:sp>
        <p:nvSpPr>
          <p:cNvPr id="1051" name="テキスト ボックス 1050">
            <a:extLst>
              <a:ext uri="{FF2B5EF4-FFF2-40B4-BE49-F238E27FC236}">
                <a16:creationId xmlns:a16="http://schemas.microsoft.com/office/drawing/2014/main" id="{BE8A4909-7513-358D-5B15-041CE8BB6286}"/>
              </a:ext>
            </a:extLst>
          </p:cNvPr>
          <p:cNvSpPr txBox="1"/>
          <p:nvPr/>
        </p:nvSpPr>
        <p:spPr>
          <a:xfrm>
            <a:off x="2195737" y="6053447"/>
            <a:ext cx="1440160" cy="307777"/>
          </a:xfrm>
          <a:prstGeom prst="rect">
            <a:avLst/>
          </a:prstGeom>
          <a:noFill/>
        </p:spPr>
        <p:txBody>
          <a:bodyPr wrap="square" rtlCol="0">
            <a:spAutoFit/>
          </a:bodyPr>
          <a:lstStyle/>
          <a:p>
            <a:pPr algn="ctr"/>
            <a:r>
              <a:rPr lang="ja-JP" altLang="en-US" sz="1400" b="1" dirty="0">
                <a:solidFill>
                  <a:srgbClr val="008000"/>
                </a:solidFill>
                <a:latin typeface="Meiryo UI" panose="020B0604030504040204" pitchFamily="50" charset="-128"/>
                <a:ea typeface="Meiryo UI" panose="020B0604030504040204" pitchFamily="50" charset="-128"/>
              </a:rPr>
              <a:t>サーボモータ</a:t>
            </a:r>
            <a:endParaRPr lang="en-US" altLang="ja-JP" sz="1400" b="1" dirty="0">
              <a:solidFill>
                <a:srgbClr val="008000"/>
              </a:solidFill>
              <a:latin typeface="Meiryo UI" panose="020B0604030504040204" pitchFamily="50" charset="-128"/>
              <a:ea typeface="Meiryo UI" panose="020B0604030504040204" pitchFamily="50" charset="-128"/>
            </a:endParaRPr>
          </a:p>
        </p:txBody>
      </p:sp>
      <p:pic>
        <p:nvPicPr>
          <p:cNvPr id="1052" name="Picture 6" descr="サイドバーでクエリ検索">
            <a:extLst>
              <a:ext uri="{FF2B5EF4-FFF2-40B4-BE49-F238E27FC236}">
                <a16:creationId xmlns:a16="http://schemas.microsoft.com/office/drawing/2014/main" id="{647226B3-58A2-C810-AB73-B7F6B8AF2B8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2308340" y="4968803"/>
            <a:ext cx="1214954" cy="619903"/>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6" descr="サイドバーでクエリ検索">
            <a:extLst>
              <a:ext uri="{FF2B5EF4-FFF2-40B4-BE49-F238E27FC236}">
                <a16:creationId xmlns:a16="http://schemas.microsoft.com/office/drawing/2014/main" id="{A33E318E-AAAE-BC60-47CC-81A0E53D107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3803768" y="4942496"/>
            <a:ext cx="1238942" cy="76182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9031331-D5C4-CA57-4095-F1E3C0CF52CC}"/>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8.7</a:t>
            </a:r>
            <a:r>
              <a:rPr lang="ja-JP" altLang="en-US" b="0" i="0" dirty="0">
                <a:solidFill>
                  <a:srgbClr val="212529"/>
                </a:solidFill>
                <a:effectLst/>
                <a:latin typeface="メイリオ" panose="020B0604030504040204" pitchFamily="50" charset="-128"/>
                <a:ea typeface="メイリオ" panose="020B0604030504040204" pitchFamily="50" charset="-128"/>
              </a:rPr>
              <a:t>　サーボモータ</a:t>
            </a:r>
            <a:r>
              <a:rPr lang="en-US" altLang="ja-JP" b="0" i="0" dirty="0">
                <a:solidFill>
                  <a:srgbClr val="212529"/>
                </a:solidFill>
                <a:effectLst/>
                <a:latin typeface="メイリオ" panose="020B0604030504040204" pitchFamily="50" charset="-128"/>
                <a:ea typeface="メイリオ" panose="020B0604030504040204" pitchFamily="50" charset="-128"/>
              </a:rPr>
              <a:t>(SG90)</a:t>
            </a:r>
            <a:r>
              <a:rPr lang="en-US" altLang="ja-JP" dirty="0"/>
              <a:t> </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549059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17216-C06E-8434-062E-A218C5208546}"/>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5" name="テキスト ボックス 4">
            <a:extLst>
              <a:ext uri="{FF2B5EF4-FFF2-40B4-BE49-F238E27FC236}">
                <a16:creationId xmlns:a16="http://schemas.microsoft.com/office/drawing/2014/main" id="{817AC95D-F22D-C0B0-7A78-D75CE292CCFF}"/>
              </a:ext>
            </a:extLst>
          </p:cNvPr>
          <p:cNvSpPr txBox="1"/>
          <p:nvPr/>
        </p:nvSpPr>
        <p:spPr bwMode="auto">
          <a:xfrm>
            <a:off x="395536" y="1042132"/>
            <a:ext cx="626469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b="1" dirty="0">
                <a:solidFill>
                  <a:srgbClr val="7030A0"/>
                </a:solidFill>
                <a:latin typeface="Source Code Pro" panose="020B0509030403020204" pitchFamily="49" charset="0"/>
                <a:ea typeface="Source Code Pro" panose="020B0509030403020204" pitchFamily="49" charset="0"/>
              </a:rPr>
              <a:t>from</a:t>
            </a:r>
            <a:r>
              <a:rPr lang="en-US" altLang="ja-JP" sz="1200" dirty="0">
                <a:latin typeface="Source Code Pro" panose="020B0509030403020204" pitchFamily="49" charset="0"/>
                <a:ea typeface="Source Code Pro" panose="020B0509030403020204" pitchFamily="49" charset="0"/>
              </a:rPr>
              <a:t> machine </a:t>
            </a:r>
            <a:r>
              <a:rPr lang="en-US" altLang="ja-JP" sz="1200" b="1" dirty="0">
                <a:solidFill>
                  <a:srgbClr val="7030A0"/>
                </a:solidFill>
                <a:latin typeface="Source Code Pro" panose="020B0509030403020204" pitchFamily="49" charset="0"/>
                <a:ea typeface="Source Code Pro" panose="020B0509030403020204" pitchFamily="49" charset="0"/>
              </a:rPr>
              <a:t>import</a:t>
            </a:r>
            <a:r>
              <a:rPr lang="en-US" altLang="ja-JP" sz="1200" dirty="0">
                <a:latin typeface="Source Code Pro" panose="020B0509030403020204" pitchFamily="49" charset="0"/>
                <a:ea typeface="Source Code Pro" panose="020B0509030403020204" pitchFamily="49" charset="0"/>
              </a:rPr>
              <a:t> Pin, PWM</a:t>
            </a:r>
          </a:p>
          <a:p>
            <a:r>
              <a:rPr lang="en-US" altLang="ja-JP" sz="1200" b="1" dirty="0">
                <a:solidFill>
                  <a:srgbClr val="7030A0"/>
                </a:solidFill>
                <a:latin typeface="Source Code Pro" panose="020B0509030403020204" pitchFamily="49" charset="0"/>
                <a:ea typeface="Source Code Pro" panose="020B0509030403020204" pitchFamily="49" charset="0"/>
              </a:rPr>
              <a:t>import</a:t>
            </a:r>
            <a:r>
              <a:rPr lang="en-US" altLang="ja-JP" sz="1200" dirty="0">
                <a:latin typeface="Source Code Pro" panose="020B0509030403020204" pitchFamily="49" charset="0"/>
                <a:ea typeface="Source Code Pro" panose="020B0509030403020204" pitchFamily="49" charset="0"/>
              </a:rPr>
              <a:t> time</a:t>
            </a:r>
          </a:p>
          <a:p>
            <a:endParaRPr lang="en-US" altLang="ja-JP" sz="1200" dirty="0">
              <a:latin typeface="Source Code Pro" panose="020B0509030403020204" pitchFamily="49" charset="0"/>
              <a:ea typeface="Source Code Pro" panose="020B0509030403020204" pitchFamily="49" charset="0"/>
            </a:endParaRPr>
          </a:p>
          <a:p>
            <a:r>
              <a:rPr lang="en-US" altLang="ja-JP" sz="1200" dirty="0">
                <a:latin typeface="Source Code Pro" panose="020B0509030403020204" pitchFamily="49" charset="0"/>
                <a:ea typeface="Source Code Pro" panose="020B0509030403020204" pitchFamily="49" charset="0"/>
              </a:rPr>
              <a:t>SERVO_PIN = </a:t>
            </a:r>
            <a:r>
              <a:rPr lang="en-US" altLang="ja-JP" sz="1200" b="1" dirty="0">
                <a:solidFill>
                  <a:srgbClr val="CC6600"/>
                </a:solidFill>
                <a:latin typeface="Source Code Pro" panose="020B0509030403020204" pitchFamily="49" charset="0"/>
                <a:ea typeface="Source Code Pro" panose="020B0509030403020204" pitchFamily="49" charset="0"/>
              </a:rPr>
              <a:t>19</a:t>
            </a:r>
          </a:p>
          <a:p>
            <a:r>
              <a:rPr lang="en-US" altLang="ja-JP" sz="1200" dirty="0">
                <a:latin typeface="Source Code Pro" panose="020B0509030403020204" pitchFamily="49" charset="0"/>
                <a:ea typeface="Source Code Pro" panose="020B0509030403020204" pitchFamily="49" charset="0"/>
              </a:rPr>
              <a:t>PWM_FREQ = </a:t>
            </a:r>
            <a:r>
              <a:rPr lang="en-US" altLang="ja-JP" sz="1200" b="1" dirty="0">
                <a:solidFill>
                  <a:srgbClr val="CC6600"/>
                </a:solidFill>
                <a:latin typeface="Source Code Pro" panose="020B0509030403020204" pitchFamily="49" charset="0"/>
                <a:ea typeface="Source Code Pro" panose="020B0509030403020204" pitchFamily="49" charset="0"/>
              </a:rPr>
              <a:t>50</a:t>
            </a:r>
          </a:p>
          <a:p>
            <a:endParaRPr lang="en-US" altLang="ja-JP" sz="1200" dirty="0">
              <a:latin typeface="Source Code Pro" panose="020B0509030403020204" pitchFamily="49" charset="0"/>
              <a:ea typeface="Source Code Pro" panose="020B0509030403020204" pitchFamily="49" charset="0"/>
            </a:endParaRPr>
          </a:p>
          <a:p>
            <a:r>
              <a:rPr lang="en-US" altLang="ja-JP" sz="1200" b="1" dirty="0">
                <a:solidFill>
                  <a:srgbClr val="7030A0"/>
                </a:solidFill>
                <a:latin typeface="Source Code Pro" panose="020B0509030403020204" pitchFamily="49" charset="0"/>
                <a:ea typeface="Source Code Pro" panose="020B0509030403020204" pitchFamily="49" charset="0"/>
              </a:rPr>
              <a:t>def</a:t>
            </a:r>
            <a:r>
              <a:rPr lang="en-US" altLang="ja-JP" sz="1200" dirty="0">
                <a:latin typeface="Source Code Pro" panose="020B0509030403020204" pitchFamily="49" charset="0"/>
                <a:ea typeface="Source Code Pro" panose="020B0509030403020204" pitchFamily="49" charset="0"/>
              </a:rPr>
              <a:t> </a:t>
            </a:r>
            <a:r>
              <a:rPr lang="en-US" altLang="ja-JP" sz="1200" dirty="0" err="1">
                <a:latin typeface="Source Code Pro" panose="020B0509030403020204" pitchFamily="49" charset="0"/>
                <a:ea typeface="Source Code Pro" panose="020B0509030403020204" pitchFamily="49" charset="0"/>
              </a:rPr>
              <a:t>pulse_width</a:t>
            </a:r>
            <a:r>
              <a:rPr lang="en-US" altLang="ja-JP" sz="1200" dirty="0">
                <a:latin typeface="Source Code Pro" panose="020B0509030403020204" pitchFamily="49" charset="0"/>
                <a:ea typeface="Source Code Pro" panose="020B0509030403020204" pitchFamily="49" charset="0"/>
              </a:rPr>
              <a:t>( </a:t>
            </a:r>
            <a:r>
              <a:rPr lang="en-US" altLang="ja-JP" sz="1200" dirty="0" err="1">
                <a:latin typeface="Source Code Pro" panose="020B0509030403020204" pitchFamily="49" charset="0"/>
                <a:ea typeface="Source Code Pro" panose="020B0509030403020204" pitchFamily="49" charset="0"/>
              </a:rPr>
              <a:t>val</a:t>
            </a:r>
            <a:r>
              <a:rPr lang="en-US" altLang="ja-JP" sz="1200" dirty="0">
                <a:latin typeface="Source Code Pro" panose="020B0509030403020204" pitchFamily="49" charset="0"/>
                <a:ea typeface="Source Code Pro" panose="020B0509030403020204" pitchFamily="49" charset="0"/>
              </a:rPr>
              <a:t>, </a:t>
            </a:r>
            <a:r>
              <a:rPr lang="en-US" altLang="ja-JP" sz="1200" dirty="0" err="1">
                <a:latin typeface="Source Code Pro" panose="020B0509030403020204" pitchFamily="49" charset="0"/>
                <a:ea typeface="Source Code Pro" panose="020B0509030403020204" pitchFamily="49" charset="0"/>
              </a:rPr>
              <a:t>freq</a:t>
            </a:r>
            <a:r>
              <a:rPr lang="en-US" altLang="ja-JP" sz="1200" dirty="0">
                <a:latin typeface="Source Code Pro" panose="020B0509030403020204" pitchFamily="49" charset="0"/>
                <a:ea typeface="Source Code Pro" panose="020B0509030403020204" pitchFamily="49" charset="0"/>
              </a:rPr>
              <a:t> = PWM_FREQ, </a:t>
            </a:r>
            <a:r>
              <a:rPr lang="en-US" altLang="ja-JP" sz="1200" dirty="0" err="1">
                <a:latin typeface="Source Code Pro" panose="020B0509030403020204" pitchFamily="49" charset="0"/>
                <a:ea typeface="Source Code Pro" panose="020B0509030403020204" pitchFamily="49" charset="0"/>
              </a:rPr>
              <a:t>resol</a:t>
            </a:r>
            <a:r>
              <a:rPr lang="en-US" altLang="ja-JP" sz="1200" dirty="0">
                <a:latin typeface="Source Code Pro" panose="020B0509030403020204" pitchFamily="49" charset="0"/>
                <a:ea typeface="Source Code Pro" panose="020B0509030403020204" pitchFamily="49" charset="0"/>
              </a:rPr>
              <a:t> = </a:t>
            </a:r>
            <a:r>
              <a:rPr lang="en-US" altLang="ja-JP" sz="1200" b="1" dirty="0">
                <a:solidFill>
                  <a:srgbClr val="CC6600"/>
                </a:solidFill>
                <a:latin typeface="Source Code Pro" panose="020B0509030403020204" pitchFamily="49" charset="0"/>
                <a:ea typeface="Source Code Pro" panose="020B0509030403020204" pitchFamily="49" charset="0"/>
              </a:rPr>
              <a:t>65535</a:t>
            </a:r>
            <a:r>
              <a:rPr lang="en-US" altLang="ja-JP" sz="1200" dirty="0">
                <a:latin typeface="Source Code Pro" panose="020B0509030403020204" pitchFamily="49" charset="0"/>
                <a:ea typeface="Source Code Pro" panose="020B0509030403020204" pitchFamily="49" charset="0"/>
              </a:rPr>
              <a:t> ):</a:t>
            </a:r>
          </a:p>
          <a:p>
            <a:r>
              <a:rPr lang="en-US" altLang="ja-JP" sz="1200" dirty="0">
                <a:latin typeface="Source Code Pro" panose="020B0509030403020204" pitchFamily="49" charset="0"/>
                <a:ea typeface="Source Code Pro" panose="020B0509030403020204" pitchFamily="49" charset="0"/>
              </a:rPr>
              <a:t>    pulse = </a:t>
            </a:r>
            <a:r>
              <a:rPr lang="en-US" altLang="ja-JP" sz="1200" dirty="0" err="1">
                <a:latin typeface="Source Code Pro" panose="020B0509030403020204" pitchFamily="49" charset="0"/>
                <a:ea typeface="Source Code Pro" panose="020B0509030403020204" pitchFamily="49" charset="0"/>
              </a:rPr>
              <a:t>freq</a:t>
            </a:r>
            <a:r>
              <a:rPr lang="en-US" altLang="ja-JP" sz="1200" dirty="0">
                <a:latin typeface="Source Code Pro" panose="020B0509030403020204" pitchFamily="49" charset="0"/>
                <a:ea typeface="Source Code Pro" panose="020B0509030403020204" pitchFamily="49" charset="0"/>
              </a:rPr>
              <a:t> * </a:t>
            </a:r>
            <a:r>
              <a:rPr lang="en-US" altLang="ja-JP" sz="1200" dirty="0" err="1">
                <a:latin typeface="Source Code Pro" panose="020B0509030403020204" pitchFamily="49" charset="0"/>
                <a:ea typeface="Source Code Pro" panose="020B0509030403020204" pitchFamily="49" charset="0"/>
              </a:rPr>
              <a:t>val</a:t>
            </a:r>
            <a:r>
              <a:rPr lang="en-US" altLang="ja-JP" sz="1200" dirty="0">
                <a:latin typeface="Source Code Pro" panose="020B0509030403020204" pitchFamily="49" charset="0"/>
                <a:ea typeface="Source Code Pro" panose="020B0509030403020204" pitchFamily="49" charset="0"/>
              </a:rPr>
              <a:t> * 1e-6 * </a:t>
            </a:r>
            <a:r>
              <a:rPr lang="en-US" altLang="ja-JP" sz="1200" dirty="0" err="1">
                <a:latin typeface="Source Code Pro" panose="020B0509030403020204" pitchFamily="49" charset="0"/>
                <a:ea typeface="Source Code Pro" panose="020B0509030403020204" pitchFamily="49" charset="0"/>
              </a:rPr>
              <a:t>resol</a:t>
            </a:r>
            <a:endParaRPr lang="en-US" altLang="ja-JP" sz="1200" dirty="0">
              <a:latin typeface="Source Code Pro" panose="020B0509030403020204" pitchFamily="49" charset="0"/>
              <a:ea typeface="Source Code Pro" panose="020B0509030403020204" pitchFamily="49" charset="0"/>
            </a:endParaRPr>
          </a:p>
          <a:p>
            <a:r>
              <a:rPr lang="en-US" altLang="ja-JP" sz="1200" dirty="0">
                <a:latin typeface="Source Code Pro" panose="020B0509030403020204" pitchFamily="49" charset="0"/>
                <a:ea typeface="Source Code Pro" panose="020B0509030403020204" pitchFamily="49" charset="0"/>
              </a:rPr>
              <a:t>    </a:t>
            </a:r>
            <a:r>
              <a:rPr lang="en-US" altLang="ja-JP" sz="1200" b="1" dirty="0">
                <a:solidFill>
                  <a:srgbClr val="7030A0"/>
                </a:solidFill>
                <a:latin typeface="Source Code Pro" panose="020B0509030403020204" pitchFamily="49" charset="0"/>
                <a:ea typeface="Source Code Pro" panose="020B0509030403020204" pitchFamily="49" charset="0"/>
              </a:rPr>
              <a:t>return int</a:t>
            </a:r>
            <a:r>
              <a:rPr lang="en-US" altLang="ja-JP" sz="1200" dirty="0">
                <a:latin typeface="Source Code Pro" panose="020B0509030403020204" pitchFamily="49" charset="0"/>
                <a:ea typeface="Source Code Pro" panose="020B0509030403020204" pitchFamily="49" charset="0"/>
              </a:rPr>
              <a:t>( pulse )</a:t>
            </a:r>
          </a:p>
          <a:p>
            <a:endParaRPr lang="en-US" altLang="ja-JP" sz="1200" dirty="0">
              <a:latin typeface="Source Code Pro" panose="020B0509030403020204" pitchFamily="49" charset="0"/>
              <a:ea typeface="Source Code Pro" panose="020B0509030403020204" pitchFamily="49" charset="0"/>
            </a:endParaRPr>
          </a:p>
          <a:p>
            <a:r>
              <a:rPr lang="en-US" altLang="ja-JP" sz="1200" dirty="0">
                <a:latin typeface="Source Code Pro" panose="020B0509030403020204" pitchFamily="49" charset="0"/>
                <a:ea typeface="Source Code Pro" panose="020B0509030403020204" pitchFamily="49" charset="0"/>
              </a:rPr>
              <a:t>servo = PWM( Pin( SERVO_PIN ) )</a:t>
            </a:r>
          </a:p>
          <a:p>
            <a:r>
              <a:rPr lang="en-US" altLang="ja-JP" sz="1200" dirty="0" err="1">
                <a:latin typeface="Source Code Pro" panose="020B0509030403020204" pitchFamily="49" charset="0"/>
                <a:ea typeface="Source Code Pro" panose="020B0509030403020204" pitchFamily="49" charset="0"/>
              </a:rPr>
              <a:t>servo.freq</a:t>
            </a:r>
            <a:r>
              <a:rPr lang="en-US" altLang="ja-JP" sz="1200" dirty="0">
                <a:latin typeface="Source Code Pro" panose="020B0509030403020204" pitchFamily="49" charset="0"/>
                <a:ea typeface="Source Code Pro" panose="020B0509030403020204" pitchFamily="49" charset="0"/>
              </a:rPr>
              <a:t>( PWM_FREQ )</a:t>
            </a:r>
          </a:p>
          <a:p>
            <a:endParaRPr lang="en-US" altLang="ja-JP" sz="1200" dirty="0">
              <a:latin typeface="Source Code Pro" panose="020B0509030403020204" pitchFamily="49" charset="0"/>
              <a:ea typeface="Source Code Pro" panose="020B0509030403020204" pitchFamily="49" charset="0"/>
            </a:endParaRPr>
          </a:p>
          <a:p>
            <a:endParaRPr lang="en-US" altLang="ja-JP" sz="1200" dirty="0">
              <a:latin typeface="Source Code Pro" panose="020B0509030403020204" pitchFamily="49" charset="0"/>
              <a:ea typeface="Source Code Pro" panose="020B0509030403020204" pitchFamily="49" charset="0"/>
            </a:endParaRPr>
          </a:p>
        </p:txBody>
      </p:sp>
      <p:sp>
        <p:nvSpPr>
          <p:cNvPr id="6" name="テキスト ボックス 5">
            <a:extLst>
              <a:ext uri="{FF2B5EF4-FFF2-40B4-BE49-F238E27FC236}">
                <a16:creationId xmlns:a16="http://schemas.microsoft.com/office/drawing/2014/main" id="{D5ECF47B-77B3-35EC-D7F0-F7C2ED71E3B3}"/>
              </a:ext>
            </a:extLst>
          </p:cNvPr>
          <p:cNvSpPr txBox="1"/>
          <p:nvPr/>
        </p:nvSpPr>
        <p:spPr bwMode="auto">
          <a:xfrm>
            <a:off x="4572000" y="2750189"/>
            <a:ext cx="381642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b="1" dirty="0">
                <a:solidFill>
                  <a:srgbClr val="7030A0"/>
                </a:solidFill>
                <a:latin typeface="Source Code Pro" panose="020B0509030403020204" pitchFamily="49" charset="0"/>
                <a:ea typeface="Source Code Pro" panose="020B0509030403020204" pitchFamily="49" charset="0"/>
              </a:rPr>
              <a:t>while True:</a:t>
            </a:r>
          </a:p>
          <a:p>
            <a:r>
              <a:rPr lang="en-US" altLang="ja-JP" sz="1200" dirty="0">
                <a:latin typeface="Source Code Pro" panose="020B0509030403020204" pitchFamily="49" charset="0"/>
                <a:ea typeface="Source Code Pro" panose="020B0509030403020204" pitchFamily="49" charset="0"/>
              </a:rPr>
              <a:t>    duty = </a:t>
            </a:r>
            <a:r>
              <a:rPr lang="en-US" altLang="ja-JP" sz="1200" dirty="0" err="1">
                <a:latin typeface="Source Code Pro" panose="020B0509030403020204" pitchFamily="49" charset="0"/>
                <a:ea typeface="Source Code Pro" panose="020B0509030403020204" pitchFamily="49" charset="0"/>
              </a:rPr>
              <a:t>pulse_width</a:t>
            </a:r>
            <a:r>
              <a:rPr lang="en-US" altLang="ja-JP" sz="1200" dirty="0">
                <a:latin typeface="Source Code Pro" panose="020B0509030403020204" pitchFamily="49" charset="0"/>
                <a:ea typeface="Source Code Pro" panose="020B0509030403020204" pitchFamily="49" charset="0"/>
              </a:rPr>
              <a:t>( </a:t>
            </a:r>
            <a:r>
              <a:rPr lang="en-US" altLang="ja-JP" sz="1200" b="1" dirty="0">
                <a:solidFill>
                  <a:srgbClr val="CC6600"/>
                </a:solidFill>
                <a:latin typeface="Source Code Pro" panose="020B0509030403020204" pitchFamily="49" charset="0"/>
                <a:ea typeface="Source Code Pro" panose="020B0509030403020204" pitchFamily="49" charset="0"/>
              </a:rPr>
              <a:t>1500</a:t>
            </a:r>
            <a:r>
              <a:rPr lang="en-US" altLang="ja-JP" sz="1200" dirty="0">
                <a:latin typeface="Source Code Pro" panose="020B0509030403020204" pitchFamily="49" charset="0"/>
                <a:ea typeface="Source Code Pro" panose="020B0509030403020204" pitchFamily="49" charset="0"/>
              </a:rPr>
              <a:t> )</a:t>
            </a:r>
          </a:p>
          <a:p>
            <a:r>
              <a:rPr lang="en-US" altLang="ja-JP" sz="1200" dirty="0">
                <a:latin typeface="Source Code Pro" panose="020B0509030403020204" pitchFamily="49" charset="0"/>
                <a:ea typeface="Source Code Pro" panose="020B0509030403020204" pitchFamily="49" charset="0"/>
              </a:rPr>
              <a:t>    servo.duty_u16( duty )</a:t>
            </a:r>
          </a:p>
          <a:p>
            <a:r>
              <a:rPr lang="en-US" altLang="ja-JP" sz="1200" dirty="0">
                <a:latin typeface="Source Code Pro" panose="020B0509030403020204" pitchFamily="49" charset="0"/>
                <a:ea typeface="Source Code Pro" panose="020B0509030403020204" pitchFamily="49" charset="0"/>
              </a:rPr>
              <a:t>    </a:t>
            </a:r>
            <a:r>
              <a:rPr lang="en-US" altLang="ja-JP" sz="1200" dirty="0" err="1">
                <a:latin typeface="Source Code Pro" panose="020B0509030403020204" pitchFamily="49" charset="0"/>
                <a:ea typeface="Source Code Pro" panose="020B0509030403020204" pitchFamily="49" charset="0"/>
              </a:rPr>
              <a:t>time.sleep</a:t>
            </a:r>
            <a:r>
              <a:rPr lang="en-US" altLang="ja-JP" sz="1200" dirty="0">
                <a:latin typeface="Source Code Pro" panose="020B0509030403020204" pitchFamily="49" charset="0"/>
                <a:ea typeface="Source Code Pro" panose="020B0509030403020204" pitchFamily="49" charset="0"/>
              </a:rPr>
              <a:t>( 1 )</a:t>
            </a:r>
          </a:p>
          <a:p>
            <a:r>
              <a:rPr lang="en-US" altLang="ja-JP" sz="1200" dirty="0">
                <a:latin typeface="Source Code Pro" panose="020B0509030403020204" pitchFamily="49" charset="0"/>
                <a:ea typeface="Source Code Pro" panose="020B0509030403020204" pitchFamily="49" charset="0"/>
              </a:rPr>
              <a:t>    </a:t>
            </a:r>
          </a:p>
          <a:p>
            <a:r>
              <a:rPr lang="en-US" altLang="ja-JP" sz="1200" dirty="0">
                <a:latin typeface="Source Code Pro" panose="020B0509030403020204" pitchFamily="49" charset="0"/>
                <a:ea typeface="Source Code Pro" panose="020B0509030403020204" pitchFamily="49" charset="0"/>
              </a:rPr>
              <a:t>    duty = </a:t>
            </a:r>
            <a:r>
              <a:rPr lang="en-US" altLang="ja-JP" sz="1200" dirty="0" err="1">
                <a:latin typeface="Source Code Pro" panose="020B0509030403020204" pitchFamily="49" charset="0"/>
                <a:ea typeface="Source Code Pro" panose="020B0509030403020204" pitchFamily="49" charset="0"/>
              </a:rPr>
              <a:t>pulse_width</a:t>
            </a:r>
            <a:r>
              <a:rPr lang="en-US" altLang="ja-JP" sz="1200" dirty="0">
                <a:latin typeface="Source Code Pro" panose="020B0509030403020204" pitchFamily="49" charset="0"/>
                <a:ea typeface="Source Code Pro" panose="020B0509030403020204" pitchFamily="49" charset="0"/>
              </a:rPr>
              <a:t>( </a:t>
            </a:r>
            <a:r>
              <a:rPr lang="en-US" altLang="ja-JP" sz="1200" b="1" dirty="0">
                <a:solidFill>
                  <a:srgbClr val="CC6600"/>
                </a:solidFill>
                <a:latin typeface="Source Code Pro" panose="020B0509030403020204" pitchFamily="49" charset="0"/>
                <a:ea typeface="Source Code Pro" panose="020B0509030403020204" pitchFamily="49" charset="0"/>
              </a:rPr>
              <a:t>2500</a:t>
            </a:r>
            <a:r>
              <a:rPr lang="en-US" altLang="ja-JP" sz="1200" dirty="0">
                <a:latin typeface="Source Code Pro" panose="020B0509030403020204" pitchFamily="49" charset="0"/>
                <a:ea typeface="Source Code Pro" panose="020B0509030403020204" pitchFamily="49" charset="0"/>
              </a:rPr>
              <a:t> )</a:t>
            </a:r>
          </a:p>
          <a:p>
            <a:r>
              <a:rPr lang="en-US" altLang="ja-JP" sz="1200" dirty="0">
                <a:latin typeface="Source Code Pro" panose="020B0509030403020204" pitchFamily="49" charset="0"/>
                <a:ea typeface="Source Code Pro" panose="020B0509030403020204" pitchFamily="49" charset="0"/>
              </a:rPr>
              <a:t>    servo.duty_u16( duty )</a:t>
            </a:r>
          </a:p>
          <a:p>
            <a:r>
              <a:rPr lang="en-US" altLang="ja-JP" sz="1200" dirty="0">
                <a:latin typeface="Source Code Pro" panose="020B0509030403020204" pitchFamily="49" charset="0"/>
                <a:ea typeface="Source Code Pro" panose="020B0509030403020204" pitchFamily="49" charset="0"/>
              </a:rPr>
              <a:t>    </a:t>
            </a:r>
            <a:r>
              <a:rPr lang="en-US" altLang="ja-JP" sz="1200" dirty="0" err="1">
                <a:latin typeface="Source Code Pro" panose="020B0509030403020204" pitchFamily="49" charset="0"/>
                <a:ea typeface="Source Code Pro" panose="020B0509030403020204" pitchFamily="49" charset="0"/>
              </a:rPr>
              <a:t>time.sleep</a:t>
            </a:r>
            <a:r>
              <a:rPr lang="en-US" altLang="ja-JP" sz="1200" dirty="0">
                <a:latin typeface="Source Code Pro" panose="020B0509030403020204" pitchFamily="49" charset="0"/>
                <a:ea typeface="Source Code Pro" panose="020B0509030403020204" pitchFamily="49" charset="0"/>
              </a:rPr>
              <a:t>( 1 )</a:t>
            </a:r>
          </a:p>
          <a:p>
            <a:endParaRPr lang="en-US" altLang="ja-JP" sz="1200" dirty="0">
              <a:latin typeface="Source Code Pro" panose="020B0509030403020204" pitchFamily="49" charset="0"/>
              <a:ea typeface="Source Code Pro" panose="020B0509030403020204" pitchFamily="49" charset="0"/>
            </a:endParaRPr>
          </a:p>
          <a:p>
            <a:r>
              <a:rPr lang="en-US" altLang="ja-JP" sz="1200" dirty="0">
                <a:latin typeface="Source Code Pro" panose="020B0509030403020204" pitchFamily="49" charset="0"/>
                <a:ea typeface="Source Code Pro" panose="020B0509030403020204" pitchFamily="49" charset="0"/>
              </a:rPr>
              <a:t>    duty = </a:t>
            </a:r>
            <a:r>
              <a:rPr lang="en-US" altLang="ja-JP" sz="1200" dirty="0" err="1">
                <a:latin typeface="Source Code Pro" panose="020B0509030403020204" pitchFamily="49" charset="0"/>
                <a:ea typeface="Source Code Pro" panose="020B0509030403020204" pitchFamily="49" charset="0"/>
              </a:rPr>
              <a:t>pulse_width</a:t>
            </a:r>
            <a:r>
              <a:rPr lang="en-US" altLang="ja-JP" sz="1200" dirty="0">
                <a:latin typeface="Source Code Pro" panose="020B0509030403020204" pitchFamily="49" charset="0"/>
                <a:ea typeface="Source Code Pro" panose="020B0509030403020204" pitchFamily="49" charset="0"/>
              </a:rPr>
              <a:t>( </a:t>
            </a:r>
            <a:r>
              <a:rPr lang="en-US" altLang="ja-JP" sz="1200" b="1" dirty="0">
                <a:solidFill>
                  <a:srgbClr val="CC6600"/>
                </a:solidFill>
                <a:latin typeface="Source Code Pro" panose="020B0509030403020204" pitchFamily="49" charset="0"/>
                <a:ea typeface="Source Code Pro" panose="020B0509030403020204" pitchFamily="49" charset="0"/>
              </a:rPr>
              <a:t>1500</a:t>
            </a:r>
            <a:r>
              <a:rPr lang="en-US" altLang="ja-JP" sz="1200" dirty="0">
                <a:latin typeface="Source Code Pro" panose="020B0509030403020204" pitchFamily="49" charset="0"/>
                <a:ea typeface="Source Code Pro" panose="020B0509030403020204" pitchFamily="49" charset="0"/>
              </a:rPr>
              <a:t> )</a:t>
            </a:r>
          </a:p>
          <a:p>
            <a:r>
              <a:rPr lang="en-US" altLang="ja-JP" sz="1200" dirty="0">
                <a:latin typeface="Source Code Pro" panose="020B0509030403020204" pitchFamily="49" charset="0"/>
                <a:ea typeface="Source Code Pro" panose="020B0509030403020204" pitchFamily="49" charset="0"/>
              </a:rPr>
              <a:t>    servo.duty_u16( duty )</a:t>
            </a:r>
          </a:p>
          <a:p>
            <a:r>
              <a:rPr lang="en-US" altLang="ja-JP" sz="1200" dirty="0">
                <a:latin typeface="Source Code Pro" panose="020B0509030403020204" pitchFamily="49" charset="0"/>
                <a:ea typeface="Source Code Pro" panose="020B0509030403020204" pitchFamily="49" charset="0"/>
              </a:rPr>
              <a:t>    </a:t>
            </a:r>
            <a:r>
              <a:rPr lang="en-US" altLang="ja-JP" sz="1200" dirty="0" err="1">
                <a:latin typeface="Source Code Pro" panose="020B0509030403020204" pitchFamily="49" charset="0"/>
                <a:ea typeface="Source Code Pro" panose="020B0509030403020204" pitchFamily="49" charset="0"/>
              </a:rPr>
              <a:t>time.sleep</a:t>
            </a:r>
            <a:r>
              <a:rPr lang="en-US" altLang="ja-JP" sz="1200" dirty="0">
                <a:latin typeface="Source Code Pro" panose="020B0509030403020204" pitchFamily="49" charset="0"/>
                <a:ea typeface="Source Code Pro" panose="020B0509030403020204" pitchFamily="49" charset="0"/>
              </a:rPr>
              <a:t>( 1 )</a:t>
            </a:r>
          </a:p>
          <a:p>
            <a:endParaRPr lang="en-US" altLang="ja-JP" sz="1200" dirty="0">
              <a:latin typeface="Source Code Pro" panose="020B0509030403020204" pitchFamily="49" charset="0"/>
              <a:ea typeface="Source Code Pro" panose="020B0509030403020204" pitchFamily="49" charset="0"/>
            </a:endParaRPr>
          </a:p>
          <a:p>
            <a:r>
              <a:rPr lang="en-US" altLang="ja-JP" sz="1200" dirty="0">
                <a:latin typeface="Source Code Pro" panose="020B0509030403020204" pitchFamily="49" charset="0"/>
                <a:ea typeface="Source Code Pro" panose="020B0509030403020204" pitchFamily="49" charset="0"/>
              </a:rPr>
              <a:t>    duty = </a:t>
            </a:r>
            <a:r>
              <a:rPr lang="en-US" altLang="ja-JP" sz="1200" dirty="0" err="1">
                <a:latin typeface="Source Code Pro" panose="020B0509030403020204" pitchFamily="49" charset="0"/>
                <a:ea typeface="Source Code Pro" panose="020B0509030403020204" pitchFamily="49" charset="0"/>
              </a:rPr>
              <a:t>pulse_width</a:t>
            </a:r>
            <a:r>
              <a:rPr lang="en-US" altLang="ja-JP" sz="1200" dirty="0">
                <a:latin typeface="Source Code Pro" panose="020B0509030403020204" pitchFamily="49" charset="0"/>
                <a:ea typeface="Source Code Pro" panose="020B0509030403020204" pitchFamily="49" charset="0"/>
              </a:rPr>
              <a:t>( </a:t>
            </a:r>
            <a:r>
              <a:rPr lang="en-US" altLang="ja-JP" sz="1200" b="1" dirty="0">
                <a:solidFill>
                  <a:srgbClr val="CC6600"/>
                </a:solidFill>
                <a:latin typeface="Source Code Pro" panose="020B0509030403020204" pitchFamily="49" charset="0"/>
                <a:ea typeface="Source Code Pro" panose="020B0509030403020204" pitchFamily="49" charset="0"/>
              </a:rPr>
              <a:t>500</a:t>
            </a:r>
            <a:r>
              <a:rPr lang="en-US" altLang="ja-JP" sz="1200" dirty="0">
                <a:latin typeface="Source Code Pro" panose="020B0509030403020204" pitchFamily="49" charset="0"/>
                <a:ea typeface="Source Code Pro" panose="020B0509030403020204" pitchFamily="49" charset="0"/>
              </a:rPr>
              <a:t> )</a:t>
            </a:r>
          </a:p>
          <a:p>
            <a:r>
              <a:rPr lang="en-US" altLang="ja-JP" sz="1200" dirty="0">
                <a:latin typeface="Source Code Pro" panose="020B0509030403020204" pitchFamily="49" charset="0"/>
                <a:ea typeface="Source Code Pro" panose="020B0509030403020204" pitchFamily="49" charset="0"/>
              </a:rPr>
              <a:t>    servo.duty_u16( duty )</a:t>
            </a:r>
          </a:p>
          <a:p>
            <a:r>
              <a:rPr lang="en-US" altLang="ja-JP" sz="1200" dirty="0">
                <a:latin typeface="Source Code Pro" panose="020B0509030403020204" pitchFamily="49" charset="0"/>
                <a:ea typeface="Source Code Pro" panose="020B0509030403020204" pitchFamily="49" charset="0"/>
              </a:rPr>
              <a:t>    </a:t>
            </a:r>
            <a:r>
              <a:rPr lang="en-US" altLang="ja-JP" sz="1200" dirty="0" err="1">
                <a:latin typeface="Source Code Pro" panose="020B0509030403020204" pitchFamily="49" charset="0"/>
                <a:ea typeface="Source Code Pro" panose="020B0509030403020204" pitchFamily="49" charset="0"/>
              </a:rPr>
              <a:t>time.sleep</a:t>
            </a:r>
            <a:r>
              <a:rPr lang="en-US" altLang="ja-JP" sz="1200" dirty="0">
                <a:latin typeface="Source Code Pro" panose="020B0509030403020204" pitchFamily="49" charset="0"/>
                <a:ea typeface="Source Code Pro" panose="020B0509030403020204" pitchFamily="49" charset="0"/>
              </a:rPr>
              <a:t>( 1 )</a:t>
            </a:r>
          </a:p>
        </p:txBody>
      </p:sp>
      <p:sp>
        <p:nvSpPr>
          <p:cNvPr id="7" name="テキスト ボックス 6">
            <a:extLst>
              <a:ext uri="{FF2B5EF4-FFF2-40B4-BE49-F238E27FC236}">
                <a16:creationId xmlns:a16="http://schemas.microsoft.com/office/drawing/2014/main" id="{EDC60990-2423-1193-359E-0B8260F7E087}"/>
              </a:ext>
            </a:extLst>
          </p:cNvPr>
          <p:cNvSpPr txBox="1"/>
          <p:nvPr/>
        </p:nvSpPr>
        <p:spPr>
          <a:xfrm>
            <a:off x="683568" y="6015923"/>
            <a:ext cx="4380943"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mondai10.py</a:t>
            </a:r>
            <a:r>
              <a:rPr lang="ja-JP" altLang="en-US" sz="1600" dirty="0">
                <a:latin typeface="Meiryo UI" panose="020B0604030504040204" pitchFamily="50" charset="-128"/>
                <a:ea typeface="Meiryo UI" panose="020B0604030504040204" pitchFamily="50" charset="-128"/>
              </a:rPr>
              <a:t>として名前を付けて保存 ⇒　実行</a:t>
            </a:r>
            <a:endParaRPr lang="en-US" altLang="ja-JP" sz="1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B6814CC6-D5DB-ABA7-2E58-6B90AC8444BA}"/>
              </a:ext>
            </a:extLst>
          </p:cNvPr>
          <p:cNvSpPr txBox="1"/>
          <p:nvPr/>
        </p:nvSpPr>
        <p:spPr>
          <a:xfrm>
            <a:off x="2771800" y="1552500"/>
            <a:ext cx="1368152" cy="276999"/>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GP19</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Pin</a:t>
            </a:r>
            <a:r>
              <a:rPr lang="ja-JP" altLang="en-US" sz="1200" dirty="0">
                <a:latin typeface="Meiryo UI" panose="020B0604030504040204" pitchFamily="50" charset="-128"/>
                <a:ea typeface="Meiryo UI" panose="020B0604030504040204" pitchFamily="50" charset="-128"/>
              </a:rPr>
              <a:t>設定</a:t>
            </a:r>
          </a:p>
        </p:txBody>
      </p:sp>
      <p:sp>
        <p:nvSpPr>
          <p:cNvPr id="9" name="テキスト ボックス 8">
            <a:extLst>
              <a:ext uri="{FF2B5EF4-FFF2-40B4-BE49-F238E27FC236}">
                <a16:creationId xmlns:a16="http://schemas.microsoft.com/office/drawing/2014/main" id="{CCE9DEC0-F7DD-2AF2-82F8-80459F7CA222}"/>
              </a:ext>
            </a:extLst>
          </p:cNvPr>
          <p:cNvSpPr txBox="1"/>
          <p:nvPr/>
        </p:nvSpPr>
        <p:spPr>
          <a:xfrm>
            <a:off x="2771800" y="1803827"/>
            <a:ext cx="136815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周波数</a:t>
            </a:r>
            <a:r>
              <a:rPr lang="en-US" altLang="ja-JP" sz="1200" dirty="0">
                <a:latin typeface="Meiryo UI" panose="020B0604030504040204" pitchFamily="50" charset="-128"/>
                <a:ea typeface="Meiryo UI" panose="020B0604030504040204" pitchFamily="50" charset="-128"/>
              </a:rPr>
              <a:t>50Hz</a:t>
            </a:r>
            <a:r>
              <a:rPr lang="ja-JP" altLang="en-US" sz="1200" dirty="0">
                <a:latin typeface="Meiryo UI" panose="020B0604030504040204" pitchFamily="50" charset="-128"/>
                <a:ea typeface="Meiryo UI" panose="020B0604030504040204" pitchFamily="50" charset="-128"/>
              </a:rPr>
              <a:t>設定</a:t>
            </a:r>
          </a:p>
        </p:txBody>
      </p:sp>
      <p:sp>
        <p:nvSpPr>
          <p:cNvPr id="4" name="テキスト ボックス 3">
            <a:extLst>
              <a:ext uri="{FF2B5EF4-FFF2-40B4-BE49-F238E27FC236}">
                <a16:creationId xmlns:a16="http://schemas.microsoft.com/office/drawing/2014/main" id="{CD08BE49-F106-B7B4-5EF3-878B3737F30A}"/>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8.7</a:t>
            </a:r>
            <a:r>
              <a:rPr lang="ja-JP" altLang="en-US" b="0" i="0" dirty="0">
                <a:solidFill>
                  <a:srgbClr val="212529"/>
                </a:solidFill>
                <a:effectLst/>
                <a:latin typeface="メイリオ" panose="020B0604030504040204" pitchFamily="50" charset="-128"/>
                <a:ea typeface="メイリオ" panose="020B0604030504040204" pitchFamily="50" charset="-128"/>
              </a:rPr>
              <a:t>　サーボモータ</a:t>
            </a:r>
            <a:r>
              <a:rPr lang="en-US" altLang="ja-JP" b="0" i="0" dirty="0">
                <a:solidFill>
                  <a:srgbClr val="212529"/>
                </a:solidFill>
                <a:effectLst/>
                <a:latin typeface="メイリオ" panose="020B0604030504040204" pitchFamily="50" charset="-128"/>
                <a:ea typeface="メイリオ" panose="020B0604030504040204" pitchFamily="50" charset="-128"/>
              </a:rPr>
              <a:t>(SG90)</a:t>
            </a:r>
            <a:r>
              <a:rPr lang="en-US" altLang="ja-JP" dirty="0"/>
              <a:t> </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12" name="フリーフォーム: 図形 11">
            <a:extLst>
              <a:ext uri="{FF2B5EF4-FFF2-40B4-BE49-F238E27FC236}">
                <a16:creationId xmlns:a16="http://schemas.microsoft.com/office/drawing/2014/main" id="{84910614-2ADF-FD9F-13A3-F87348170B86}"/>
              </a:ext>
            </a:extLst>
          </p:cNvPr>
          <p:cNvSpPr/>
          <p:nvPr/>
        </p:nvSpPr>
        <p:spPr>
          <a:xfrm>
            <a:off x="1763688" y="3039062"/>
            <a:ext cx="2643612" cy="806389"/>
          </a:xfrm>
          <a:custGeom>
            <a:avLst/>
            <a:gdLst>
              <a:gd name="connsiteX0" fmla="*/ 0 w 2643612"/>
              <a:gd name="connsiteY0" fmla="*/ 798522 h 1492628"/>
              <a:gd name="connsiteX1" fmla="*/ 344032 w 2643612"/>
              <a:gd name="connsiteY1" fmla="*/ 1332676 h 1492628"/>
              <a:gd name="connsiteX2" fmla="*/ 1548143 w 2643612"/>
              <a:gd name="connsiteY2" fmla="*/ 1405104 h 1492628"/>
              <a:gd name="connsiteX3" fmla="*/ 2236206 w 2643612"/>
              <a:gd name="connsiteY3" fmla="*/ 200993 h 1492628"/>
              <a:gd name="connsiteX4" fmla="*/ 2643612 w 2643612"/>
              <a:gd name="connsiteY4" fmla="*/ 1817 h 1492628"/>
              <a:gd name="connsiteX5" fmla="*/ 2643612 w 2643612"/>
              <a:gd name="connsiteY5" fmla="*/ 1817 h 14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3612" h="1492628">
                <a:moveTo>
                  <a:pt x="0" y="798522"/>
                </a:moveTo>
                <a:cubicBezTo>
                  <a:pt x="43004" y="1015050"/>
                  <a:pt x="86008" y="1231579"/>
                  <a:pt x="344032" y="1332676"/>
                </a:cubicBezTo>
                <a:cubicBezTo>
                  <a:pt x="602056" y="1433773"/>
                  <a:pt x="1232781" y="1593718"/>
                  <a:pt x="1548143" y="1405104"/>
                </a:cubicBezTo>
                <a:cubicBezTo>
                  <a:pt x="1863505" y="1216490"/>
                  <a:pt x="2053628" y="434874"/>
                  <a:pt x="2236206" y="200993"/>
                </a:cubicBezTo>
                <a:cubicBezTo>
                  <a:pt x="2418784" y="-32888"/>
                  <a:pt x="2643612" y="1817"/>
                  <a:pt x="2643612" y="1817"/>
                </a:cubicBezTo>
                <a:lnTo>
                  <a:pt x="2643612" y="1817"/>
                </a:lnTo>
              </a:path>
            </a:pathLst>
          </a:custGeom>
          <a:noFill/>
          <a:ln w="317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ACB2A21-8EB9-C712-F500-3AE0AE04E776}"/>
              </a:ext>
            </a:extLst>
          </p:cNvPr>
          <p:cNvSpPr txBox="1"/>
          <p:nvPr/>
        </p:nvSpPr>
        <p:spPr bwMode="auto">
          <a:xfrm>
            <a:off x="2454394" y="3938534"/>
            <a:ext cx="8392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400" dirty="0">
                <a:solidFill>
                  <a:srgbClr val="212529"/>
                </a:solidFill>
                <a:latin typeface="メイリオ" panose="020B0604030504040204" pitchFamily="50" charset="-128"/>
                <a:ea typeface="メイリオ" panose="020B0604030504040204" pitchFamily="50" charset="-128"/>
              </a:rPr>
              <a:t>続く</a:t>
            </a:r>
            <a:endParaRPr lang="en-US" altLang="ja-JP" sz="140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341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42FAD-6487-37D8-133C-A21A15BF6D97}"/>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pic>
        <p:nvPicPr>
          <p:cNvPr id="2050" name="Picture 2" descr="MFG_3942">
            <a:extLst>
              <a:ext uri="{FF2B5EF4-FFF2-40B4-BE49-F238E27FC236}">
                <a16:creationId xmlns:a16="http://schemas.microsoft.com/office/drawing/2014/main" id="{D8E0E7C7-F50A-A991-F6C0-58FA2A8DD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99592" y="1685376"/>
            <a:ext cx="1800200" cy="91546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EB587A4-A6B6-9120-4B24-8372003C5279}"/>
              </a:ext>
            </a:extLst>
          </p:cNvPr>
          <p:cNvSpPr txBox="1"/>
          <p:nvPr/>
        </p:nvSpPr>
        <p:spPr bwMode="auto">
          <a:xfrm>
            <a:off x="2921136" y="1359647"/>
            <a:ext cx="60401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212529"/>
                </a:solidFill>
                <a:effectLst/>
                <a:latin typeface="メイリオ" panose="020B0604030504040204" pitchFamily="50" charset="-128"/>
                <a:ea typeface="メイリオ" panose="020B0604030504040204" pitchFamily="50" charset="-128"/>
              </a:rPr>
              <a:t>超音波は音速（</a:t>
            </a:r>
            <a:r>
              <a:rPr lang="ja-JP" altLang="en-US" sz="1400" b="1" i="0" dirty="0">
                <a:effectLst/>
                <a:latin typeface="メイリオ" panose="020B0604030504040204" pitchFamily="50" charset="-128"/>
                <a:ea typeface="メイリオ" panose="020B0604030504040204" pitchFamily="50" charset="-128"/>
              </a:rPr>
              <a:t>約</a:t>
            </a:r>
            <a:r>
              <a:rPr lang="en-US" altLang="ja-JP" sz="1400" b="1" i="0" dirty="0">
                <a:effectLst/>
                <a:latin typeface="メイリオ" panose="020B0604030504040204" pitchFamily="50" charset="-128"/>
                <a:ea typeface="メイリオ" panose="020B0604030504040204" pitchFamily="50" charset="-128"/>
              </a:rPr>
              <a:t>340m/s</a:t>
            </a:r>
            <a:r>
              <a:rPr lang="en-US" altLang="ja-JP" sz="1400" b="0" i="0" dirty="0">
                <a:solidFill>
                  <a:srgbClr val="212529"/>
                </a:solidFill>
                <a:effectLst/>
                <a:latin typeface="メイリオ" panose="020B0604030504040204" pitchFamily="50" charset="-128"/>
                <a:ea typeface="メイリオ" panose="020B0604030504040204" pitchFamily="50" charset="-128"/>
              </a:rPr>
              <a:t>)</a:t>
            </a:r>
            <a:r>
              <a:rPr lang="ja-JP" altLang="en-US" sz="1400" b="0" i="0" dirty="0">
                <a:solidFill>
                  <a:srgbClr val="212529"/>
                </a:solidFill>
                <a:effectLst/>
                <a:latin typeface="メイリオ" panose="020B0604030504040204" pitchFamily="50" charset="-128"/>
                <a:ea typeface="メイリオ" panose="020B0604030504040204" pitchFamily="50" charset="-128"/>
              </a:rPr>
              <a:t>で進むため、かかった時間に音速を掛ければ往復距離が求まり、これから対象物までの距離が測定できる</a:t>
            </a:r>
            <a:endParaRPr lang="en-US" altLang="ja-JP" sz="1400" b="0" i="0" dirty="0">
              <a:solidFill>
                <a:srgbClr val="212529"/>
              </a:solidFill>
              <a:effectLst/>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E4F773BE-D639-B554-9940-6C30221122AF}"/>
              </a:ext>
            </a:extLst>
          </p:cNvPr>
          <p:cNvSpPr txBox="1"/>
          <p:nvPr/>
        </p:nvSpPr>
        <p:spPr bwMode="auto">
          <a:xfrm>
            <a:off x="827584" y="1439155"/>
            <a:ext cx="18002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000" dirty="0">
                <a:solidFill>
                  <a:srgbClr val="002060"/>
                </a:solidFill>
                <a:latin typeface="Meiryo UI" panose="020B0604030504040204" pitchFamily="50" charset="-128"/>
                <a:ea typeface="Meiryo UI" panose="020B0604030504040204" pitchFamily="50" charset="-128"/>
              </a:rPr>
              <a:t>超音波センサー</a:t>
            </a:r>
            <a:r>
              <a:rPr lang="en-US" altLang="ja-JP" sz="1000" dirty="0">
                <a:solidFill>
                  <a:srgbClr val="002060"/>
                </a:solidFill>
                <a:latin typeface="Meiryo UI" panose="020B0604030504040204" pitchFamily="50" charset="-128"/>
                <a:ea typeface="Meiryo UI" panose="020B0604030504040204" pitchFamily="50" charset="-128"/>
              </a:rPr>
              <a:t>(</a:t>
            </a:r>
            <a:r>
              <a:rPr lang="en-US" altLang="ja-JP" sz="1000" i="0" dirty="0">
                <a:solidFill>
                  <a:srgbClr val="002060"/>
                </a:solidFill>
                <a:effectLst/>
                <a:latin typeface="Meiryo UI" panose="020B0604030504040204" pitchFamily="50" charset="-128"/>
                <a:ea typeface="Meiryo UI" panose="020B0604030504040204" pitchFamily="50" charset="-128"/>
              </a:rPr>
              <a:t>HC-SR04)</a:t>
            </a:r>
          </a:p>
        </p:txBody>
      </p:sp>
      <p:sp>
        <p:nvSpPr>
          <p:cNvPr id="6" name="正方形/長方形 5">
            <a:extLst>
              <a:ext uri="{FF2B5EF4-FFF2-40B4-BE49-F238E27FC236}">
                <a16:creationId xmlns:a16="http://schemas.microsoft.com/office/drawing/2014/main" id="{B2DC8C40-F3D8-323B-A67E-367BF81835E2}"/>
              </a:ext>
            </a:extLst>
          </p:cNvPr>
          <p:cNvSpPr/>
          <p:nvPr/>
        </p:nvSpPr>
        <p:spPr>
          <a:xfrm>
            <a:off x="1043608" y="3676408"/>
            <a:ext cx="1584176" cy="144016"/>
          </a:xfrm>
          <a:prstGeom prst="rect">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E3A46AA-7D86-F58E-09EF-7E92F469B350}"/>
              </a:ext>
            </a:extLst>
          </p:cNvPr>
          <p:cNvSpPr txBox="1"/>
          <p:nvPr/>
        </p:nvSpPr>
        <p:spPr bwMode="auto">
          <a:xfrm>
            <a:off x="1571005" y="3830851"/>
            <a:ext cx="6540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000" i="0" dirty="0">
                <a:solidFill>
                  <a:srgbClr val="002060"/>
                </a:solidFill>
                <a:effectLst/>
                <a:latin typeface="Meiryo UI" panose="020B0604030504040204" pitchFamily="50" charset="-128"/>
                <a:ea typeface="Meiryo UI" panose="020B0604030504040204" pitchFamily="50" charset="-128"/>
              </a:rPr>
              <a:t>対象物</a:t>
            </a:r>
            <a:endParaRPr lang="en-US" altLang="ja-JP" sz="1000" i="0" dirty="0">
              <a:solidFill>
                <a:srgbClr val="002060"/>
              </a:solidFill>
              <a:effectLst/>
              <a:latin typeface="Meiryo UI" panose="020B0604030504040204" pitchFamily="50" charset="-128"/>
              <a:ea typeface="Meiryo UI" panose="020B0604030504040204" pitchFamily="50" charset="-128"/>
            </a:endParaRPr>
          </a:p>
        </p:txBody>
      </p:sp>
      <p:sp>
        <p:nvSpPr>
          <p:cNvPr id="8" name="月 7">
            <a:extLst>
              <a:ext uri="{FF2B5EF4-FFF2-40B4-BE49-F238E27FC236}">
                <a16:creationId xmlns:a16="http://schemas.microsoft.com/office/drawing/2014/main" id="{C410FD2C-FD06-2821-A6C9-0281D1EB0CF2}"/>
              </a:ext>
            </a:extLst>
          </p:cNvPr>
          <p:cNvSpPr/>
          <p:nvPr/>
        </p:nvSpPr>
        <p:spPr>
          <a:xfrm rot="15597774">
            <a:off x="1319476" y="2692534"/>
            <a:ext cx="72008" cy="225316"/>
          </a:xfrm>
          <a:prstGeom prst="moon">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月 13">
            <a:extLst>
              <a:ext uri="{FF2B5EF4-FFF2-40B4-BE49-F238E27FC236}">
                <a16:creationId xmlns:a16="http://schemas.microsoft.com/office/drawing/2014/main" id="{062A07DC-0AE3-E76C-56D1-427D67AFEAAA}"/>
              </a:ext>
            </a:extLst>
          </p:cNvPr>
          <p:cNvSpPr/>
          <p:nvPr/>
        </p:nvSpPr>
        <p:spPr>
          <a:xfrm rot="15597774">
            <a:off x="1397020" y="2879316"/>
            <a:ext cx="72008" cy="225316"/>
          </a:xfrm>
          <a:prstGeom prst="moon">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月 14">
            <a:extLst>
              <a:ext uri="{FF2B5EF4-FFF2-40B4-BE49-F238E27FC236}">
                <a16:creationId xmlns:a16="http://schemas.microsoft.com/office/drawing/2014/main" id="{76DB5BEB-B5EF-7013-B66A-8A1B98F17811}"/>
              </a:ext>
            </a:extLst>
          </p:cNvPr>
          <p:cNvSpPr/>
          <p:nvPr/>
        </p:nvSpPr>
        <p:spPr>
          <a:xfrm rot="15597774">
            <a:off x="1473306" y="3075689"/>
            <a:ext cx="72008" cy="225316"/>
          </a:xfrm>
          <a:prstGeom prst="moon">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月 15">
            <a:extLst>
              <a:ext uri="{FF2B5EF4-FFF2-40B4-BE49-F238E27FC236}">
                <a16:creationId xmlns:a16="http://schemas.microsoft.com/office/drawing/2014/main" id="{731D0AE3-DF95-9FC5-6DE9-04437A4967A8}"/>
              </a:ext>
            </a:extLst>
          </p:cNvPr>
          <p:cNvSpPr/>
          <p:nvPr/>
        </p:nvSpPr>
        <p:spPr>
          <a:xfrm rot="15597774">
            <a:off x="1532168" y="3258078"/>
            <a:ext cx="72008" cy="225316"/>
          </a:xfrm>
          <a:prstGeom prst="moon">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月 17">
            <a:extLst>
              <a:ext uri="{FF2B5EF4-FFF2-40B4-BE49-F238E27FC236}">
                <a16:creationId xmlns:a16="http://schemas.microsoft.com/office/drawing/2014/main" id="{06BF7109-D59D-0E0C-87AA-01E27843A100}"/>
              </a:ext>
            </a:extLst>
          </p:cNvPr>
          <p:cNvSpPr/>
          <p:nvPr/>
        </p:nvSpPr>
        <p:spPr>
          <a:xfrm rot="15597774">
            <a:off x="1590827" y="3430475"/>
            <a:ext cx="72008" cy="225316"/>
          </a:xfrm>
          <a:prstGeom prst="moon">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月 18">
            <a:extLst>
              <a:ext uri="{FF2B5EF4-FFF2-40B4-BE49-F238E27FC236}">
                <a16:creationId xmlns:a16="http://schemas.microsoft.com/office/drawing/2014/main" id="{0AD6EA7B-BE94-B959-6372-FF9B6E3FB0FB}"/>
              </a:ext>
            </a:extLst>
          </p:cNvPr>
          <p:cNvSpPr/>
          <p:nvPr/>
        </p:nvSpPr>
        <p:spPr>
          <a:xfrm rot="6573725">
            <a:off x="2025566" y="3374041"/>
            <a:ext cx="72008" cy="225316"/>
          </a:xfrm>
          <a:prstGeom prst="moon">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月 19">
            <a:extLst>
              <a:ext uri="{FF2B5EF4-FFF2-40B4-BE49-F238E27FC236}">
                <a16:creationId xmlns:a16="http://schemas.microsoft.com/office/drawing/2014/main" id="{D6AA24D7-C424-31F3-3143-45B72F8916EF}"/>
              </a:ext>
            </a:extLst>
          </p:cNvPr>
          <p:cNvSpPr/>
          <p:nvPr/>
        </p:nvSpPr>
        <p:spPr>
          <a:xfrm rot="6573725">
            <a:off x="2097653" y="3197297"/>
            <a:ext cx="72008" cy="225316"/>
          </a:xfrm>
          <a:prstGeom prst="moon">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月 20">
            <a:extLst>
              <a:ext uri="{FF2B5EF4-FFF2-40B4-BE49-F238E27FC236}">
                <a16:creationId xmlns:a16="http://schemas.microsoft.com/office/drawing/2014/main" id="{49B72CA4-3758-E2B5-5637-7DC03E846FF6}"/>
              </a:ext>
            </a:extLst>
          </p:cNvPr>
          <p:cNvSpPr/>
          <p:nvPr/>
        </p:nvSpPr>
        <p:spPr>
          <a:xfrm rot="6573725">
            <a:off x="2142440" y="3035107"/>
            <a:ext cx="72008" cy="225316"/>
          </a:xfrm>
          <a:prstGeom prst="moon">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月 21">
            <a:extLst>
              <a:ext uri="{FF2B5EF4-FFF2-40B4-BE49-F238E27FC236}">
                <a16:creationId xmlns:a16="http://schemas.microsoft.com/office/drawing/2014/main" id="{4F28C044-E01C-5920-E3DB-39F54C7186B8}"/>
              </a:ext>
            </a:extLst>
          </p:cNvPr>
          <p:cNvSpPr/>
          <p:nvPr/>
        </p:nvSpPr>
        <p:spPr>
          <a:xfrm rot="6573725">
            <a:off x="2211343" y="2872916"/>
            <a:ext cx="72008" cy="225316"/>
          </a:xfrm>
          <a:prstGeom prst="moon">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月 22">
            <a:extLst>
              <a:ext uri="{FF2B5EF4-FFF2-40B4-BE49-F238E27FC236}">
                <a16:creationId xmlns:a16="http://schemas.microsoft.com/office/drawing/2014/main" id="{72DEB1B5-8B7F-EEB1-964A-6C36BC4619B1}"/>
              </a:ext>
            </a:extLst>
          </p:cNvPr>
          <p:cNvSpPr/>
          <p:nvPr/>
        </p:nvSpPr>
        <p:spPr>
          <a:xfrm rot="6573725">
            <a:off x="2263338" y="2692157"/>
            <a:ext cx="72008" cy="225316"/>
          </a:xfrm>
          <a:prstGeom prst="moon">
            <a:avLst/>
          </a:prstGeom>
          <a:solidFill>
            <a:srgbClr val="4989B9"/>
          </a:solidFill>
          <a:ln>
            <a:solidFill>
              <a:srgbClr val="498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09F39ABF-190F-D313-33AC-EE84CB368D58}"/>
              </a:ext>
            </a:extLst>
          </p:cNvPr>
          <p:cNvSpPr txBox="1"/>
          <p:nvPr/>
        </p:nvSpPr>
        <p:spPr bwMode="auto">
          <a:xfrm>
            <a:off x="665617" y="2447996"/>
            <a:ext cx="100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000" dirty="0">
                <a:solidFill>
                  <a:srgbClr val="002060"/>
                </a:solidFill>
                <a:latin typeface="Meiryo UI" panose="020B0604030504040204" pitchFamily="50" charset="-128"/>
                <a:ea typeface="Meiryo UI" panose="020B0604030504040204" pitchFamily="50" charset="-128"/>
              </a:rPr>
              <a:t>超音波発信</a:t>
            </a:r>
            <a:endParaRPr lang="en-US" altLang="ja-JP" sz="1000" i="0" dirty="0">
              <a:solidFill>
                <a:srgbClr val="002060"/>
              </a:solidFill>
              <a:effectLst/>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6D7A3EBF-798D-D34B-2373-8317149F9EB3}"/>
              </a:ext>
            </a:extLst>
          </p:cNvPr>
          <p:cNvSpPr txBox="1"/>
          <p:nvPr/>
        </p:nvSpPr>
        <p:spPr bwMode="auto">
          <a:xfrm>
            <a:off x="1861502" y="2460007"/>
            <a:ext cx="100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000" dirty="0">
                <a:solidFill>
                  <a:srgbClr val="002060"/>
                </a:solidFill>
                <a:latin typeface="Meiryo UI" panose="020B0604030504040204" pitchFamily="50" charset="-128"/>
                <a:ea typeface="Meiryo UI" panose="020B0604030504040204" pitchFamily="50" charset="-128"/>
              </a:rPr>
              <a:t>超音波受信</a:t>
            </a:r>
            <a:endParaRPr lang="en-US" altLang="ja-JP" sz="1000" i="0" dirty="0">
              <a:solidFill>
                <a:srgbClr val="002060"/>
              </a:solidFill>
              <a:effectLst/>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EBD96BDE-512E-14DB-6987-79FC16106186}"/>
              </a:ext>
            </a:extLst>
          </p:cNvPr>
          <p:cNvSpPr txBox="1"/>
          <p:nvPr/>
        </p:nvSpPr>
        <p:spPr bwMode="auto">
          <a:xfrm>
            <a:off x="632641" y="4240830"/>
            <a:ext cx="25797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400" i="0" dirty="0">
                <a:effectLst/>
                <a:latin typeface="Meiryo UI" panose="020B0604030504040204" pitchFamily="50" charset="-128"/>
                <a:ea typeface="Meiryo UI" panose="020B0604030504040204" pitchFamily="50" charset="-128"/>
              </a:rPr>
              <a:t>対象物で超音波が跳ね返される</a:t>
            </a:r>
            <a:endParaRPr lang="en-US" altLang="ja-JP" sz="1400" i="0" dirty="0">
              <a:effectLst/>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900A76E0-6CEB-7E5A-3565-91689AA57D30}"/>
              </a:ext>
            </a:extLst>
          </p:cNvPr>
          <p:cNvSpPr txBox="1"/>
          <p:nvPr/>
        </p:nvSpPr>
        <p:spPr bwMode="auto">
          <a:xfrm>
            <a:off x="2952336" y="2478266"/>
            <a:ext cx="22064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400" i="0" dirty="0">
                <a:effectLst/>
                <a:latin typeface="Meiryo UI" panose="020B0604030504040204" pitchFamily="50" charset="-128"/>
                <a:ea typeface="Meiryo UI" panose="020B0604030504040204" pitchFamily="50" charset="-128"/>
              </a:rPr>
              <a:t>対象物を発信してから受信するまでの時間を計測</a:t>
            </a:r>
            <a:endParaRPr lang="en-US" altLang="ja-JP" sz="1400" i="0" dirty="0">
              <a:effectLst/>
              <a:latin typeface="Meiryo UI" panose="020B0604030504040204" pitchFamily="50" charset="-128"/>
              <a:ea typeface="Meiryo UI" panose="020B0604030504040204" pitchFamily="50" charset="-128"/>
            </a:endParaRPr>
          </a:p>
        </p:txBody>
      </p:sp>
      <p:sp>
        <p:nvSpPr>
          <p:cNvPr id="28" name="吹き出し: 角を丸めた四角形 27">
            <a:extLst>
              <a:ext uri="{FF2B5EF4-FFF2-40B4-BE49-F238E27FC236}">
                <a16:creationId xmlns:a16="http://schemas.microsoft.com/office/drawing/2014/main" id="{4216112C-B3FF-8659-82DE-DF4E159C3D51}"/>
              </a:ext>
            </a:extLst>
          </p:cNvPr>
          <p:cNvSpPr/>
          <p:nvPr/>
        </p:nvSpPr>
        <p:spPr>
          <a:xfrm>
            <a:off x="2921136" y="2417224"/>
            <a:ext cx="2415236" cy="670415"/>
          </a:xfrm>
          <a:prstGeom prst="wedgeRoundRectCallout">
            <a:avLst>
              <a:gd name="adj1" fmla="val -54387"/>
              <a:gd name="adj2" fmla="val 81303"/>
              <a:gd name="adj3" fmla="val 16667"/>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63C7C59E-FEBE-6762-71E3-C20414A4380D}"/>
              </a:ext>
            </a:extLst>
          </p:cNvPr>
          <p:cNvSpPr txBox="1"/>
          <p:nvPr/>
        </p:nvSpPr>
        <p:spPr bwMode="auto">
          <a:xfrm>
            <a:off x="765505" y="1129550"/>
            <a:ext cx="13681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solidFill>
                  <a:srgbClr val="212529"/>
                </a:solidFill>
                <a:latin typeface="メイリオ" panose="020B0604030504040204" pitchFamily="50" charset="-128"/>
                <a:ea typeface="メイリオ" panose="020B0604030504040204" pitchFamily="50" charset="-128"/>
              </a:rPr>
              <a:t>距離測定方法</a:t>
            </a:r>
            <a:endParaRPr lang="en-US" altLang="ja-JP" sz="1400" b="0" i="0" dirty="0">
              <a:solidFill>
                <a:srgbClr val="212529"/>
              </a:solidFill>
              <a:effectLst/>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F1254FF-BFB4-3513-F362-27CD1BA9EE80}"/>
              </a:ext>
            </a:extLst>
          </p:cNvPr>
          <p:cNvSpPr txBox="1"/>
          <p:nvPr/>
        </p:nvSpPr>
        <p:spPr bwMode="auto">
          <a:xfrm>
            <a:off x="3672653" y="3987880"/>
            <a:ext cx="8392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600" b="1" dirty="0">
                <a:solidFill>
                  <a:srgbClr val="212529"/>
                </a:solidFill>
                <a:latin typeface="メイリオ" panose="020B0604030504040204" pitchFamily="50" charset="-128"/>
                <a:ea typeface="メイリオ" panose="020B0604030504040204" pitchFamily="50" charset="-128"/>
              </a:rPr>
              <a:t>距離</a:t>
            </a:r>
            <a:endParaRPr lang="en-US" altLang="ja-JP" sz="1600" b="1" i="0" dirty="0">
              <a:solidFill>
                <a:srgbClr val="212529"/>
              </a:solidFill>
              <a:effectLst/>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5F9CA379-1E91-C6AC-8E42-1273DB49A1C3}"/>
              </a:ext>
            </a:extLst>
          </p:cNvPr>
          <p:cNvSpPr txBox="1"/>
          <p:nvPr/>
        </p:nvSpPr>
        <p:spPr bwMode="auto">
          <a:xfrm>
            <a:off x="4078184" y="3987880"/>
            <a:ext cx="8392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600" b="1" dirty="0">
                <a:solidFill>
                  <a:srgbClr val="212529"/>
                </a:solidFill>
                <a:latin typeface="メイリオ" panose="020B0604030504040204" pitchFamily="50" charset="-128"/>
                <a:ea typeface="メイリオ" panose="020B0604030504040204" pitchFamily="50" charset="-128"/>
              </a:rPr>
              <a:t>＝</a:t>
            </a:r>
            <a:endParaRPr lang="en-US" altLang="ja-JP" sz="1600" b="1" i="0" dirty="0">
              <a:solidFill>
                <a:srgbClr val="212529"/>
              </a:solidFill>
              <a:effectLst/>
              <a:latin typeface="メイリオ" panose="020B0604030504040204" pitchFamily="50" charset="-128"/>
              <a:ea typeface="メイリオ" panose="020B0604030504040204" pitchFamily="50" charset="-128"/>
            </a:endParaRPr>
          </a:p>
        </p:txBody>
      </p:sp>
      <p:cxnSp>
        <p:nvCxnSpPr>
          <p:cNvPr id="33" name="直線コネクタ 32">
            <a:extLst>
              <a:ext uri="{FF2B5EF4-FFF2-40B4-BE49-F238E27FC236}">
                <a16:creationId xmlns:a16="http://schemas.microsoft.com/office/drawing/2014/main" id="{090D0E2F-D9E1-4617-870D-3ABCF3BBBC48}"/>
              </a:ext>
            </a:extLst>
          </p:cNvPr>
          <p:cNvCxnSpPr>
            <a:cxnSpLocks/>
          </p:cNvCxnSpPr>
          <p:nvPr/>
        </p:nvCxnSpPr>
        <p:spPr>
          <a:xfrm>
            <a:off x="4831877" y="4132036"/>
            <a:ext cx="11802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6517A7D3-D580-3615-7609-E74C45BA4C81}"/>
              </a:ext>
            </a:extLst>
          </p:cNvPr>
          <p:cNvSpPr txBox="1"/>
          <p:nvPr/>
        </p:nvSpPr>
        <p:spPr bwMode="auto">
          <a:xfrm>
            <a:off x="5052044" y="4249490"/>
            <a:ext cx="8392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600" b="1" dirty="0">
                <a:solidFill>
                  <a:srgbClr val="212529"/>
                </a:solidFill>
                <a:latin typeface="メイリオ" panose="020B0604030504040204" pitchFamily="50" charset="-128"/>
                <a:ea typeface="メイリオ" panose="020B0604030504040204" pitchFamily="50" charset="-128"/>
              </a:rPr>
              <a:t>２</a:t>
            </a:r>
            <a:endParaRPr lang="en-US" altLang="ja-JP" sz="1600" b="1" i="0" dirty="0">
              <a:solidFill>
                <a:srgbClr val="212529"/>
              </a:solidFill>
              <a:effectLst/>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BBA4BBA0-4261-C820-5391-6FCB019B7B7D}"/>
              </a:ext>
            </a:extLst>
          </p:cNvPr>
          <p:cNvSpPr txBox="1"/>
          <p:nvPr/>
        </p:nvSpPr>
        <p:spPr bwMode="auto">
          <a:xfrm>
            <a:off x="4770748" y="3772299"/>
            <a:ext cx="1302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600" b="1" i="0" dirty="0">
                <a:solidFill>
                  <a:srgbClr val="212529"/>
                </a:solidFill>
                <a:effectLst/>
                <a:latin typeface="メイリオ" panose="020B0604030504040204" pitchFamily="50" charset="-128"/>
                <a:ea typeface="メイリオ" panose="020B0604030504040204" pitchFamily="50" charset="-128"/>
              </a:rPr>
              <a:t>測定時間</a:t>
            </a:r>
            <a:endParaRPr lang="en-US" altLang="ja-JP" sz="1600" b="1" i="0" dirty="0">
              <a:solidFill>
                <a:srgbClr val="212529"/>
              </a:solidFill>
              <a:effectLst/>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B40886E8-C852-C7C5-73F2-B4DDC0846345}"/>
              </a:ext>
            </a:extLst>
          </p:cNvPr>
          <p:cNvSpPr txBox="1"/>
          <p:nvPr/>
        </p:nvSpPr>
        <p:spPr bwMode="auto">
          <a:xfrm>
            <a:off x="5970271" y="3974199"/>
            <a:ext cx="5193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ja-JP" sz="1600" b="1" dirty="0">
                <a:solidFill>
                  <a:srgbClr val="212529"/>
                </a:solidFill>
                <a:latin typeface="メイリオ" panose="020B0604030504040204" pitchFamily="50" charset="-128"/>
                <a:ea typeface="メイリオ" panose="020B0604030504040204" pitchFamily="50" charset="-128"/>
              </a:rPr>
              <a:t>X</a:t>
            </a:r>
            <a:endParaRPr lang="en-US" altLang="ja-JP" sz="1600" b="1" i="0" dirty="0">
              <a:solidFill>
                <a:srgbClr val="212529"/>
              </a:solidFill>
              <a:effectLst/>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32BDEE58-5082-3D96-FD50-3A962924D38E}"/>
              </a:ext>
            </a:extLst>
          </p:cNvPr>
          <p:cNvSpPr txBox="1"/>
          <p:nvPr/>
        </p:nvSpPr>
        <p:spPr bwMode="auto">
          <a:xfrm>
            <a:off x="6382184" y="3962759"/>
            <a:ext cx="8392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600" b="1" dirty="0">
                <a:solidFill>
                  <a:srgbClr val="212529"/>
                </a:solidFill>
                <a:latin typeface="メイリオ" panose="020B0604030504040204" pitchFamily="50" charset="-128"/>
                <a:ea typeface="メイリオ" panose="020B0604030504040204" pitchFamily="50" charset="-128"/>
              </a:rPr>
              <a:t>音速</a:t>
            </a:r>
            <a:endParaRPr lang="en-US" altLang="ja-JP" sz="1600" b="1" i="0" dirty="0">
              <a:solidFill>
                <a:srgbClr val="212529"/>
              </a:solidFill>
              <a:effectLst/>
              <a:latin typeface="メイリオ" panose="020B0604030504040204" pitchFamily="50" charset="-128"/>
              <a:ea typeface="メイリオ" panose="020B0604030504040204" pitchFamily="50" charset="-128"/>
            </a:endParaRPr>
          </a:p>
        </p:txBody>
      </p:sp>
      <p:sp>
        <p:nvSpPr>
          <p:cNvPr id="40" name="四角形: 角を丸くする 39">
            <a:extLst>
              <a:ext uri="{FF2B5EF4-FFF2-40B4-BE49-F238E27FC236}">
                <a16:creationId xmlns:a16="http://schemas.microsoft.com/office/drawing/2014/main" id="{0D312652-DE11-BE73-29B8-DE9F0E6D939C}"/>
              </a:ext>
            </a:extLst>
          </p:cNvPr>
          <p:cNvSpPr/>
          <p:nvPr/>
        </p:nvSpPr>
        <p:spPr>
          <a:xfrm>
            <a:off x="3635896" y="3641895"/>
            <a:ext cx="3585578" cy="9461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A8FA4DF0-65F3-1351-CB10-4C759A56137C}"/>
              </a:ext>
            </a:extLst>
          </p:cNvPr>
          <p:cNvSpPr txBox="1"/>
          <p:nvPr/>
        </p:nvSpPr>
        <p:spPr bwMode="auto">
          <a:xfrm>
            <a:off x="3416523" y="4844010"/>
            <a:ext cx="8392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400" dirty="0">
                <a:solidFill>
                  <a:srgbClr val="212529"/>
                </a:solidFill>
                <a:latin typeface="メイリオ" panose="020B0604030504040204" pitchFamily="50" charset="-128"/>
                <a:ea typeface="メイリオ" panose="020B0604030504040204" pitchFamily="50" charset="-128"/>
              </a:rPr>
              <a:t>＊音速</a:t>
            </a:r>
            <a:endParaRPr lang="en-US" altLang="ja-JP" sz="1400" dirty="0">
              <a:solidFill>
                <a:srgbClr val="212529"/>
              </a:solidFill>
              <a:effectLst/>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290DE8D6-933C-E8A4-0348-8A18E0F65679}"/>
              </a:ext>
            </a:extLst>
          </p:cNvPr>
          <p:cNvSpPr txBox="1"/>
          <p:nvPr/>
        </p:nvSpPr>
        <p:spPr bwMode="auto">
          <a:xfrm>
            <a:off x="3752017" y="5151787"/>
            <a:ext cx="43230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i="1" dirty="0">
                <a:solidFill>
                  <a:srgbClr val="212529"/>
                </a:solidFill>
                <a:latin typeface="メイリオ" panose="020B0604030504040204" pitchFamily="50" charset="-128"/>
                <a:ea typeface="メイリオ" panose="020B0604030504040204" pitchFamily="50" charset="-128"/>
              </a:rPr>
              <a:t>空気中の音速 ＝ </a:t>
            </a:r>
            <a:r>
              <a:rPr lang="en-US" altLang="ja-JP" sz="1400" i="1" dirty="0">
                <a:solidFill>
                  <a:srgbClr val="212529"/>
                </a:solidFill>
                <a:latin typeface="メイリオ" panose="020B0604030504040204" pitchFamily="50" charset="-128"/>
                <a:ea typeface="メイリオ" panose="020B0604030504040204" pitchFamily="50" charset="-128"/>
              </a:rPr>
              <a:t>(331.5 + 0.6 x </a:t>
            </a:r>
            <a:r>
              <a:rPr lang="ja-JP" altLang="en-US" sz="1400" b="1" dirty="0">
                <a:solidFill>
                  <a:srgbClr val="4989B9"/>
                </a:solidFill>
                <a:latin typeface="メイリオ" panose="020B0604030504040204" pitchFamily="50" charset="-128"/>
                <a:ea typeface="メイリオ" panose="020B0604030504040204" pitchFamily="50" charset="-128"/>
              </a:rPr>
              <a:t>気温</a:t>
            </a:r>
            <a:r>
              <a:rPr lang="en-US" altLang="ja-JP" sz="1400" i="1" dirty="0">
                <a:solidFill>
                  <a:srgbClr val="212529"/>
                </a:solidFill>
                <a:latin typeface="メイリオ" panose="020B0604030504040204" pitchFamily="50" charset="-128"/>
                <a:ea typeface="メイリオ" panose="020B0604030504040204" pitchFamily="50" charset="-128"/>
              </a:rPr>
              <a:t>)</a:t>
            </a:r>
            <a:r>
              <a:rPr lang="ja-JP" altLang="en-US" sz="1400" i="1" dirty="0">
                <a:solidFill>
                  <a:srgbClr val="212529"/>
                </a:solidFill>
                <a:latin typeface="メイリオ" panose="020B0604030504040204" pitchFamily="50" charset="-128"/>
                <a:ea typeface="メイリオ" panose="020B0604030504040204" pitchFamily="50" charset="-128"/>
              </a:rPr>
              <a:t> </a:t>
            </a:r>
            <a:r>
              <a:rPr lang="en-US" altLang="ja-JP" sz="1400" i="1" dirty="0">
                <a:solidFill>
                  <a:srgbClr val="212529"/>
                </a:solidFill>
                <a:latin typeface="メイリオ" panose="020B0604030504040204" pitchFamily="50" charset="-128"/>
                <a:ea typeface="メイリオ" panose="020B0604030504040204" pitchFamily="50" charset="-128"/>
              </a:rPr>
              <a:t>m/s</a:t>
            </a:r>
            <a:endParaRPr lang="en-US" altLang="ja-JP" sz="1400" i="1" dirty="0">
              <a:solidFill>
                <a:srgbClr val="212529"/>
              </a:solidFill>
              <a:effectLst/>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9E4912C-5C29-003F-EE32-6A15F9FA02CF}"/>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8.8 </a:t>
            </a:r>
            <a:r>
              <a:rPr lang="ja-JP" altLang="en-US" dirty="0">
                <a:solidFill>
                  <a:srgbClr val="212529"/>
                </a:solidFill>
                <a:latin typeface="メイリオ" panose="020B0604030504040204" pitchFamily="50" charset="-128"/>
                <a:ea typeface="メイリオ" panose="020B0604030504040204" pitchFamily="50" charset="-128"/>
              </a:rPr>
              <a:t>超音波センサー</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8724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3D2BE-63A3-E616-C0CA-B4B7C570CA2A}"/>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854DC37C-4B9C-DD44-41C8-FCD61C0E4A05}"/>
              </a:ext>
            </a:extLst>
          </p:cNvPr>
          <p:cNvSpPr txBox="1"/>
          <p:nvPr/>
        </p:nvSpPr>
        <p:spPr bwMode="auto">
          <a:xfrm>
            <a:off x="4572000" y="3126215"/>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8.8 </a:t>
            </a:r>
            <a:r>
              <a:rPr lang="ja-JP" altLang="en-US" dirty="0">
                <a:solidFill>
                  <a:srgbClr val="212529"/>
                </a:solidFill>
                <a:latin typeface="メイリオ" panose="020B0604030504040204" pitchFamily="50" charset="-128"/>
                <a:ea typeface="メイリオ" panose="020B0604030504040204" pitchFamily="50" charset="-128"/>
              </a:rPr>
              <a:t>超音波センサー</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9626A6D5-06AB-EDA9-58D7-7626C74AC6F9}"/>
              </a:ext>
            </a:extLst>
          </p:cNvPr>
          <p:cNvSpPr txBox="1"/>
          <p:nvPr/>
        </p:nvSpPr>
        <p:spPr bwMode="auto">
          <a:xfrm>
            <a:off x="899592" y="1047440"/>
            <a:ext cx="5832648"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000" b="1" dirty="0">
                <a:solidFill>
                  <a:srgbClr val="7030A0"/>
                </a:solidFill>
                <a:latin typeface="Source Code Pro" panose="020B0509030403020204" pitchFamily="49" charset="0"/>
                <a:ea typeface="Source Code Pro" panose="020B0509030403020204" pitchFamily="49" charset="0"/>
              </a:rPr>
              <a:t>from </a:t>
            </a:r>
            <a:r>
              <a:rPr lang="en-US" altLang="ja-JP" sz="1000" dirty="0">
                <a:latin typeface="Source Code Pro" panose="020B0509030403020204" pitchFamily="49" charset="0"/>
                <a:ea typeface="Source Code Pro" panose="020B0509030403020204" pitchFamily="49" charset="0"/>
              </a:rPr>
              <a:t>machine </a:t>
            </a:r>
            <a:r>
              <a:rPr lang="en-US" altLang="ja-JP" sz="1000" b="1" dirty="0">
                <a:solidFill>
                  <a:srgbClr val="7030A0"/>
                </a:solidFill>
                <a:latin typeface="Source Code Pro" panose="020B0509030403020204" pitchFamily="49" charset="0"/>
                <a:ea typeface="Source Code Pro" panose="020B0509030403020204" pitchFamily="49" charset="0"/>
              </a:rPr>
              <a:t>import</a:t>
            </a:r>
            <a:r>
              <a:rPr lang="en-US" altLang="ja-JP" sz="1000" dirty="0">
                <a:latin typeface="Source Code Pro" panose="020B0509030403020204" pitchFamily="49" charset="0"/>
                <a:ea typeface="Source Code Pro" panose="020B0509030403020204" pitchFamily="49" charset="0"/>
              </a:rPr>
              <a:t> Pin, </a:t>
            </a:r>
            <a:r>
              <a:rPr lang="en-US" altLang="ja-JP" sz="1000" dirty="0" err="1">
                <a:latin typeface="Source Code Pro" panose="020B0509030403020204" pitchFamily="49" charset="0"/>
                <a:ea typeface="Source Code Pro" panose="020B0509030403020204" pitchFamily="49" charset="0"/>
              </a:rPr>
              <a:t>time_pulse_us</a:t>
            </a:r>
            <a:endParaRPr lang="en-US" altLang="ja-JP" sz="1000" dirty="0">
              <a:latin typeface="Source Code Pro" panose="020B0509030403020204" pitchFamily="49" charset="0"/>
              <a:ea typeface="Source Code Pro" panose="020B0509030403020204" pitchFamily="49" charset="0"/>
            </a:endParaRPr>
          </a:p>
          <a:p>
            <a:r>
              <a:rPr lang="en-US" altLang="ja-JP" sz="1000" b="1" dirty="0">
                <a:solidFill>
                  <a:srgbClr val="7030A0"/>
                </a:solidFill>
                <a:latin typeface="Source Code Pro" panose="020B0509030403020204" pitchFamily="49" charset="0"/>
                <a:ea typeface="Source Code Pro" panose="020B0509030403020204" pitchFamily="49" charset="0"/>
              </a:rPr>
              <a:t>import</a:t>
            </a:r>
            <a:r>
              <a:rPr lang="en-US" altLang="ja-JP" sz="1000" dirty="0">
                <a:latin typeface="Source Code Pro" panose="020B0509030403020204" pitchFamily="49" charset="0"/>
                <a:ea typeface="Source Code Pro" panose="020B0509030403020204" pitchFamily="49" charset="0"/>
              </a:rPr>
              <a:t> </a:t>
            </a:r>
            <a:r>
              <a:rPr lang="en-US" altLang="ja-JP" sz="1000" dirty="0" err="1">
                <a:latin typeface="Source Code Pro" panose="020B0509030403020204" pitchFamily="49" charset="0"/>
                <a:ea typeface="Source Code Pro" panose="020B0509030403020204" pitchFamily="49" charset="0"/>
              </a:rPr>
              <a:t>utime</a:t>
            </a:r>
            <a:endParaRPr lang="en-US" altLang="ja-JP" sz="1000" dirty="0">
              <a:latin typeface="Source Code Pro" panose="020B0509030403020204" pitchFamily="49" charset="0"/>
              <a:ea typeface="Source Code Pro" panose="020B0509030403020204" pitchFamily="49" charset="0"/>
            </a:endParaRPr>
          </a:p>
          <a:p>
            <a:endParaRPr lang="en-US" altLang="ja-JP" sz="1000" dirty="0">
              <a:latin typeface="Source Code Pro" panose="020B0509030403020204" pitchFamily="49" charset="0"/>
              <a:ea typeface="Source Code Pro" panose="020B0509030403020204" pitchFamily="49" charset="0"/>
            </a:endParaRPr>
          </a:p>
          <a:p>
            <a:r>
              <a:rPr lang="en-US" altLang="ja-JP" sz="1000" dirty="0">
                <a:latin typeface="Source Code Pro" panose="020B0509030403020204" pitchFamily="49" charset="0"/>
                <a:ea typeface="Source Code Pro" panose="020B0509030403020204" pitchFamily="49" charset="0"/>
              </a:rPr>
              <a:t>TEMP = </a:t>
            </a:r>
            <a:r>
              <a:rPr lang="en-US" altLang="ja-JP" sz="1000" b="1" dirty="0">
                <a:solidFill>
                  <a:srgbClr val="CC6600"/>
                </a:solidFill>
                <a:latin typeface="Source Code Pro" panose="020B0509030403020204" pitchFamily="49" charset="0"/>
                <a:ea typeface="Source Code Pro" panose="020B0509030403020204" pitchFamily="49" charset="0"/>
              </a:rPr>
              <a:t>20</a:t>
            </a:r>
          </a:p>
          <a:p>
            <a:endParaRPr lang="en-US" altLang="ja-JP" sz="1000" dirty="0">
              <a:latin typeface="Source Code Pro" panose="020B0509030403020204" pitchFamily="49" charset="0"/>
              <a:ea typeface="Source Code Pro" panose="020B0509030403020204" pitchFamily="49" charset="0"/>
            </a:endParaRPr>
          </a:p>
          <a:p>
            <a:r>
              <a:rPr lang="en-US" altLang="ja-JP" sz="1000" dirty="0">
                <a:latin typeface="Source Code Pro" panose="020B0509030403020204" pitchFamily="49" charset="0"/>
                <a:ea typeface="Source Code Pro" panose="020B0509030403020204" pitchFamily="49" charset="0"/>
              </a:rPr>
              <a:t>TRIG_PIN = </a:t>
            </a:r>
            <a:r>
              <a:rPr lang="en-US" altLang="ja-JP" sz="1000" b="1" dirty="0">
                <a:solidFill>
                  <a:srgbClr val="CC6600"/>
                </a:solidFill>
                <a:latin typeface="Source Code Pro" panose="020B0509030403020204" pitchFamily="49" charset="0"/>
                <a:ea typeface="Source Code Pro" panose="020B0509030403020204" pitchFamily="49" charset="0"/>
              </a:rPr>
              <a:t>11</a:t>
            </a:r>
          </a:p>
          <a:p>
            <a:r>
              <a:rPr lang="en-US" altLang="ja-JP" sz="1000" dirty="0">
                <a:latin typeface="Source Code Pro" panose="020B0509030403020204" pitchFamily="49" charset="0"/>
                <a:ea typeface="Source Code Pro" panose="020B0509030403020204" pitchFamily="49" charset="0"/>
              </a:rPr>
              <a:t>ECHO_PIN = </a:t>
            </a:r>
            <a:r>
              <a:rPr lang="en-US" altLang="ja-JP" sz="1000" b="1" dirty="0">
                <a:solidFill>
                  <a:srgbClr val="CC6600"/>
                </a:solidFill>
                <a:latin typeface="Source Code Pro" panose="020B0509030403020204" pitchFamily="49" charset="0"/>
                <a:ea typeface="Source Code Pro" panose="020B0509030403020204" pitchFamily="49" charset="0"/>
              </a:rPr>
              <a:t>12</a:t>
            </a:r>
          </a:p>
          <a:p>
            <a:endParaRPr lang="en-US" altLang="ja-JP" sz="1000" dirty="0">
              <a:latin typeface="Source Code Pro" panose="020B0509030403020204" pitchFamily="49" charset="0"/>
              <a:ea typeface="Source Code Pro" panose="020B0509030403020204" pitchFamily="49" charset="0"/>
            </a:endParaRPr>
          </a:p>
          <a:p>
            <a:r>
              <a:rPr lang="en-US" altLang="ja-JP" sz="1000" dirty="0" err="1">
                <a:latin typeface="Source Code Pro" panose="020B0509030403020204" pitchFamily="49" charset="0"/>
                <a:ea typeface="Source Code Pro" panose="020B0509030403020204" pitchFamily="49" charset="0"/>
              </a:rPr>
              <a:t>s_speed</a:t>
            </a:r>
            <a:r>
              <a:rPr lang="en-US" altLang="ja-JP" sz="1000" dirty="0">
                <a:latin typeface="Source Code Pro" panose="020B0509030403020204" pitchFamily="49" charset="0"/>
                <a:ea typeface="Source Code Pro" panose="020B0509030403020204" pitchFamily="49" charset="0"/>
              </a:rPr>
              <a:t> = </a:t>
            </a:r>
            <a:r>
              <a:rPr lang="en-US" altLang="ja-JP" sz="1000" b="1" dirty="0">
                <a:solidFill>
                  <a:srgbClr val="CC6600"/>
                </a:solidFill>
                <a:latin typeface="Source Code Pro" panose="020B0509030403020204" pitchFamily="49" charset="0"/>
                <a:ea typeface="Source Code Pro" panose="020B0509030403020204" pitchFamily="49" charset="0"/>
              </a:rPr>
              <a:t>331.5</a:t>
            </a:r>
            <a:r>
              <a:rPr lang="en-US" altLang="ja-JP" sz="1000" dirty="0">
                <a:latin typeface="Source Code Pro" panose="020B0509030403020204" pitchFamily="49" charset="0"/>
                <a:ea typeface="Source Code Pro" panose="020B0509030403020204" pitchFamily="49" charset="0"/>
              </a:rPr>
              <a:t> + </a:t>
            </a:r>
            <a:r>
              <a:rPr lang="en-US" altLang="ja-JP" sz="1000" b="1" dirty="0">
                <a:solidFill>
                  <a:srgbClr val="CC6600"/>
                </a:solidFill>
                <a:latin typeface="Source Code Pro" panose="020B0509030403020204" pitchFamily="49" charset="0"/>
                <a:ea typeface="Source Code Pro" panose="020B0509030403020204" pitchFamily="49" charset="0"/>
              </a:rPr>
              <a:t>0.6</a:t>
            </a:r>
            <a:r>
              <a:rPr lang="en-US" altLang="ja-JP" sz="1000" dirty="0">
                <a:latin typeface="Source Code Pro" panose="020B0509030403020204" pitchFamily="49" charset="0"/>
                <a:ea typeface="Source Code Pro" panose="020B0509030403020204" pitchFamily="49" charset="0"/>
              </a:rPr>
              <a:t> * TEMP</a:t>
            </a:r>
          </a:p>
          <a:p>
            <a:endParaRPr lang="en-US" altLang="ja-JP" sz="1000" dirty="0">
              <a:latin typeface="Source Code Pro" panose="020B0509030403020204" pitchFamily="49" charset="0"/>
              <a:ea typeface="Source Code Pro" panose="020B0509030403020204" pitchFamily="49" charset="0"/>
            </a:endParaRPr>
          </a:p>
          <a:p>
            <a:r>
              <a:rPr lang="en-US" altLang="ja-JP" sz="1000" dirty="0">
                <a:latin typeface="Source Code Pro" panose="020B0509030403020204" pitchFamily="49" charset="0"/>
                <a:ea typeface="Source Code Pro" panose="020B0509030403020204" pitchFamily="49" charset="0"/>
              </a:rPr>
              <a:t>trig = Pin( TRIG_PIN, </a:t>
            </a:r>
            <a:r>
              <a:rPr lang="en-US" altLang="ja-JP" sz="1000" dirty="0" err="1">
                <a:latin typeface="Source Code Pro" panose="020B0509030403020204" pitchFamily="49" charset="0"/>
                <a:ea typeface="Source Code Pro" panose="020B0509030403020204" pitchFamily="49" charset="0"/>
              </a:rPr>
              <a:t>Pin.OUT</a:t>
            </a:r>
            <a:r>
              <a:rPr lang="en-US" altLang="ja-JP" sz="1000" dirty="0">
                <a:latin typeface="Source Code Pro" panose="020B0509030403020204" pitchFamily="49" charset="0"/>
                <a:ea typeface="Source Code Pro" panose="020B0509030403020204" pitchFamily="49" charset="0"/>
              </a:rPr>
              <a:t> )</a:t>
            </a:r>
          </a:p>
          <a:p>
            <a:r>
              <a:rPr lang="en-US" altLang="ja-JP" sz="1000" dirty="0">
                <a:latin typeface="Source Code Pro" panose="020B0509030403020204" pitchFamily="49" charset="0"/>
                <a:ea typeface="Source Code Pro" panose="020B0509030403020204" pitchFamily="49" charset="0"/>
              </a:rPr>
              <a:t>echo = Pin( ECHO_PIN, Pin.IN )</a:t>
            </a:r>
          </a:p>
          <a:p>
            <a:endParaRPr lang="en-US" altLang="ja-JP" sz="1000" dirty="0">
              <a:latin typeface="Source Code Pro" panose="020B0509030403020204" pitchFamily="49" charset="0"/>
              <a:ea typeface="Source Code Pro" panose="020B0509030403020204" pitchFamily="49" charset="0"/>
            </a:endParaRPr>
          </a:p>
          <a:p>
            <a:r>
              <a:rPr lang="en-US" altLang="ja-JP" sz="1000" dirty="0" err="1">
                <a:latin typeface="Source Code Pro" panose="020B0509030403020204" pitchFamily="49" charset="0"/>
                <a:ea typeface="Source Code Pro" panose="020B0509030403020204" pitchFamily="49" charset="0"/>
              </a:rPr>
              <a:t>trig.value</a:t>
            </a:r>
            <a:r>
              <a:rPr lang="en-US" altLang="ja-JP" sz="1000" dirty="0">
                <a:latin typeface="Source Code Pro" panose="020B0509030403020204" pitchFamily="49" charset="0"/>
                <a:ea typeface="Source Code Pro" panose="020B0509030403020204" pitchFamily="49" charset="0"/>
              </a:rPr>
              <a:t>( </a:t>
            </a:r>
            <a:r>
              <a:rPr lang="en-US" altLang="ja-JP" sz="1000" b="1" dirty="0">
                <a:solidFill>
                  <a:srgbClr val="CC6600"/>
                </a:solidFill>
                <a:latin typeface="Source Code Pro" panose="020B0509030403020204" pitchFamily="49" charset="0"/>
                <a:ea typeface="Source Code Pro" panose="020B0509030403020204" pitchFamily="49" charset="0"/>
              </a:rPr>
              <a:t>0</a:t>
            </a:r>
            <a:r>
              <a:rPr lang="en-US" altLang="ja-JP" sz="1000" dirty="0">
                <a:latin typeface="Source Code Pro" panose="020B0509030403020204" pitchFamily="49" charset="0"/>
                <a:ea typeface="Source Code Pro" panose="020B0509030403020204" pitchFamily="49" charset="0"/>
              </a:rPr>
              <a:t> )</a:t>
            </a:r>
          </a:p>
          <a:p>
            <a:r>
              <a:rPr lang="en-US" altLang="ja-JP" sz="1000" dirty="0" err="1">
                <a:latin typeface="Source Code Pro" panose="020B0509030403020204" pitchFamily="49" charset="0"/>
                <a:ea typeface="Source Code Pro" panose="020B0509030403020204" pitchFamily="49" charset="0"/>
              </a:rPr>
              <a:t>utime.sleep</a:t>
            </a:r>
            <a:r>
              <a:rPr lang="en-US" altLang="ja-JP" sz="1000" dirty="0">
                <a:latin typeface="Source Code Pro" panose="020B0509030403020204" pitchFamily="49" charset="0"/>
                <a:ea typeface="Source Code Pro" panose="020B0509030403020204" pitchFamily="49" charset="0"/>
              </a:rPr>
              <a:t>( </a:t>
            </a:r>
            <a:r>
              <a:rPr lang="en-US" altLang="ja-JP" sz="1000" b="1" dirty="0">
                <a:solidFill>
                  <a:srgbClr val="CC6600"/>
                </a:solidFill>
                <a:latin typeface="Source Code Pro" panose="020B0509030403020204" pitchFamily="49" charset="0"/>
                <a:ea typeface="Source Code Pro" panose="020B0509030403020204" pitchFamily="49" charset="0"/>
              </a:rPr>
              <a:t>1</a:t>
            </a:r>
            <a:r>
              <a:rPr lang="en-US" altLang="ja-JP" sz="1000" dirty="0">
                <a:latin typeface="Source Code Pro" panose="020B0509030403020204" pitchFamily="49" charset="0"/>
                <a:ea typeface="Source Code Pro" panose="020B0509030403020204" pitchFamily="49" charset="0"/>
              </a:rPr>
              <a:t> )</a:t>
            </a:r>
          </a:p>
          <a:p>
            <a:endParaRPr lang="en-US" altLang="ja-JP" sz="1000" dirty="0">
              <a:latin typeface="Source Code Pro" panose="020B0509030403020204" pitchFamily="49" charset="0"/>
              <a:ea typeface="Source Code Pro" panose="020B0509030403020204" pitchFamily="49" charset="0"/>
            </a:endParaRPr>
          </a:p>
          <a:p>
            <a:r>
              <a:rPr lang="en-US" altLang="ja-JP" sz="1000" dirty="0">
                <a:latin typeface="Source Code Pro" panose="020B0509030403020204" pitchFamily="49" charset="0"/>
                <a:ea typeface="Source Code Pro" panose="020B0509030403020204" pitchFamily="49" charset="0"/>
              </a:rPr>
              <a:t>def </a:t>
            </a:r>
            <a:r>
              <a:rPr lang="en-US" altLang="ja-JP" sz="1000" dirty="0" err="1">
                <a:latin typeface="Source Code Pro" panose="020B0509030403020204" pitchFamily="49" charset="0"/>
                <a:ea typeface="Source Code Pro" panose="020B0509030403020204" pitchFamily="49" charset="0"/>
              </a:rPr>
              <a:t>mesure</a:t>
            </a:r>
            <a:r>
              <a:rPr lang="en-US" altLang="ja-JP" sz="1000" dirty="0">
                <a:latin typeface="Source Code Pro" panose="020B0509030403020204" pitchFamily="49" charset="0"/>
                <a:ea typeface="Source Code Pro" panose="020B0509030403020204" pitchFamily="49" charset="0"/>
              </a:rPr>
              <a:t>():</a:t>
            </a:r>
          </a:p>
          <a:p>
            <a:r>
              <a:rPr lang="en-US" altLang="ja-JP" sz="1000" dirty="0">
                <a:latin typeface="Source Code Pro" panose="020B0509030403020204" pitchFamily="49" charset="0"/>
                <a:ea typeface="Source Code Pro" panose="020B0509030403020204" pitchFamily="49" charset="0"/>
              </a:rPr>
              <a:t>    </a:t>
            </a:r>
            <a:r>
              <a:rPr lang="en-US" altLang="ja-JP" sz="1000" dirty="0" err="1">
                <a:latin typeface="Source Code Pro" panose="020B0509030403020204" pitchFamily="49" charset="0"/>
                <a:ea typeface="Source Code Pro" panose="020B0509030403020204" pitchFamily="49" charset="0"/>
              </a:rPr>
              <a:t>trig.value</a:t>
            </a:r>
            <a:r>
              <a:rPr lang="en-US" altLang="ja-JP" sz="1000" dirty="0">
                <a:latin typeface="Source Code Pro" panose="020B0509030403020204" pitchFamily="49" charset="0"/>
                <a:ea typeface="Source Code Pro" panose="020B0509030403020204" pitchFamily="49" charset="0"/>
              </a:rPr>
              <a:t>( </a:t>
            </a:r>
            <a:r>
              <a:rPr lang="en-US" altLang="ja-JP" sz="1000" b="1" dirty="0">
                <a:solidFill>
                  <a:srgbClr val="CC6600"/>
                </a:solidFill>
                <a:latin typeface="Source Code Pro" panose="020B0509030403020204" pitchFamily="49" charset="0"/>
                <a:ea typeface="Source Code Pro" panose="020B0509030403020204" pitchFamily="49" charset="0"/>
              </a:rPr>
              <a:t>1</a:t>
            </a:r>
            <a:r>
              <a:rPr lang="en-US" altLang="ja-JP" sz="1000" dirty="0">
                <a:latin typeface="Source Code Pro" panose="020B0509030403020204" pitchFamily="49" charset="0"/>
                <a:ea typeface="Source Code Pro" panose="020B0509030403020204" pitchFamily="49" charset="0"/>
              </a:rPr>
              <a:t> )</a:t>
            </a:r>
          </a:p>
          <a:p>
            <a:r>
              <a:rPr lang="en-US" altLang="ja-JP" sz="1000" dirty="0">
                <a:latin typeface="Source Code Pro" panose="020B0509030403020204" pitchFamily="49" charset="0"/>
                <a:ea typeface="Source Code Pro" panose="020B0509030403020204" pitchFamily="49" charset="0"/>
              </a:rPr>
              <a:t>    </a:t>
            </a:r>
            <a:r>
              <a:rPr lang="en-US" altLang="ja-JP" sz="1000" dirty="0" err="1">
                <a:latin typeface="Source Code Pro" panose="020B0509030403020204" pitchFamily="49" charset="0"/>
                <a:ea typeface="Source Code Pro" panose="020B0509030403020204" pitchFamily="49" charset="0"/>
              </a:rPr>
              <a:t>utime.sleep_us</a:t>
            </a:r>
            <a:r>
              <a:rPr lang="en-US" altLang="ja-JP" sz="1000" dirty="0">
                <a:latin typeface="Source Code Pro" panose="020B0509030403020204" pitchFamily="49" charset="0"/>
                <a:ea typeface="Source Code Pro" panose="020B0509030403020204" pitchFamily="49" charset="0"/>
              </a:rPr>
              <a:t>( </a:t>
            </a:r>
            <a:r>
              <a:rPr lang="en-US" altLang="ja-JP" sz="1000" b="1" dirty="0">
                <a:solidFill>
                  <a:srgbClr val="CC6600"/>
                </a:solidFill>
                <a:latin typeface="Source Code Pro" panose="020B0509030403020204" pitchFamily="49" charset="0"/>
                <a:ea typeface="Source Code Pro" panose="020B0509030403020204" pitchFamily="49" charset="0"/>
              </a:rPr>
              <a:t>20</a:t>
            </a:r>
            <a:r>
              <a:rPr lang="en-US" altLang="ja-JP" sz="1000" dirty="0">
                <a:latin typeface="Source Code Pro" panose="020B0509030403020204" pitchFamily="49" charset="0"/>
                <a:ea typeface="Source Code Pro" panose="020B0509030403020204" pitchFamily="49" charset="0"/>
              </a:rPr>
              <a:t> )</a:t>
            </a:r>
          </a:p>
          <a:p>
            <a:r>
              <a:rPr lang="en-US" altLang="ja-JP" sz="1000" dirty="0">
                <a:latin typeface="Source Code Pro" panose="020B0509030403020204" pitchFamily="49" charset="0"/>
                <a:ea typeface="Source Code Pro" panose="020B0509030403020204" pitchFamily="49" charset="0"/>
              </a:rPr>
              <a:t>    </a:t>
            </a:r>
            <a:r>
              <a:rPr lang="en-US" altLang="ja-JP" sz="1000" dirty="0" err="1">
                <a:latin typeface="Source Code Pro" panose="020B0509030403020204" pitchFamily="49" charset="0"/>
                <a:ea typeface="Source Code Pro" panose="020B0509030403020204" pitchFamily="49" charset="0"/>
              </a:rPr>
              <a:t>trig.value</a:t>
            </a:r>
            <a:r>
              <a:rPr lang="en-US" altLang="ja-JP" sz="1000" dirty="0">
                <a:latin typeface="Source Code Pro" panose="020B0509030403020204" pitchFamily="49" charset="0"/>
                <a:ea typeface="Source Code Pro" panose="020B0509030403020204" pitchFamily="49" charset="0"/>
              </a:rPr>
              <a:t>( </a:t>
            </a:r>
            <a:r>
              <a:rPr lang="en-US" altLang="ja-JP" sz="1000" b="1" dirty="0">
                <a:solidFill>
                  <a:srgbClr val="CC6600"/>
                </a:solidFill>
                <a:latin typeface="Source Code Pro" panose="020B0509030403020204" pitchFamily="49" charset="0"/>
                <a:ea typeface="Source Code Pro" panose="020B0509030403020204" pitchFamily="49" charset="0"/>
              </a:rPr>
              <a:t>0</a:t>
            </a:r>
            <a:r>
              <a:rPr lang="en-US" altLang="ja-JP" sz="1000" dirty="0">
                <a:latin typeface="Source Code Pro" panose="020B0509030403020204" pitchFamily="49" charset="0"/>
                <a:ea typeface="Source Code Pro" panose="020B0509030403020204" pitchFamily="49" charset="0"/>
              </a:rPr>
              <a:t> )</a:t>
            </a:r>
          </a:p>
          <a:p>
            <a:endParaRPr lang="en-US" altLang="ja-JP" sz="1000" dirty="0">
              <a:latin typeface="Source Code Pro" panose="020B0509030403020204" pitchFamily="49" charset="0"/>
              <a:ea typeface="Source Code Pro" panose="020B0509030403020204" pitchFamily="49" charset="0"/>
            </a:endParaRPr>
          </a:p>
          <a:p>
            <a:r>
              <a:rPr lang="en-US" altLang="ja-JP" sz="1000" dirty="0">
                <a:latin typeface="Source Code Pro" panose="020B0509030403020204" pitchFamily="49" charset="0"/>
                <a:ea typeface="Source Code Pro" panose="020B0509030403020204" pitchFamily="49" charset="0"/>
              </a:rPr>
              <a:t>    while ( </a:t>
            </a:r>
            <a:r>
              <a:rPr lang="en-US" altLang="ja-JP" sz="1000" dirty="0" err="1">
                <a:latin typeface="Source Code Pro" panose="020B0509030403020204" pitchFamily="49" charset="0"/>
                <a:ea typeface="Source Code Pro" panose="020B0509030403020204" pitchFamily="49" charset="0"/>
              </a:rPr>
              <a:t>echo.value</a:t>
            </a:r>
            <a:r>
              <a:rPr lang="en-US" altLang="ja-JP" sz="1000" dirty="0">
                <a:latin typeface="Source Code Pro" panose="020B0509030403020204" pitchFamily="49" charset="0"/>
                <a:ea typeface="Source Code Pro" panose="020B0509030403020204" pitchFamily="49" charset="0"/>
              </a:rPr>
              <a:t>( ) == </a:t>
            </a:r>
            <a:r>
              <a:rPr lang="en-US" altLang="ja-JP" sz="1000" b="1" dirty="0">
                <a:solidFill>
                  <a:srgbClr val="CC6600"/>
                </a:solidFill>
                <a:latin typeface="Source Code Pro" panose="020B0509030403020204" pitchFamily="49" charset="0"/>
                <a:ea typeface="Source Code Pro" panose="020B0509030403020204" pitchFamily="49" charset="0"/>
              </a:rPr>
              <a:t>0</a:t>
            </a:r>
            <a:r>
              <a:rPr lang="en-US" altLang="ja-JP" sz="1000" dirty="0">
                <a:latin typeface="Source Code Pro" panose="020B0509030403020204" pitchFamily="49" charset="0"/>
                <a:ea typeface="Source Code Pro" panose="020B0509030403020204" pitchFamily="49" charset="0"/>
              </a:rPr>
              <a:t> ):</a:t>
            </a:r>
          </a:p>
          <a:p>
            <a:r>
              <a:rPr lang="en-US" altLang="ja-JP" sz="1000" dirty="0">
                <a:latin typeface="Source Code Pro" panose="020B0509030403020204" pitchFamily="49" charset="0"/>
                <a:ea typeface="Source Code Pro" panose="020B0509030403020204" pitchFamily="49" charset="0"/>
              </a:rPr>
              <a:t>        </a:t>
            </a:r>
            <a:r>
              <a:rPr lang="en-US" altLang="ja-JP" sz="1000" dirty="0" err="1">
                <a:latin typeface="Source Code Pro" panose="020B0509030403020204" pitchFamily="49" charset="0"/>
                <a:ea typeface="Source Code Pro" panose="020B0509030403020204" pitchFamily="49" charset="0"/>
              </a:rPr>
              <a:t>sigoff</a:t>
            </a:r>
            <a:r>
              <a:rPr lang="en-US" altLang="ja-JP" sz="1000" dirty="0">
                <a:latin typeface="Source Code Pro" panose="020B0509030403020204" pitchFamily="49" charset="0"/>
                <a:ea typeface="Source Code Pro" panose="020B0509030403020204" pitchFamily="49" charset="0"/>
              </a:rPr>
              <a:t> = </a:t>
            </a:r>
            <a:r>
              <a:rPr lang="en-US" altLang="ja-JP" sz="1000" dirty="0" err="1">
                <a:latin typeface="Source Code Pro" panose="020B0509030403020204" pitchFamily="49" charset="0"/>
                <a:ea typeface="Source Code Pro" panose="020B0509030403020204" pitchFamily="49" charset="0"/>
              </a:rPr>
              <a:t>utime.ticks_us</a:t>
            </a:r>
            <a:r>
              <a:rPr lang="en-US" altLang="ja-JP" sz="1000" dirty="0">
                <a:latin typeface="Source Code Pro" panose="020B0509030403020204" pitchFamily="49" charset="0"/>
                <a:ea typeface="Source Code Pro" panose="020B0509030403020204" pitchFamily="49" charset="0"/>
              </a:rPr>
              <a:t>()</a:t>
            </a:r>
          </a:p>
          <a:p>
            <a:r>
              <a:rPr lang="en-US" altLang="ja-JP" sz="1000" dirty="0">
                <a:latin typeface="Source Code Pro" panose="020B0509030403020204" pitchFamily="49" charset="0"/>
                <a:ea typeface="Source Code Pro" panose="020B0509030403020204" pitchFamily="49" charset="0"/>
              </a:rPr>
              <a:t>    while ( </a:t>
            </a:r>
            <a:r>
              <a:rPr lang="en-US" altLang="ja-JP" sz="1000" dirty="0" err="1">
                <a:latin typeface="Source Code Pro" panose="020B0509030403020204" pitchFamily="49" charset="0"/>
                <a:ea typeface="Source Code Pro" panose="020B0509030403020204" pitchFamily="49" charset="0"/>
              </a:rPr>
              <a:t>echo.value</a:t>
            </a:r>
            <a:r>
              <a:rPr lang="en-US" altLang="ja-JP" sz="1000" dirty="0">
                <a:latin typeface="Source Code Pro" panose="020B0509030403020204" pitchFamily="49" charset="0"/>
                <a:ea typeface="Source Code Pro" panose="020B0509030403020204" pitchFamily="49" charset="0"/>
              </a:rPr>
              <a:t>( ) == </a:t>
            </a:r>
            <a:r>
              <a:rPr lang="en-US" altLang="ja-JP" sz="1000" b="1" dirty="0">
                <a:solidFill>
                  <a:srgbClr val="CC6600"/>
                </a:solidFill>
                <a:latin typeface="Source Code Pro" panose="020B0509030403020204" pitchFamily="49" charset="0"/>
                <a:ea typeface="Source Code Pro" panose="020B0509030403020204" pitchFamily="49" charset="0"/>
              </a:rPr>
              <a:t>1</a:t>
            </a:r>
            <a:r>
              <a:rPr lang="en-US" altLang="ja-JP" sz="1000" dirty="0">
                <a:latin typeface="Source Code Pro" panose="020B0509030403020204" pitchFamily="49" charset="0"/>
                <a:ea typeface="Source Code Pro" panose="020B0509030403020204" pitchFamily="49" charset="0"/>
              </a:rPr>
              <a:t> ):</a:t>
            </a:r>
          </a:p>
          <a:p>
            <a:r>
              <a:rPr lang="en-US" altLang="ja-JP" sz="1000" dirty="0">
                <a:latin typeface="Source Code Pro" panose="020B0509030403020204" pitchFamily="49" charset="0"/>
                <a:ea typeface="Source Code Pro" panose="020B0509030403020204" pitchFamily="49" charset="0"/>
              </a:rPr>
              <a:t>        </a:t>
            </a:r>
            <a:r>
              <a:rPr lang="en-US" altLang="ja-JP" sz="1000" dirty="0" err="1">
                <a:latin typeface="Source Code Pro" panose="020B0509030403020204" pitchFamily="49" charset="0"/>
                <a:ea typeface="Source Code Pro" panose="020B0509030403020204" pitchFamily="49" charset="0"/>
              </a:rPr>
              <a:t>sigon</a:t>
            </a:r>
            <a:r>
              <a:rPr lang="en-US" altLang="ja-JP" sz="1000" dirty="0">
                <a:latin typeface="Source Code Pro" panose="020B0509030403020204" pitchFamily="49" charset="0"/>
                <a:ea typeface="Source Code Pro" panose="020B0509030403020204" pitchFamily="49" charset="0"/>
              </a:rPr>
              <a:t> = </a:t>
            </a:r>
            <a:r>
              <a:rPr lang="en-US" altLang="ja-JP" sz="1000" dirty="0" err="1">
                <a:latin typeface="Source Code Pro" panose="020B0509030403020204" pitchFamily="49" charset="0"/>
                <a:ea typeface="Source Code Pro" panose="020B0509030403020204" pitchFamily="49" charset="0"/>
              </a:rPr>
              <a:t>utime.ticks_us</a:t>
            </a:r>
            <a:r>
              <a:rPr lang="en-US" altLang="ja-JP" sz="1000" dirty="0">
                <a:latin typeface="Source Code Pro" panose="020B0509030403020204" pitchFamily="49" charset="0"/>
                <a:ea typeface="Source Code Pro" panose="020B0509030403020204" pitchFamily="49" charset="0"/>
              </a:rPr>
              <a:t>()</a:t>
            </a:r>
          </a:p>
          <a:p>
            <a:r>
              <a:rPr lang="en-US" altLang="ja-JP" sz="1000" dirty="0">
                <a:latin typeface="Source Code Pro" panose="020B0509030403020204" pitchFamily="49" charset="0"/>
                <a:ea typeface="Source Code Pro" panose="020B0509030403020204" pitchFamily="49" charset="0"/>
              </a:rPr>
              <a:t>    </a:t>
            </a:r>
            <a:r>
              <a:rPr lang="en-US" altLang="ja-JP" sz="1000" dirty="0" err="1">
                <a:latin typeface="Source Code Pro" panose="020B0509030403020204" pitchFamily="49" charset="0"/>
                <a:ea typeface="Source Code Pro" panose="020B0509030403020204" pitchFamily="49" charset="0"/>
              </a:rPr>
              <a:t>dist</a:t>
            </a:r>
            <a:r>
              <a:rPr lang="en-US" altLang="ja-JP" sz="1000" dirty="0">
                <a:latin typeface="Source Code Pro" panose="020B0509030403020204" pitchFamily="49" charset="0"/>
                <a:ea typeface="Source Code Pro" panose="020B0509030403020204" pitchFamily="49" charset="0"/>
              </a:rPr>
              <a:t> = ( </a:t>
            </a:r>
            <a:r>
              <a:rPr lang="en-US" altLang="ja-JP" sz="1000" dirty="0" err="1">
                <a:latin typeface="Source Code Pro" panose="020B0509030403020204" pitchFamily="49" charset="0"/>
                <a:ea typeface="Source Code Pro" panose="020B0509030403020204" pitchFamily="49" charset="0"/>
              </a:rPr>
              <a:t>sigon</a:t>
            </a:r>
            <a:r>
              <a:rPr lang="en-US" altLang="ja-JP" sz="1000" dirty="0">
                <a:latin typeface="Source Code Pro" panose="020B0509030403020204" pitchFamily="49" charset="0"/>
                <a:ea typeface="Source Code Pro" panose="020B0509030403020204" pitchFamily="49" charset="0"/>
              </a:rPr>
              <a:t> - </a:t>
            </a:r>
            <a:r>
              <a:rPr lang="en-US" altLang="ja-JP" sz="1000" dirty="0" err="1">
                <a:latin typeface="Source Code Pro" panose="020B0509030403020204" pitchFamily="49" charset="0"/>
                <a:ea typeface="Source Code Pro" panose="020B0509030403020204" pitchFamily="49" charset="0"/>
              </a:rPr>
              <a:t>sigoff</a:t>
            </a:r>
            <a:r>
              <a:rPr lang="en-US" altLang="ja-JP" sz="1000" dirty="0">
                <a:latin typeface="Source Code Pro" panose="020B0509030403020204" pitchFamily="49" charset="0"/>
                <a:ea typeface="Source Code Pro" panose="020B0509030403020204" pitchFamily="49" charset="0"/>
              </a:rPr>
              <a:t> ) * </a:t>
            </a:r>
            <a:r>
              <a:rPr lang="en-US" altLang="ja-JP" sz="1000" dirty="0" err="1">
                <a:latin typeface="Source Code Pro" panose="020B0509030403020204" pitchFamily="49" charset="0"/>
                <a:ea typeface="Source Code Pro" panose="020B0509030403020204" pitchFamily="49" charset="0"/>
              </a:rPr>
              <a:t>s_speed</a:t>
            </a:r>
            <a:r>
              <a:rPr lang="en-US" altLang="ja-JP" sz="1000" dirty="0">
                <a:latin typeface="Source Code Pro" panose="020B0509030403020204" pitchFamily="49" charset="0"/>
                <a:ea typeface="Source Code Pro" panose="020B0509030403020204" pitchFamily="49" charset="0"/>
              </a:rPr>
              <a:t> / </a:t>
            </a:r>
            <a:r>
              <a:rPr lang="en-US" altLang="ja-JP" sz="1000" b="1" dirty="0">
                <a:solidFill>
                  <a:srgbClr val="CC6600"/>
                </a:solidFill>
                <a:latin typeface="Source Code Pro" panose="020B0509030403020204" pitchFamily="49" charset="0"/>
                <a:ea typeface="Source Code Pro" panose="020B0509030403020204" pitchFamily="49" charset="0"/>
              </a:rPr>
              <a:t>2</a:t>
            </a:r>
            <a:r>
              <a:rPr lang="en-US" altLang="ja-JP" sz="1000" dirty="0">
                <a:latin typeface="Source Code Pro" panose="020B0509030403020204" pitchFamily="49" charset="0"/>
                <a:ea typeface="Source Code Pro" panose="020B0509030403020204" pitchFamily="49" charset="0"/>
              </a:rPr>
              <a:t> * ( </a:t>
            </a:r>
            <a:r>
              <a:rPr lang="en-US" altLang="ja-JP" sz="1000" b="1" dirty="0">
                <a:solidFill>
                  <a:srgbClr val="CC6600"/>
                </a:solidFill>
                <a:latin typeface="Source Code Pro" panose="020B0509030403020204" pitchFamily="49" charset="0"/>
                <a:ea typeface="Source Code Pro" panose="020B0509030403020204" pitchFamily="49" charset="0"/>
              </a:rPr>
              <a:t>10</a:t>
            </a:r>
            <a:r>
              <a:rPr lang="en-US" altLang="ja-JP" sz="1000" dirty="0">
                <a:latin typeface="Source Code Pro" panose="020B0509030403020204" pitchFamily="49" charset="0"/>
                <a:ea typeface="Source Code Pro" panose="020B0509030403020204" pitchFamily="49" charset="0"/>
              </a:rPr>
              <a:t> ** </a:t>
            </a:r>
            <a:r>
              <a:rPr lang="en-US" altLang="ja-JP" sz="1000" b="1" dirty="0">
                <a:solidFill>
                  <a:srgbClr val="CC6600"/>
                </a:solidFill>
                <a:latin typeface="Source Code Pro" panose="020B0509030403020204" pitchFamily="49" charset="0"/>
                <a:ea typeface="Source Code Pro" panose="020B0509030403020204" pitchFamily="49" charset="0"/>
              </a:rPr>
              <a:t>-4</a:t>
            </a:r>
            <a:r>
              <a:rPr lang="en-US" altLang="ja-JP" sz="1000" dirty="0">
                <a:latin typeface="Source Code Pro" panose="020B0509030403020204" pitchFamily="49" charset="0"/>
                <a:ea typeface="Source Code Pro" panose="020B0509030403020204" pitchFamily="49" charset="0"/>
              </a:rPr>
              <a:t> )</a:t>
            </a:r>
          </a:p>
          <a:p>
            <a:r>
              <a:rPr lang="en-US" altLang="ja-JP" sz="1000" dirty="0">
                <a:latin typeface="Source Code Pro" panose="020B0509030403020204" pitchFamily="49" charset="0"/>
                <a:ea typeface="Source Code Pro" panose="020B0509030403020204" pitchFamily="49" charset="0"/>
              </a:rPr>
              <a:t>    return </a:t>
            </a:r>
            <a:r>
              <a:rPr lang="en-US" altLang="ja-JP" sz="1000" dirty="0" err="1">
                <a:latin typeface="Source Code Pro" panose="020B0509030403020204" pitchFamily="49" charset="0"/>
                <a:ea typeface="Source Code Pro" panose="020B0509030403020204" pitchFamily="49" charset="0"/>
              </a:rPr>
              <a:t>dist</a:t>
            </a:r>
            <a:endParaRPr lang="en-US" altLang="ja-JP" sz="1000" dirty="0">
              <a:latin typeface="Source Code Pro" panose="020B0509030403020204" pitchFamily="49" charset="0"/>
              <a:ea typeface="Source Code Pro" panose="020B0509030403020204" pitchFamily="49" charset="0"/>
            </a:endParaRPr>
          </a:p>
          <a:p>
            <a:endParaRPr lang="en-US" altLang="ja-JP" sz="1000" dirty="0">
              <a:latin typeface="Source Code Pro" panose="020B0509030403020204" pitchFamily="49" charset="0"/>
              <a:ea typeface="Source Code Pro" panose="020B0509030403020204" pitchFamily="49" charset="0"/>
            </a:endParaRPr>
          </a:p>
          <a:p>
            <a:r>
              <a:rPr lang="en-US" altLang="ja-JP" sz="1000" dirty="0">
                <a:latin typeface="Source Code Pro" panose="020B0509030403020204" pitchFamily="49" charset="0"/>
                <a:ea typeface="Source Code Pro" panose="020B0509030403020204" pitchFamily="49" charset="0"/>
              </a:rPr>
              <a:t>while True:</a:t>
            </a:r>
          </a:p>
          <a:p>
            <a:r>
              <a:rPr lang="en-US" altLang="ja-JP" sz="1000" dirty="0">
                <a:latin typeface="Source Code Pro" panose="020B0509030403020204" pitchFamily="49" charset="0"/>
                <a:ea typeface="Source Code Pro" panose="020B0509030403020204" pitchFamily="49" charset="0"/>
              </a:rPr>
              <a:t>    distance = </a:t>
            </a:r>
            <a:r>
              <a:rPr lang="en-US" altLang="ja-JP" sz="1000" dirty="0" err="1">
                <a:latin typeface="Source Code Pro" panose="020B0509030403020204" pitchFamily="49" charset="0"/>
                <a:ea typeface="Source Code Pro" panose="020B0509030403020204" pitchFamily="49" charset="0"/>
              </a:rPr>
              <a:t>mesure</a:t>
            </a:r>
            <a:r>
              <a:rPr lang="en-US" altLang="ja-JP" sz="1000" dirty="0">
                <a:latin typeface="Source Code Pro" panose="020B0509030403020204" pitchFamily="49" charset="0"/>
                <a:ea typeface="Source Code Pro" panose="020B0509030403020204" pitchFamily="49" charset="0"/>
              </a:rPr>
              <a:t>()</a:t>
            </a:r>
          </a:p>
          <a:p>
            <a:r>
              <a:rPr lang="en-US" altLang="ja-JP" sz="1000" dirty="0">
                <a:latin typeface="Source Code Pro" panose="020B0509030403020204" pitchFamily="49" charset="0"/>
                <a:ea typeface="Source Code Pro" panose="020B0509030403020204" pitchFamily="49" charset="0"/>
              </a:rPr>
              <a:t>    print ( </a:t>
            </a:r>
            <a:r>
              <a:rPr lang="en-US" altLang="ja-JP" sz="1000" b="1" dirty="0">
                <a:solidFill>
                  <a:srgbClr val="008000"/>
                </a:solidFill>
                <a:latin typeface="Source Code Pro" panose="020B0509030403020204" pitchFamily="49" charset="0"/>
                <a:ea typeface="Source Code Pro" panose="020B0509030403020204" pitchFamily="49" charset="0"/>
              </a:rPr>
              <a:t>"</a:t>
            </a:r>
            <a:r>
              <a:rPr lang="en-US" altLang="ja-JP" sz="1000" b="1" dirty="0" err="1">
                <a:solidFill>
                  <a:srgbClr val="008000"/>
                </a:solidFill>
                <a:latin typeface="Source Code Pro" panose="020B0509030403020204" pitchFamily="49" charset="0"/>
                <a:ea typeface="Source Code Pro" panose="020B0509030403020204" pitchFamily="49" charset="0"/>
              </a:rPr>
              <a:t>Discance</a:t>
            </a:r>
            <a:r>
              <a:rPr lang="en-US" altLang="ja-JP" sz="1000" b="1" dirty="0">
                <a:solidFill>
                  <a:srgbClr val="008000"/>
                </a:solidFill>
                <a:latin typeface="Source Code Pro" panose="020B0509030403020204" pitchFamily="49" charset="0"/>
                <a:ea typeface="Source Code Pro" panose="020B0509030403020204" pitchFamily="49" charset="0"/>
              </a:rPr>
              <a:t> : {:.1f} </a:t>
            </a:r>
            <a:r>
              <a:rPr lang="en-US" altLang="ja-JP" sz="1000" b="1" dirty="0" err="1">
                <a:solidFill>
                  <a:srgbClr val="008000"/>
                </a:solidFill>
                <a:latin typeface="Source Code Pro" panose="020B0509030403020204" pitchFamily="49" charset="0"/>
                <a:ea typeface="Source Code Pro" panose="020B0509030403020204" pitchFamily="49" charset="0"/>
              </a:rPr>
              <a:t>cm"</a:t>
            </a:r>
            <a:r>
              <a:rPr lang="en-US" altLang="ja-JP" sz="1000" dirty="0" err="1">
                <a:latin typeface="Source Code Pro" panose="020B0509030403020204" pitchFamily="49" charset="0"/>
                <a:ea typeface="Source Code Pro" panose="020B0509030403020204" pitchFamily="49" charset="0"/>
              </a:rPr>
              <a:t>.format</a:t>
            </a:r>
            <a:r>
              <a:rPr lang="en-US" altLang="ja-JP" sz="1000" dirty="0">
                <a:latin typeface="Source Code Pro" panose="020B0509030403020204" pitchFamily="49" charset="0"/>
                <a:ea typeface="Source Code Pro" panose="020B0509030403020204" pitchFamily="49" charset="0"/>
              </a:rPr>
              <a:t>( distance ) )</a:t>
            </a:r>
          </a:p>
          <a:p>
            <a:r>
              <a:rPr lang="en-US" altLang="ja-JP" sz="1000" dirty="0">
                <a:latin typeface="Source Code Pro" panose="020B0509030403020204" pitchFamily="49" charset="0"/>
                <a:ea typeface="Source Code Pro" panose="020B0509030403020204" pitchFamily="49" charset="0"/>
              </a:rPr>
              <a:t>    </a:t>
            </a:r>
            <a:r>
              <a:rPr lang="en-US" altLang="ja-JP" sz="1000" dirty="0" err="1">
                <a:latin typeface="Source Code Pro" panose="020B0509030403020204" pitchFamily="49" charset="0"/>
                <a:ea typeface="Source Code Pro" panose="020B0509030403020204" pitchFamily="49" charset="0"/>
              </a:rPr>
              <a:t>utime.sleep</a:t>
            </a:r>
            <a:r>
              <a:rPr lang="en-US" altLang="ja-JP" sz="1000" dirty="0">
                <a:latin typeface="Source Code Pro" panose="020B0509030403020204" pitchFamily="49" charset="0"/>
                <a:ea typeface="Source Code Pro" panose="020B0509030403020204" pitchFamily="49" charset="0"/>
              </a:rPr>
              <a:t>( </a:t>
            </a:r>
            <a:r>
              <a:rPr lang="en-US" altLang="ja-JP" sz="1000" b="1" dirty="0">
                <a:solidFill>
                  <a:srgbClr val="CC6600"/>
                </a:solidFill>
                <a:latin typeface="Source Code Pro" panose="020B0509030403020204" pitchFamily="49" charset="0"/>
                <a:ea typeface="Source Code Pro" panose="020B0509030403020204" pitchFamily="49" charset="0"/>
              </a:rPr>
              <a:t>1</a:t>
            </a:r>
            <a:r>
              <a:rPr lang="en-US" altLang="ja-JP" sz="1000" dirty="0">
                <a:latin typeface="Source Code Pro" panose="020B0509030403020204" pitchFamily="49" charset="0"/>
                <a:ea typeface="Source Code Pro" panose="020B0509030403020204" pitchFamily="49" charset="0"/>
              </a:rPr>
              <a:t> )</a:t>
            </a:r>
          </a:p>
        </p:txBody>
      </p:sp>
      <p:sp>
        <p:nvSpPr>
          <p:cNvPr id="8" name="テキスト ボックス 7">
            <a:extLst>
              <a:ext uri="{FF2B5EF4-FFF2-40B4-BE49-F238E27FC236}">
                <a16:creationId xmlns:a16="http://schemas.microsoft.com/office/drawing/2014/main" id="{778C1A33-D0AB-49D3-72F5-0CB3BBA761F1}"/>
              </a:ext>
            </a:extLst>
          </p:cNvPr>
          <p:cNvSpPr txBox="1"/>
          <p:nvPr/>
        </p:nvSpPr>
        <p:spPr>
          <a:xfrm>
            <a:off x="4355976" y="6015923"/>
            <a:ext cx="4380943"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mondai11.py</a:t>
            </a:r>
            <a:r>
              <a:rPr lang="ja-JP" altLang="en-US" sz="1600" dirty="0">
                <a:latin typeface="Meiryo UI" panose="020B0604030504040204" pitchFamily="50" charset="-128"/>
                <a:ea typeface="Meiryo UI" panose="020B0604030504040204" pitchFamily="50" charset="-128"/>
              </a:rPr>
              <a:t>として名前を付けて保存 ⇒　実行</a:t>
            </a:r>
            <a:endParaRPr lang="en-US" altLang="ja-JP" sz="16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EE3E8FF1-B2A7-9E9D-95EF-2EA2CC693C63}"/>
              </a:ext>
            </a:extLst>
          </p:cNvPr>
          <p:cNvSpPr txBox="1"/>
          <p:nvPr/>
        </p:nvSpPr>
        <p:spPr bwMode="auto">
          <a:xfrm>
            <a:off x="2483768" y="1525549"/>
            <a:ext cx="438094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100" i="0" dirty="0">
                <a:solidFill>
                  <a:srgbClr val="002060"/>
                </a:solidFill>
                <a:effectLst/>
                <a:latin typeface="Meiryo UI" panose="020B0604030504040204" pitchFamily="50" charset="-128"/>
                <a:ea typeface="Meiryo UI" panose="020B0604030504040204" pitchFamily="50" charset="-128"/>
              </a:rPr>
              <a:t>今回は気温２０℃と設定（サーミスタを使用することも可能）</a:t>
            </a:r>
            <a:endParaRPr lang="en-US" altLang="ja-JP" sz="1100" i="0" dirty="0">
              <a:solidFill>
                <a:srgbClr val="002060"/>
              </a:solidFill>
              <a:effectLst/>
              <a:latin typeface="Meiryo UI" panose="020B0604030504040204" pitchFamily="50" charset="-128"/>
              <a:ea typeface="Meiryo UI" panose="020B0604030504040204" pitchFamily="50" charset="-128"/>
            </a:endParaRPr>
          </a:p>
        </p:txBody>
      </p:sp>
      <p:sp>
        <p:nvSpPr>
          <p:cNvPr id="5" name="右中かっこ 4">
            <a:extLst>
              <a:ext uri="{FF2B5EF4-FFF2-40B4-BE49-F238E27FC236}">
                <a16:creationId xmlns:a16="http://schemas.microsoft.com/office/drawing/2014/main" id="{2E863B80-518D-2B92-E060-2D532A4D557A}"/>
              </a:ext>
            </a:extLst>
          </p:cNvPr>
          <p:cNvSpPr/>
          <p:nvPr/>
        </p:nvSpPr>
        <p:spPr>
          <a:xfrm>
            <a:off x="2123728" y="1787159"/>
            <a:ext cx="72008" cy="432048"/>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21E619B-15D5-CB33-475C-99302366126D}"/>
              </a:ext>
            </a:extLst>
          </p:cNvPr>
          <p:cNvSpPr txBox="1"/>
          <p:nvPr/>
        </p:nvSpPr>
        <p:spPr bwMode="auto">
          <a:xfrm>
            <a:off x="2511900" y="1872378"/>
            <a:ext cx="14300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100" i="0" dirty="0">
                <a:solidFill>
                  <a:srgbClr val="002060"/>
                </a:solidFill>
                <a:effectLst/>
                <a:latin typeface="Meiryo UI" panose="020B0604030504040204" pitchFamily="50" charset="-128"/>
                <a:ea typeface="Meiryo UI" panose="020B0604030504040204" pitchFamily="50" charset="-128"/>
              </a:rPr>
              <a:t>送信・受信　</a:t>
            </a:r>
            <a:r>
              <a:rPr lang="en-US" altLang="ja-JP" sz="1100" i="0" dirty="0">
                <a:solidFill>
                  <a:srgbClr val="002060"/>
                </a:solidFill>
                <a:effectLst/>
                <a:latin typeface="Meiryo UI" panose="020B0604030504040204" pitchFamily="50" charset="-128"/>
                <a:ea typeface="Meiryo UI" panose="020B0604030504040204" pitchFamily="50" charset="-128"/>
              </a:rPr>
              <a:t>Pin</a:t>
            </a:r>
            <a:r>
              <a:rPr lang="ja-JP" altLang="en-US" sz="1100" i="0" dirty="0">
                <a:solidFill>
                  <a:srgbClr val="002060"/>
                </a:solidFill>
                <a:effectLst/>
                <a:latin typeface="Meiryo UI" panose="020B0604030504040204" pitchFamily="50" charset="-128"/>
                <a:ea typeface="Meiryo UI" panose="020B0604030504040204" pitchFamily="50" charset="-128"/>
              </a:rPr>
              <a:t>設定</a:t>
            </a:r>
            <a:endParaRPr lang="en-US" altLang="ja-JP" sz="1100" i="0" dirty="0">
              <a:solidFill>
                <a:srgbClr val="002060"/>
              </a:solidFill>
              <a:effectLs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2457BD8-9217-04D7-1F9A-DBE9E08BBDFD}"/>
              </a:ext>
            </a:extLst>
          </p:cNvPr>
          <p:cNvSpPr txBox="1"/>
          <p:nvPr/>
        </p:nvSpPr>
        <p:spPr bwMode="auto">
          <a:xfrm>
            <a:off x="3386752" y="2265268"/>
            <a:ext cx="1110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100" i="0" dirty="0">
                <a:solidFill>
                  <a:srgbClr val="002060"/>
                </a:solidFill>
                <a:effectLst/>
                <a:latin typeface="Meiryo UI" panose="020B0604030504040204" pitchFamily="50" charset="-128"/>
                <a:ea typeface="Meiryo UI" panose="020B0604030504040204" pitchFamily="50" charset="-128"/>
              </a:rPr>
              <a:t>音速を設定</a:t>
            </a:r>
            <a:endParaRPr lang="en-US" altLang="ja-JP" sz="1100" i="0" dirty="0">
              <a:solidFill>
                <a:srgbClr val="002060"/>
              </a:solidFill>
              <a:effectLst/>
              <a:latin typeface="Meiryo UI" panose="020B0604030504040204" pitchFamily="50" charset="-128"/>
              <a:ea typeface="Meiryo UI" panose="020B0604030504040204" pitchFamily="50" charset="-128"/>
            </a:endParaRPr>
          </a:p>
        </p:txBody>
      </p:sp>
      <p:sp>
        <p:nvSpPr>
          <p:cNvPr id="10" name="右中かっこ 9">
            <a:extLst>
              <a:ext uri="{FF2B5EF4-FFF2-40B4-BE49-F238E27FC236}">
                <a16:creationId xmlns:a16="http://schemas.microsoft.com/office/drawing/2014/main" id="{83FD801D-5025-F14A-931B-2A8CD5652430}"/>
              </a:ext>
            </a:extLst>
          </p:cNvPr>
          <p:cNvSpPr/>
          <p:nvPr/>
        </p:nvSpPr>
        <p:spPr>
          <a:xfrm>
            <a:off x="5493174" y="3562322"/>
            <a:ext cx="216024" cy="1770129"/>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34CEB36-1DF3-AD8F-CA87-825BBEE5523B}"/>
              </a:ext>
            </a:extLst>
          </p:cNvPr>
          <p:cNvSpPr txBox="1"/>
          <p:nvPr/>
        </p:nvSpPr>
        <p:spPr bwMode="auto">
          <a:xfrm>
            <a:off x="5868144" y="4231942"/>
            <a:ext cx="11103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100" i="0" dirty="0">
                <a:solidFill>
                  <a:srgbClr val="002060"/>
                </a:solidFill>
                <a:effectLst/>
                <a:latin typeface="Meiryo UI" panose="020B0604030504040204" pitchFamily="50" charset="-128"/>
                <a:ea typeface="Meiryo UI" panose="020B0604030504040204" pitchFamily="50" charset="-128"/>
              </a:rPr>
              <a:t>関数</a:t>
            </a:r>
            <a:endParaRPr lang="en-US" altLang="ja-JP" sz="1100" i="0" dirty="0">
              <a:solidFill>
                <a:srgbClr val="002060"/>
              </a:solidFill>
              <a:effectLst/>
              <a:latin typeface="Meiryo UI" panose="020B0604030504040204" pitchFamily="50" charset="-128"/>
              <a:ea typeface="Meiryo UI" panose="020B0604030504040204" pitchFamily="50" charset="-128"/>
            </a:endParaRPr>
          </a:p>
          <a:p>
            <a:r>
              <a:rPr lang="ja-JP" altLang="en-US" sz="1100" dirty="0">
                <a:solidFill>
                  <a:srgbClr val="002060"/>
                </a:solidFill>
                <a:latin typeface="Meiryo UI" panose="020B0604030504040204" pitchFamily="50" charset="-128"/>
                <a:ea typeface="Meiryo UI" panose="020B0604030504040204" pitchFamily="50" charset="-128"/>
              </a:rPr>
              <a:t>距離を測定</a:t>
            </a:r>
            <a:endParaRPr lang="en-US" altLang="ja-JP" sz="1100" i="0" dirty="0">
              <a:solidFill>
                <a:srgbClr val="002060"/>
              </a:solidFill>
              <a:effectLst/>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43E48750-8D17-1AB3-954A-7185FD691F10}"/>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8.8 </a:t>
            </a:r>
            <a:r>
              <a:rPr lang="ja-JP" altLang="en-US" dirty="0">
                <a:solidFill>
                  <a:srgbClr val="212529"/>
                </a:solidFill>
                <a:latin typeface="メイリオ" panose="020B0604030504040204" pitchFamily="50" charset="-128"/>
                <a:ea typeface="メイリオ" panose="020B0604030504040204" pitchFamily="50" charset="-128"/>
              </a:rPr>
              <a:t>超音波センサー</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12056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DAFC6-E0E9-2AA0-F552-3FA52A0D4D5F}"/>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4" name="テキスト ボックス 3">
            <a:extLst>
              <a:ext uri="{FF2B5EF4-FFF2-40B4-BE49-F238E27FC236}">
                <a16:creationId xmlns:a16="http://schemas.microsoft.com/office/drawing/2014/main" id="{4A5A9043-9101-8B84-6C09-B7EEB424F02E}"/>
              </a:ext>
            </a:extLst>
          </p:cNvPr>
          <p:cNvSpPr txBox="1"/>
          <p:nvPr/>
        </p:nvSpPr>
        <p:spPr bwMode="auto">
          <a:xfrm>
            <a:off x="485799" y="1149971"/>
            <a:ext cx="37981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i="0" dirty="0">
                <a:solidFill>
                  <a:srgbClr val="0070C0"/>
                </a:solidFill>
                <a:effectLst/>
                <a:latin typeface="メイリオ" panose="020B0604030504040204" pitchFamily="50" charset="-128"/>
                <a:ea typeface="メイリオ" panose="020B0604030504040204" pitchFamily="50" charset="-128"/>
              </a:rPr>
              <a:t>SSD1306 I2C OLED</a:t>
            </a:r>
            <a:r>
              <a:rPr lang="ja-JP" altLang="en-US" sz="1400" b="1" i="0" dirty="0">
                <a:solidFill>
                  <a:srgbClr val="0070C0"/>
                </a:solidFill>
                <a:effectLst/>
                <a:latin typeface="メイリオ" panose="020B0604030504040204" pitchFamily="50" charset="-128"/>
                <a:ea typeface="メイリオ" panose="020B0604030504040204" pitchFamily="50" charset="-128"/>
              </a:rPr>
              <a:t>モジュール </a:t>
            </a:r>
            <a:r>
              <a:rPr lang="en-US" altLang="ja-JP" sz="1400" b="1" i="0" dirty="0">
                <a:solidFill>
                  <a:srgbClr val="0070C0"/>
                </a:solidFill>
                <a:effectLst/>
                <a:latin typeface="メイリオ" panose="020B0604030504040204" pitchFamily="50" charset="-128"/>
                <a:ea typeface="メイリオ" panose="020B0604030504040204" pitchFamily="50" charset="-128"/>
              </a:rPr>
              <a:t>128 x 64</a:t>
            </a:r>
          </a:p>
        </p:txBody>
      </p:sp>
      <p:pic>
        <p:nvPicPr>
          <p:cNvPr id="1026" name="Picture 2">
            <a:extLst>
              <a:ext uri="{FF2B5EF4-FFF2-40B4-BE49-F238E27FC236}">
                <a16:creationId xmlns:a16="http://schemas.microsoft.com/office/drawing/2014/main" id="{C2E89425-C4DF-666E-11CF-2E6278CAC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75" y="1600629"/>
            <a:ext cx="1603985" cy="1552244"/>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47EE42A3-FE71-1EC5-8E31-B7B1DD614672}"/>
              </a:ext>
            </a:extLst>
          </p:cNvPr>
          <p:cNvSpPr txBox="1"/>
          <p:nvPr/>
        </p:nvSpPr>
        <p:spPr bwMode="auto">
          <a:xfrm>
            <a:off x="2915816" y="1491104"/>
            <a:ext cx="57554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solidFill>
                  <a:srgbClr val="002060"/>
                </a:solidFill>
                <a:latin typeface="Meiryo UI" panose="020B0604030504040204" pitchFamily="50" charset="-128"/>
                <a:ea typeface="Meiryo UI" panose="020B0604030504040204" pitchFamily="50" charset="-128"/>
              </a:rPr>
              <a:t>グラフィックディスプレイは、文字や図形、画像などを自由に表示することが可能</a:t>
            </a:r>
            <a:endParaRPr lang="en-US" altLang="ja-JP" sz="1400" b="0" i="0" dirty="0">
              <a:solidFill>
                <a:srgbClr val="002060"/>
              </a:solidFill>
              <a:effectLst/>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9BCA1119-20AF-5511-DE3F-90E29C6DF69B}"/>
              </a:ext>
            </a:extLst>
          </p:cNvPr>
          <p:cNvSpPr txBox="1"/>
          <p:nvPr/>
        </p:nvSpPr>
        <p:spPr bwMode="auto">
          <a:xfrm>
            <a:off x="3347864" y="1863945"/>
            <a:ext cx="51125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dirty="0" err="1">
                <a:solidFill>
                  <a:srgbClr val="212529"/>
                </a:solidFill>
                <a:latin typeface="メイリオ" panose="020B0604030504040204" pitchFamily="50" charset="-128"/>
                <a:ea typeface="メイリオ" panose="020B0604030504040204" pitchFamily="50" charset="-128"/>
              </a:rPr>
              <a:t>RaspberryPi</a:t>
            </a:r>
            <a:r>
              <a:rPr lang="ja-JP" altLang="en-US" sz="1200" dirty="0">
                <a:solidFill>
                  <a:srgbClr val="212529"/>
                </a:solidFill>
                <a:latin typeface="メイリオ" panose="020B0604030504040204" pitchFamily="50" charset="-128"/>
                <a:ea typeface="メイリオ" panose="020B0604030504040204" pitchFamily="50" charset="-128"/>
              </a:rPr>
              <a:t>の場合は日本語フォントを使うことで仮名や漢字の表示が可能ですが、</a:t>
            </a:r>
            <a:r>
              <a:rPr lang="en-US" altLang="ja-JP" sz="1200" dirty="0">
                <a:solidFill>
                  <a:srgbClr val="212529"/>
                </a:solidFill>
                <a:latin typeface="メイリオ" panose="020B0604030504040204" pitchFamily="50" charset="-128"/>
                <a:ea typeface="メイリオ" panose="020B0604030504040204" pitchFamily="50" charset="-128"/>
              </a:rPr>
              <a:t>Pico</a:t>
            </a:r>
            <a:r>
              <a:rPr lang="ja-JP" altLang="en-US" sz="1200" dirty="0">
                <a:solidFill>
                  <a:srgbClr val="212529"/>
                </a:solidFill>
                <a:latin typeface="メイリオ" panose="020B0604030504040204" pitchFamily="50" charset="-128"/>
                <a:ea typeface="メイリオ" panose="020B0604030504040204" pitchFamily="50" charset="-128"/>
              </a:rPr>
              <a:t>は利用するライブラリが表示フォントの指定に非対応のため、仮名や漢字の表示はできません</a:t>
            </a:r>
            <a:endParaRPr lang="en-US" altLang="ja-JP" sz="1200" b="0" i="0" dirty="0">
              <a:solidFill>
                <a:srgbClr val="212529"/>
              </a:solidFill>
              <a:effectLst/>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B092BB5B-6BB7-6D82-B79F-D6511D9AD9A4}"/>
              </a:ext>
            </a:extLst>
          </p:cNvPr>
          <p:cNvSpPr txBox="1"/>
          <p:nvPr/>
        </p:nvSpPr>
        <p:spPr bwMode="auto">
          <a:xfrm>
            <a:off x="3641623" y="2557195"/>
            <a:ext cx="4818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200" b="0" i="0" dirty="0">
                <a:solidFill>
                  <a:srgbClr val="212529"/>
                </a:solidFill>
                <a:effectLst/>
                <a:latin typeface="メイリオ" panose="020B0604030504040204" pitchFamily="50" charset="-128"/>
                <a:ea typeface="メイリオ" panose="020B0604030504040204" pitchFamily="50" charset="-128"/>
              </a:rPr>
              <a:t>⇒美咲フォント</a:t>
            </a:r>
            <a:r>
              <a:rPr lang="en-US" altLang="ja-JP" sz="1200" b="0" i="0" dirty="0">
                <a:solidFill>
                  <a:srgbClr val="212529"/>
                </a:solidFill>
                <a:effectLst/>
                <a:latin typeface="メイリオ" panose="020B0604030504040204" pitchFamily="50" charset="-128"/>
                <a:ea typeface="メイリオ" panose="020B0604030504040204" pitchFamily="50" charset="-128"/>
              </a:rPr>
              <a:t>(8x8</a:t>
            </a:r>
            <a:r>
              <a:rPr lang="ja-JP" altLang="en-US" sz="1200" dirty="0">
                <a:solidFill>
                  <a:srgbClr val="212529"/>
                </a:solidFill>
                <a:latin typeface="メイリオ" panose="020B0604030504040204" pitchFamily="50" charset="-128"/>
                <a:ea typeface="メイリオ" panose="020B0604030504040204" pitchFamily="50" charset="-128"/>
              </a:rPr>
              <a:t>ドットの日本語ﾋﾞｯﾄﾏｯﾌﾟﾌｫﾝﾄ</a:t>
            </a:r>
            <a:r>
              <a:rPr lang="en-US" altLang="ja-JP" sz="1200" dirty="0">
                <a:solidFill>
                  <a:srgbClr val="212529"/>
                </a:solidFill>
                <a:latin typeface="メイリオ" panose="020B0604030504040204" pitchFamily="50" charset="-128"/>
                <a:ea typeface="メイリオ" panose="020B0604030504040204" pitchFamily="50" charset="-128"/>
              </a:rPr>
              <a:t>)</a:t>
            </a:r>
            <a:r>
              <a:rPr lang="ja-JP" altLang="en-US" sz="1200" dirty="0">
                <a:solidFill>
                  <a:srgbClr val="212529"/>
                </a:solidFill>
                <a:latin typeface="メイリオ" panose="020B0604030504040204" pitchFamily="50" charset="-128"/>
                <a:ea typeface="メイリオ" panose="020B0604030504040204" pitchFamily="50" charset="-128"/>
              </a:rPr>
              <a:t>などを使用することで、仮名や漢字に対応可能</a:t>
            </a:r>
            <a:endParaRPr lang="en-US" altLang="ja-JP" sz="1200" b="0" i="0" dirty="0">
              <a:solidFill>
                <a:srgbClr val="212529"/>
              </a:solidFill>
              <a:effectLst/>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726AFA69-5C02-B4FE-6D50-CD20FA96EAD6}"/>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8.9 </a:t>
            </a:r>
            <a:r>
              <a:rPr lang="ja-JP" altLang="en-US" b="0" i="0" dirty="0">
                <a:solidFill>
                  <a:srgbClr val="212529"/>
                </a:solidFill>
                <a:effectLst/>
                <a:latin typeface="メイリオ" panose="020B0604030504040204" pitchFamily="50" charset="-128"/>
                <a:ea typeface="メイリオ" panose="020B0604030504040204" pitchFamily="50" charset="-128"/>
              </a:rPr>
              <a:t>グラフィックディスプレイ</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71405733-BC41-0763-FF41-8BB442CCBF72}"/>
              </a:ext>
            </a:extLst>
          </p:cNvPr>
          <p:cNvSpPr txBox="1"/>
          <p:nvPr/>
        </p:nvSpPr>
        <p:spPr bwMode="auto">
          <a:xfrm>
            <a:off x="2627784" y="3038209"/>
            <a:ext cx="61432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200" b="0" i="0" dirty="0">
                <a:solidFill>
                  <a:srgbClr val="212529"/>
                </a:solidFill>
                <a:effectLst/>
                <a:latin typeface="メイリオ" panose="020B0604030504040204" pitchFamily="50" charset="-128"/>
                <a:ea typeface="メイリオ" panose="020B0604030504040204" pitchFamily="50" charset="-128"/>
              </a:rPr>
              <a:t>SCL</a:t>
            </a:r>
            <a:r>
              <a:rPr lang="ja-JP" altLang="en-US" sz="1200" b="0" i="0" dirty="0">
                <a:solidFill>
                  <a:srgbClr val="212529"/>
                </a:solidFill>
                <a:effectLst/>
                <a:latin typeface="メイリオ" panose="020B0604030504040204" pitchFamily="50" charset="-128"/>
                <a:ea typeface="メイリオ" panose="020B0604030504040204" pitchFamily="50" charset="-128"/>
              </a:rPr>
              <a:t>と</a:t>
            </a:r>
            <a:r>
              <a:rPr lang="en-US" altLang="ja-JP" sz="1200" b="0" i="0" dirty="0">
                <a:solidFill>
                  <a:srgbClr val="212529"/>
                </a:solidFill>
                <a:effectLst/>
                <a:latin typeface="メイリオ" panose="020B0604030504040204" pitchFamily="50" charset="-128"/>
                <a:ea typeface="メイリオ" panose="020B0604030504040204" pitchFamily="50" charset="-128"/>
              </a:rPr>
              <a:t>SDA</a:t>
            </a:r>
            <a:r>
              <a:rPr lang="ja-JP" altLang="en-US" sz="1200" b="0" i="0" dirty="0">
                <a:solidFill>
                  <a:srgbClr val="212529"/>
                </a:solidFill>
                <a:effectLst/>
                <a:latin typeface="メイリオ" panose="020B0604030504040204" pitchFamily="50" charset="-128"/>
                <a:ea typeface="メイリオ" panose="020B0604030504040204" pitchFamily="50" charset="-128"/>
              </a:rPr>
              <a:t>の２本の信号線を用いる通信方式を</a:t>
            </a:r>
            <a:r>
              <a:rPr lang="en-US" altLang="ja-JP" sz="1200" b="0" i="0" dirty="0">
                <a:solidFill>
                  <a:srgbClr val="212529"/>
                </a:solidFill>
                <a:effectLst/>
                <a:latin typeface="メイリオ" panose="020B0604030504040204" pitchFamily="50" charset="-128"/>
                <a:ea typeface="メイリオ" panose="020B0604030504040204" pitchFamily="50" charset="-128"/>
              </a:rPr>
              <a:t>I2C</a:t>
            </a:r>
            <a:r>
              <a:rPr lang="ja-JP" altLang="en-US" sz="1200" b="0" i="0" dirty="0">
                <a:solidFill>
                  <a:srgbClr val="212529"/>
                </a:solidFill>
                <a:effectLst/>
                <a:latin typeface="メイリオ" panose="020B0604030504040204" pitchFamily="50" charset="-128"/>
                <a:ea typeface="メイリオ" panose="020B0604030504040204" pitchFamily="50" charset="-128"/>
              </a:rPr>
              <a:t>といい、</a:t>
            </a:r>
            <a:r>
              <a:rPr lang="ja-JP" altLang="en-US" sz="1200" dirty="0">
                <a:solidFill>
                  <a:srgbClr val="212529"/>
                </a:solidFill>
                <a:latin typeface="メイリオ" panose="020B0604030504040204" pitchFamily="50" charset="-128"/>
                <a:ea typeface="メイリオ" panose="020B0604030504040204" pitchFamily="50" charset="-128"/>
              </a:rPr>
              <a:t>シンプルな通信方式です</a:t>
            </a:r>
            <a:endParaRPr lang="en-US" altLang="ja-JP" sz="1200" b="0" i="0" dirty="0">
              <a:solidFill>
                <a:srgbClr val="212529"/>
              </a:solidFill>
              <a:effectLst/>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2EE7D9B-0DA5-5A98-AE10-76FDFEB41F29}"/>
              </a:ext>
            </a:extLst>
          </p:cNvPr>
          <p:cNvSpPr txBox="1"/>
          <p:nvPr/>
        </p:nvSpPr>
        <p:spPr bwMode="auto">
          <a:xfrm>
            <a:off x="3008239" y="3380277"/>
            <a:ext cx="571980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000" dirty="0">
                <a:latin typeface="Source Code Pro" panose="020B0509030403020204" pitchFamily="49" charset="0"/>
                <a:ea typeface="Source Code Pro" panose="020B0509030403020204" pitchFamily="49" charset="0"/>
              </a:rPr>
              <a:t>from machine import Pin, I2C</a:t>
            </a:r>
          </a:p>
          <a:p>
            <a:r>
              <a:rPr lang="en-US" altLang="ja-JP" sz="1000" dirty="0">
                <a:latin typeface="Source Code Pro" panose="020B0509030403020204" pitchFamily="49" charset="0"/>
                <a:ea typeface="Source Code Pro" panose="020B0509030403020204" pitchFamily="49" charset="0"/>
              </a:rPr>
              <a:t>from ssd1306 import SSD1306_I2C</a:t>
            </a:r>
          </a:p>
          <a:p>
            <a:endParaRPr lang="en-US" altLang="ja-JP" sz="1000" dirty="0">
              <a:latin typeface="Source Code Pro" panose="020B0509030403020204" pitchFamily="49" charset="0"/>
              <a:ea typeface="Source Code Pro" panose="020B0509030403020204" pitchFamily="49" charset="0"/>
            </a:endParaRPr>
          </a:p>
          <a:p>
            <a:r>
              <a:rPr lang="en-US" altLang="ja-JP" sz="1000" dirty="0">
                <a:latin typeface="Source Code Pro" panose="020B0509030403020204" pitchFamily="49" charset="0"/>
                <a:ea typeface="Source Code Pro" panose="020B0509030403020204" pitchFamily="49" charset="0"/>
              </a:rPr>
              <a:t># I2C</a:t>
            </a:r>
            <a:r>
              <a:rPr lang="ja-JP" altLang="en-US" sz="1000" dirty="0">
                <a:latin typeface="Source Code Pro" panose="020B0509030403020204" pitchFamily="49" charset="0"/>
              </a:rPr>
              <a:t>設定</a:t>
            </a:r>
          </a:p>
          <a:p>
            <a:r>
              <a:rPr lang="en-US" altLang="ja-JP" sz="1000" dirty="0">
                <a:latin typeface="Source Code Pro" panose="020B0509030403020204" pitchFamily="49" charset="0"/>
                <a:ea typeface="Source Code Pro" panose="020B0509030403020204" pitchFamily="49" charset="0"/>
              </a:rPr>
              <a:t>i2c = I2C(0, </a:t>
            </a:r>
            <a:r>
              <a:rPr lang="en-US" altLang="ja-JP" sz="1000" dirty="0" err="1">
                <a:latin typeface="Source Code Pro" panose="020B0509030403020204" pitchFamily="49" charset="0"/>
                <a:ea typeface="Source Code Pro" panose="020B0509030403020204" pitchFamily="49" charset="0"/>
              </a:rPr>
              <a:t>scl</a:t>
            </a:r>
            <a:r>
              <a:rPr lang="en-US" altLang="ja-JP" sz="1000" dirty="0">
                <a:latin typeface="Source Code Pro" panose="020B0509030403020204" pitchFamily="49" charset="0"/>
                <a:ea typeface="Source Code Pro" panose="020B0509030403020204" pitchFamily="49" charset="0"/>
              </a:rPr>
              <a:t>=Pin(1), </a:t>
            </a:r>
            <a:r>
              <a:rPr lang="en-US" altLang="ja-JP" sz="1000" dirty="0" err="1">
                <a:latin typeface="Source Code Pro" panose="020B0509030403020204" pitchFamily="49" charset="0"/>
                <a:ea typeface="Source Code Pro" panose="020B0509030403020204" pitchFamily="49" charset="0"/>
              </a:rPr>
              <a:t>sda</a:t>
            </a:r>
            <a:r>
              <a:rPr lang="en-US" altLang="ja-JP" sz="1000" dirty="0">
                <a:latin typeface="Source Code Pro" panose="020B0509030403020204" pitchFamily="49" charset="0"/>
                <a:ea typeface="Source Code Pro" panose="020B0509030403020204" pitchFamily="49" charset="0"/>
              </a:rPr>
              <a:t>=Pin(0))</a:t>
            </a:r>
          </a:p>
          <a:p>
            <a:endParaRPr lang="en-US" altLang="ja-JP" sz="1000" dirty="0">
              <a:latin typeface="Source Code Pro" panose="020B0509030403020204" pitchFamily="49" charset="0"/>
              <a:ea typeface="Source Code Pro" panose="020B0509030403020204" pitchFamily="49" charset="0"/>
            </a:endParaRPr>
          </a:p>
          <a:p>
            <a:r>
              <a:rPr lang="en-US" altLang="ja-JP" sz="1000" dirty="0">
                <a:latin typeface="Source Code Pro" panose="020B0509030403020204" pitchFamily="49" charset="0"/>
                <a:ea typeface="Source Code Pro" panose="020B0509030403020204" pitchFamily="49" charset="0"/>
              </a:rPr>
              <a:t># OLED</a:t>
            </a:r>
            <a:r>
              <a:rPr lang="ja-JP" altLang="en-US" sz="1000" dirty="0">
                <a:latin typeface="Source Code Pro" panose="020B0509030403020204" pitchFamily="49" charset="0"/>
              </a:rPr>
              <a:t>ディスプレイの初期化</a:t>
            </a:r>
          </a:p>
          <a:p>
            <a:r>
              <a:rPr lang="en-US" altLang="ja-JP" sz="1000" dirty="0" err="1">
                <a:latin typeface="Source Code Pro" panose="020B0509030403020204" pitchFamily="49" charset="0"/>
                <a:ea typeface="Source Code Pro" panose="020B0509030403020204" pitchFamily="49" charset="0"/>
              </a:rPr>
              <a:t>oled</a:t>
            </a:r>
            <a:r>
              <a:rPr lang="en-US" altLang="ja-JP" sz="1000" dirty="0">
                <a:latin typeface="Source Code Pro" panose="020B0509030403020204" pitchFamily="49" charset="0"/>
                <a:ea typeface="Source Code Pro" panose="020B0509030403020204" pitchFamily="49" charset="0"/>
              </a:rPr>
              <a:t> = SSD1306_I2C(128, 64, i2c)</a:t>
            </a:r>
          </a:p>
          <a:p>
            <a:endParaRPr lang="en-US" altLang="ja-JP" sz="1000" dirty="0">
              <a:latin typeface="Source Code Pro" panose="020B0509030403020204" pitchFamily="49" charset="0"/>
              <a:ea typeface="Source Code Pro" panose="020B0509030403020204" pitchFamily="49" charset="0"/>
            </a:endParaRPr>
          </a:p>
          <a:p>
            <a:r>
              <a:rPr lang="en-US" altLang="ja-JP" sz="1000" dirty="0">
                <a:latin typeface="Source Code Pro" panose="020B0509030403020204" pitchFamily="49" charset="0"/>
                <a:ea typeface="Source Code Pro" panose="020B0509030403020204" pitchFamily="49" charset="0"/>
              </a:rPr>
              <a:t># </a:t>
            </a:r>
            <a:r>
              <a:rPr lang="ja-JP" altLang="en-US" sz="1000" dirty="0">
                <a:latin typeface="Source Code Pro" panose="020B0509030403020204" pitchFamily="49" charset="0"/>
              </a:rPr>
              <a:t>画面をクリア</a:t>
            </a:r>
          </a:p>
          <a:p>
            <a:r>
              <a:rPr lang="en-US" altLang="ja-JP" sz="1000" dirty="0" err="1">
                <a:latin typeface="Source Code Pro" panose="020B0509030403020204" pitchFamily="49" charset="0"/>
                <a:ea typeface="Source Code Pro" panose="020B0509030403020204" pitchFamily="49" charset="0"/>
              </a:rPr>
              <a:t>oled.fill</a:t>
            </a:r>
            <a:r>
              <a:rPr lang="en-US" altLang="ja-JP" sz="1000" dirty="0">
                <a:latin typeface="Source Code Pro" panose="020B0509030403020204" pitchFamily="49" charset="0"/>
                <a:ea typeface="Source Code Pro" panose="020B0509030403020204" pitchFamily="49" charset="0"/>
              </a:rPr>
              <a:t>(0)</a:t>
            </a:r>
          </a:p>
          <a:p>
            <a:endParaRPr lang="en-US" altLang="ja-JP" sz="1000" dirty="0">
              <a:latin typeface="Source Code Pro" panose="020B0509030403020204" pitchFamily="49" charset="0"/>
              <a:ea typeface="Source Code Pro" panose="020B0509030403020204" pitchFamily="49" charset="0"/>
            </a:endParaRPr>
          </a:p>
          <a:p>
            <a:r>
              <a:rPr lang="en-US" altLang="ja-JP" sz="1000" dirty="0">
                <a:latin typeface="Source Code Pro" panose="020B0509030403020204" pitchFamily="49" charset="0"/>
                <a:ea typeface="Source Code Pro" panose="020B0509030403020204" pitchFamily="49" charset="0"/>
              </a:rPr>
              <a:t># </a:t>
            </a:r>
            <a:r>
              <a:rPr lang="ja-JP" altLang="en-US" sz="1000" dirty="0">
                <a:latin typeface="Source Code Pro" panose="020B0509030403020204" pitchFamily="49" charset="0"/>
              </a:rPr>
              <a:t>テキストを表示</a:t>
            </a:r>
          </a:p>
          <a:p>
            <a:r>
              <a:rPr lang="en-US" altLang="ja-JP" sz="1000" dirty="0" err="1">
                <a:latin typeface="Source Code Pro" panose="020B0509030403020204" pitchFamily="49" charset="0"/>
                <a:ea typeface="Source Code Pro" panose="020B0509030403020204" pitchFamily="49" charset="0"/>
              </a:rPr>
              <a:t>oled.text</a:t>
            </a:r>
            <a:r>
              <a:rPr lang="en-US" altLang="ja-JP" sz="1000" dirty="0">
                <a:latin typeface="Source Code Pro" panose="020B0509030403020204" pitchFamily="49" charset="0"/>
                <a:ea typeface="Source Code Pro" panose="020B0509030403020204" pitchFamily="49" charset="0"/>
              </a:rPr>
              <a:t>('SSD1306 OLED', 0, 10)   # </a:t>
            </a:r>
            <a:r>
              <a:rPr lang="ja-JP" altLang="en-US" sz="1000" dirty="0">
                <a:latin typeface="Source Code Pro" panose="020B0509030403020204" pitchFamily="49" charset="0"/>
              </a:rPr>
              <a:t>テキストを</a:t>
            </a:r>
            <a:r>
              <a:rPr lang="en-US" altLang="ja-JP" sz="1000" dirty="0">
                <a:latin typeface="Source Code Pro" panose="020B0509030403020204" pitchFamily="49" charset="0"/>
                <a:ea typeface="Source Code Pro" panose="020B0509030403020204" pitchFamily="49" charset="0"/>
              </a:rPr>
              <a:t>(0, 10)</a:t>
            </a:r>
            <a:r>
              <a:rPr lang="ja-JP" altLang="en-US" sz="1000" dirty="0">
                <a:latin typeface="Source Code Pro" panose="020B0509030403020204" pitchFamily="49" charset="0"/>
              </a:rPr>
              <a:t>の位置に表示</a:t>
            </a:r>
          </a:p>
          <a:p>
            <a:r>
              <a:rPr lang="en-US" altLang="ja-JP" sz="1000" dirty="0" err="1">
                <a:latin typeface="Source Code Pro" panose="020B0509030403020204" pitchFamily="49" charset="0"/>
                <a:ea typeface="Source Code Pro" panose="020B0509030403020204" pitchFamily="49" charset="0"/>
              </a:rPr>
              <a:t>oled.text</a:t>
            </a:r>
            <a:r>
              <a:rPr lang="en-US" altLang="ja-JP" sz="1000" dirty="0">
                <a:latin typeface="Source Code Pro" panose="020B0509030403020204" pitchFamily="49" charset="0"/>
                <a:ea typeface="Source Code Pro" panose="020B0509030403020204" pitchFamily="49" charset="0"/>
              </a:rPr>
              <a:t>('Pico W', 40, 35)  # </a:t>
            </a:r>
            <a:r>
              <a:rPr lang="ja-JP" altLang="en-US" sz="1000" dirty="0">
                <a:latin typeface="Source Code Pro" panose="020B0509030403020204" pitchFamily="49" charset="0"/>
              </a:rPr>
              <a:t>テキストを</a:t>
            </a:r>
            <a:r>
              <a:rPr lang="en-US" altLang="ja-JP" sz="1000" dirty="0">
                <a:latin typeface="Source Code Pro" panose="020B0509030403020204" pitchFamily="49" charset="0"/>
                <a:ea typeface="Source Code Pro" panose="020B0509030403020204" pitchFamily="49" charset="0"/>
              </a:rPr>
              <a:t>(40, 35)</a:t>
            </a:r>
            <a:r>
              <a:rPr lang="ja-JP" altLang="en-US" sz="1000" dirty="0">
                <a:latin typeface="Source Code Pro" panose="020B0509030403020204" pitchFamily="49" charset="0"/>
              </a:rPr>
              <a:t>の位置に表示</a:t>
            </a:r>
          </a:p>
          <a:p>
            <a:endParaRPr lang="ja-JP" altLang="en-US" sz="1000" dirty="0">
              <a:latin typeface="Source Code Pro" panose="020B0509030403020204" pitchFamily="49" charset="0"/>
            </a:endParaRPr>
          </a:p>
          <a:p>
            <a:r>
              <a:rPr lang="en-US" altLang="ja-JP" sz="1000" dirty="0">
                <a:latin typeface="Source Code Pro" panose="020B0509030403020204" pitchFamily="49" charset="0"/>
                <a:ea typeface="Source Code Pro" panose="020B0509030403020204" pitchFamily="49" charset="0"/>
              </a:rPr>
              <a:t># </a:t>
            </a:r>
            <a:r>
              <a:rPr lang="ja-JP" altLang="en-US" sz="1000" dirty="0">
                <a:latin typeface="Source Code Pro" panose="020B0509030403020204" pitchFamily="49" charset="0"/>
              </a:rPr>
              <a:t>画面を更新してテキストを表示</a:t>
            </a:r>
          </a:p>
          <a:p>
            <a:r>
              <a:rPr lang="en-US" altLang="ja-JP" sz="1000" dirty="0" err="1">
                <a:latin typeface="Source Code Pro" panose="020B0509030403020204" pitchFamily="49" charset="0"/>
                <a:ea typeface="Source Code Pro" panose="020B0509030403020204" pitchFamily="49" charset="0"/>
              </a:rPr>
              <a:t>oled.show</a:t>
            </a:r>
            <a:r>
              <a:rPr lang="en-US" altLang="ja-JP" sz="1000" dirty="0">
                <a:latin typeface="Source Code Pro" panose="020B0509030403020204" pitchFamily="49" charset="0"/>
                <a:ea typeface="Source Code Pro" panose="020B0509030403020204" pitchFamily="49" charset="0"/>
              </a:rPr>
              <a:t>()</a:t>
            </a:r>
            <a:endParaRPr lang="ja-JP" altLang="en-US" sz="1000" dirty="0">
              <a:latin typeface="Source Code Pro" panose="020B0509030403020204" pitchFamily="49" charset="0"/>
            </a:endParaRPr>
          </a:p>
        </p:txBody>
      </p:sp>
    </p:spTree>
    <p:extLst>
      <p:ext uri="{BB962C8B-B14F-4D97-AF65-F5344CB8AC3E}">
        <p14:creationId xmlns:p14="http://schemas.microsoft.com/office/powerpoint/2010/main" val="4121588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03CCB-96DA-260E-F09E-3CA951F94CB7}"/>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38CBC797-5F04-46E5-39FB-33B7A9CA6F7C}"/>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8.9 </a:t>
            </a:r>
            <a:r>
              <a:rPr lang="ja-JP" altLang="en-US" b="0" i="0" dirty="0">
                <a:solidFill>
                  <a:srgbClr val="212529"/>
                </a:solidFill>
                <a:effectLst/>
                <a:latin typeface="メイリオ" panose="020B0604030504040204" pitchFamily="50" charset="-128"/>
                <a:ea typeface="メイリオ" panose="020B0604030504040204" pitchFamily="50" charset="-128"/>
              </a:rPr>
              <a:t>グラフィックディスプレイ</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92B505EF-950F-3F46-B123-B2952FA01078}"/>
              </a:ext>
            </a:extLst>
          </p:cNvPr>
          <p:cNvSpPr txBox="1"/>
          <p:nvPr/>
        </p:nvSpPr>
        <p:spPr bwMode="auto">
          <a:xfrm>
            <a:off x="829955" y="1102889"/>
            <a:ext cx="57554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002060"/>
                </a:solidFill>
                <a:effectLst/>
                <a:latin typeface="Meiryo UI" panose="020B0604030504040204" pitchFamily="50" charset="-128"/>
                <a:ea typeface="Meiryo UI" panose="020B0604030504040204" pitchFamily="50" charset="-128"/>
              </a:rPr>
              <a:t>基本的な表示方法</a:t>
            </a:r>
            <a:endParaRPr lang="en-US" altLang="ja-JP" sz="1400" b="0" i="0" dirty="0">
              <a:solidFill>
                <a:srgbClr val="002060"/>
              </a:solidFill>
              <a:effectLst/>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96E6FA8A-1554-090C-487A-FE9F96449536}"/>
              </a:ext>
            </a:extLst>
          </p:cNvPr>
          <p:cNvSpPr txBox="1"/>
          <p:nvPr/>
        </p:nvSpPr>
        <p:spPr bwMode="auto">
          <a:xfrm>
            <a:off x="859939" y="1400393"/>
            <a:ext cx="52565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t>#</a:t>
            </a:r>
            <a:r>
              <a:rPr lang="ja-JP" altLang="en-US" sz="1400" dirty="0"/>
              <a:t>　テキスト表示</a:t>
            </a:r>
          </a:p>
          <a:p>
            <a:r>
              <a:rPr lang="en-US" altLang="ja-JP" sz="1400" dirty="0" err="1">
                <a:latin typeface="Source Code Pro" panose="020B0509030403020204" pitchFamily="49" charset="0"/>
                <a:ea typeface="Source Code Pro" panose="020B0509030403020204" pitchFamily="49" charset="0"/>
              </a:rPr>
              <a:t>oled.text</a:t>
            </a:r>
            <a:r>
              <a:rPr lang="en-US" altLang="ja-JP" sz="1400" dirty="0">
                <a:latin typeface="Source Code Pro" panose="020B0509030403020204" pitchFamily="49" charset="0"/>
                <a:ea typeface="Source Code Pro" panose="020B0509030403020204" pitchFamily="49" charset="0"/>
              </a:rPr>
              <a:t>(</a:t>
            </a:r>
            <a:r>
              <a:rPr lang="en-US" altLang="ja-JP" sz="1400" b="1" dirty="0">
                <a:latin typeface="Source Code Pro" panose="020B0509030403020204" pitchFamily="49" charset="0"/>
                <a:ea typeface="Source Code Pro" panose="020B0509030403020204" pitchFamily="49" charset="0"/>
              </a:rPr>
              <a:t>‘</a:t>
            </a:r>
            <a:r>
              <a:rPr lang="ja-JP" altLang="en-US" sz="1400" b="1" dirty="0">
                <a:latin typeface="Source Code Pro" panose="020B0509030403020204" pitchFamily="49" charset="0"/>
                <a:ea typeface="Source Code Pro" panose="020B0509030403020204" pitchFamily="49" charset="0"/>
              </a:rPr>
              <a:t>テキスト</a:t>
            </a:r>
            <a:r>
              <a:rPr lang="en-US" altLang="ja-JP" sz="1400" b="1" dirty="0">
                <a:latin typeface="Source Code Pro" panose="020B0509030403020204" pitchFamily="49" charset="0"/>
                <a:ea typeface="Source Code Pro" panose="020B0509030403020204" pitchFamily="49" charset="0"/>
              </a:rPr>
              <a:t>’, X, Y (,0 or 1)</a:t>
            </a:r>
            <a:r>
              <a:rPr lang="en-US" altLang="ja-JP" sz="1400" dirty="0">
                <a:latin typeface="Source Code Pro" panose="020B0509030403020204" pitchFamily="49" charset="0"/>
                <a:ea typeface="Source Code Pro" panose="020B0509030403020204" pitchFamily="49" charset="0"/>
              </a:rPr>
              <a:t>)</a:t>
            </a:r>
            <a:endParaRPr lang="en-US" altLang="ja-JP" sz="1400" dirty="0"/>
          </a:p>
        </p:txBody>
      </p:sp>
      <p:sp>
        <p:nvSpPr>
          <p:cNvPr id="12" name="テキスト ボックス 11">
            <a:extLst>
              <a:ext uri="{FF2B5EF4-FFF2-40B4-BE49-F238E27FC236}">
                <a16:creationId xmlns:a16="http://schemas.microsoft.com/office/drawing/2014/main" id="{4C2F5894-7CA6-068A-3A66-A8666AF3C6E7}"/>
              </a:ext>
            </a:extLst>
          </p:cNvPr>
          <p:cNvSpPr txBox="1"/>
          <p:nvPr/>
        </p:nvSpPr>
        <p:spPr bwMode="auto">
          <a:xfrm>
            <a:off x="1306288" y="1908276"/>
            <a:ext cx="52565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t>X,Y</a:t>
            </a:r>
            <a:r>
              <a:rPr lang="ja-JP" altLang="en-US" sz="1400" dirty="0"/>
              <a:t>　テキストを表示する左上の位置（ピクセル単位）</a:t>
            </a:r>
            <a:endParaRPr lang="en-US" altLang="ja-JP" sz="1400" dirty="0"/>
          </a:p>
          <a:p>
            <a:r>
              <a:rPr lang="en-US" altLang="ja-JP" sz="1400" dirty="0"/>
              <a:t>Color </a:t>
            </a:r>
            <a:r>
              <a:rPr lang="ja-JP" altLang="en-US" sz="1400" dirty="0"/>
              <a:t>テキストの色</a:t>
            </a:r>
            <a:r>
              <a:rPr lang="en-US" altLang="ja-JP" sz="1400" dirty="0"/>
              <a:t>(</a:t>
            </a:r>
            <a:r>
              <a:rPr lang="ja-JP" altLang="en-US" sz="1400" dirty="0"/>
              <a:t>オプション</a:t>
            </a:r>
            <a:r>
              <a:rPr lang="en-US" altLang="ja-JP" sz="1400" dirty="0"/>
              <a:t>) </a:t>
            </a:r>
            <a:r>
              <a:rPr lang="ja-JP" altLang="en-US" sz="1400" dirty="0"/>
              <a:t>通常</a:t>
            </a:r>
            <a:r>
              <a:rPr lang="en-US" altLang="ja-JP" sz="1400" dirty="0"/>
              <a:t>1</a:t>
            </a:r>
            <a:r>
              <a:rPr lang="ja-JP" altLang="en-US" sz="1400" dirty="0"/>
              <a:t>が白　</a:t>
            </a:r>
            <a:r>
              <a:rPr lang="en-US" altLang="ja-JP" sz="1400" dirty="0"/>
              <a:t>0</a:t>
            </a:r>
            <a:r>
              <a:rPr lang="ja-JP" altLang="en-US" sz="1400" dirty="0"/>
              <a:t>が黒</a:t>
            </a:r>
            <a:endParaRPr lang="en-US" altLang="ja-JP" sz="1400" dirty="0"/>
          </a:p>
        </p:txBody>
      </p:sp>
      <p:sp>
        <p:nvSpPr>
          <p:cNvPr id="13" name="テキスト ボックス 12">
            <a:extLst>
              <a:ext uri="{FF2B5EF4-FFF2-40B4-BE49-F238E27FC236}">
                <a16:creationId xmlns:a16="http://schemas.microsoft.com/office/drawing/2014/main" id="{C6ECA93C-2F1D-7D96-4A0D-59C25A0B41ED}"/>
              </a:ext>
            </a:extLst>
          </p:cNvPr>
          <p:cNvSpPr txBox="1"/>
          <p:nvPr/>
        </p:nvSpPr>
        <p:spPr bwMode="auto">
          <a:xfrm>
            <a:off x="859939" y="2440845"/>
            <a:ext cx="5496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latin typeface="Source Code Pro" panose="020B0509030403020204" pitchFamily="49" charset="0"/>
                <a:ea typeface="Source Code Pro" panose="020B0509030403020204" pitchFamily="49" charset="0"/>
              </a:rPr>
              <a:t># </a:t>
            </a:r>
            <a:r>
              <a:rPr lang="ja-JP" altLang="en-US" sz="1400" dirty="0">
                <a:latin typeface="Source Code Pro" panose="020B0509030403020204" pitchFamily="49" charset="0"/>
              </a:rPr>
              <a:t>横線を設定</a:t>
            </a:r>
          </a:p>
          <a:p>
            <a:r>
              <a:rPr lang="en-US" altLang="ja-JP" sz="1400" dirty="0" err="1">
                <a:latin typeface="Source Code Pro" panose="020B0509030403020204" pitchFamily="49" charset="0"/>
                <a:ea typeface="Source Code Pro" panose="020B0509030403020204" pitchFamily="49" charset="0"/>
              </a:rPr>
              <a:t>oled.hline</a:t>
            </a:r>
            <a:r>
              <a:rPr lang="en-US" altLang="ja-JP" sz="1400" dirty="0">
                <a:latin typeface="Source Code Pro" panose="020B0509030403020204" pitchFamily="49" charset="0"/>
                <a:ea typeface="Source Code Pro" panose="020B0509030403020204" pitchFamily="49" charset="0"/>
              </a:rPr>
              <a:t>(</a:t>
            </a:r>
            <a:r>
              <a:rPr lang="en-US" altLang="ja-JP" sz="1400" b="1" dirty="0">
                <a:latin typeface="Source Code Pro" panose="020B0509030403020204" pitchFamily="49" charset="0"/>
                <a:ea typeface="Source Code Pro" panose="020B0509030403020204" pitchFamily="49" charset="0"/>
              </a:rPr>
              <a:t>X, Y, length, color</a:t>
            </a:r>
            <a:r>
              <a:rPr lang="en-US" altLang="ja-JP" sz="1400" dirty="0">
                <a:latin typeface="Source Code Pro" panose="020B0509030403020204" pitchFamily="49" charset="0"/>
                <a:ea typeface="Source Code Pro" panose="020B0509030403020204" pitchFamily="49" charset="0"/>
              </a:rPr>
              <a:t>)</a:t>
            </a:r>
          </a:p>
        </p:txBody>
      </p:sp>
      <p:sp>
        <p:nvSpPr>
          <p:cNvPr id="15" name="テキスト ボックス 14">
            <a:extLst>
              <a:ext uri="{FF2B5EF4-FFF2-40B4-BE49-F238E27FC236}">
                <a16:creationId xmlns:a16="http://schemas.microsoft.com/office/drawing/2014/main" id="{098BB5DC-769D-7731-21EF-FA4AF08480EF}"/>
              </a:ext>
            </a:extLst>
          </p:cNvPr>
          <p:cNvSpPr txBox="1"/>
          <p:nvPr/>
        </p:nvSpPr>
        <p:spPr bwMode="auto">
          <a:xfrm>
            <a:off x="1328776" y="2956741"/>
            <a:ext cx="52565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t>X : </a:t>
            </a:r>
            <a:r>
              <a:rPr lang="ja-JP" altLang="en-US" sz="1400" dirty="0"/>
              <a:t>水平線の開始位置の</a:t>
            </a:r>
            <a:r>
              <a:rPr lang="en-US" altLang="ja-JP" sz="1400" dirty="0"/>
              <a:t>x</a:t>
            </a:r>
            <a:r>
              <a:rPr lang="ja-JP" altLang="en-US" sz="1400" dirty="0"/>
              <a:t>座標</a:t>
            </a:r>
            <a:r>
              <a:rPr lang="en-US" altLang="ja-JP" sz="1400" dirty="0"/>
              <a:t>(</a:t>
            </a:r>
            <a:r>
              <a:rPr lang="ja-JP" altLang="en-US" sz="1400" dirty="0"/>
              <a:t>ピクセル単位</a:t>
            </a:r>
            <a:r>
              <a:rPr lang="en-US" altLang="ja-JP" sz="1400" dirty="0"/>
              <a:t>)</a:t>
            </a:r>
          </a:p>
          <a:p>
            <a:r>
              <a:rPr lang="en-US" altLang="ja-JP" sz="1400" dirty="0"/>
              <a:t>Y : </a:t>
            </a:r>
            <a:r>
              <a:rPr lang="ja-JP" altLang="en-US" sz="1400" dirty="0"/>
              <a:t>水平線の開始位置の</a:t>
            </a:r>
            <a:r>
              <a:rPr lang="en-US" altLang="ja-JP" sz="1400" dirty="0"/>
              <a:t>y</a:t>
            </a:r>
            <a:r>
              <a:rPr lang="ja-JP" altLang="en-US" sz="1400" dirty="0"/>
              <a:t>座標</a:t>
            </a:r>
            <a:r>
              <a:rPr lang="en-US" altLang="ja-JP" sz="1400" dirty="0"/>
              <a:t>(</a:t>
            </a:r>
            <a:r>
              <a:rPr lang="ja-JP" altLang="en-US" sz="1400" dirty="0"/>
              <a:t>ピクセル単位</a:t>
            </a:r>
            <a:r>
              <a:rPr lang="en-US" altLang="ja-JP" sz="1400" dirty="0"/>
              <a:t>)</a:t>
            </a:r>
          </a:p>
          <a:p>
            <a:r>
              <a:rPr lang="en-US" altLang="ja-JP" sz="1400" dirty="0"/>
              <a:t>Length : </a:t>
            </a:r>
            <a:r>
              <a:rPr lang="ja-JP" altLang="en-US" sz="1400" dirty="0"/>
              <a:t>水平線の長さ</a:t>
            </a:r>
            <a:endParaRPr lang="en-US" altLang="ja-JP" sz="1400" dirty="0"/>
          </a:p>
          <a:p>
            <a:r>
              <a:rPr lang="en-US" altLang="ja-JP" sz="1400" dirty="0"/>
              <a:t>Color : </a:t>
            </a:r>
            <a:r>
              <a:rPr lang="ja-JP" altLang="en-US" sz="1400" dirty="0"/>
              <a:t>線の色</a:t>
            </a:r>
            <a:r>
              <a:rPr lang="en-US" altLang="ja-JP" sz="1400" dirty="0"/>
              <a:t>(1</a:t>
            </a:r>
            <a:r>
              <a:rPr lang="ja-JP" altLang="en-US" sz="1400" dirty="0"/>
              <a:t>が白 </a:t>
            </a:r>
            <a:r>
              <a:rPr lang="en-US" altLang="ja-JP" sz="1400" dirty="0"/>
              <a:t>0</a:t>
            </a:r>
            <a:r>
              <a:rPr lang="ja-JP" altLang="en-US" sz="1400" dirty="0"/>
              <a:t>が黒</a:t>
            </a:r>
            <a:r>
              <a:rPr lang="en-US" altLang="ja-JP" sz="1400" dirty="0"/>
              <a:t>)</a:t>
            </a:r>
          </a:p>
        </p:txBody>
      </p:sp>
      <p:sp>
        <p:nvSpPr>
          <p:cNvPr id="17" name="テキスト ボックス 16">
            <a:extLst>
              <a:ext uri="{FF2B5EF4-FFF2-40B4-BE49-F238E27FC236}">
                <a16:creationId xmlns:a16="http://schemas.microsoft.com/office/drawing/2014/main" id="{504FF6EC-593C-5E36-3D53-151187E37F37}"/>
              </a:ext>
            </a:extLst>
          </p:cNvPr>
          <p:cNvSpPr txBox="1"/>
          <p:nvPr/>
        </p:nvSpPr>
        <p:spPr bwMode="auto">
          <a:xfrm>
            <a:off x="5292080" y="3246231"/>
            <a:ext cx="403244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t>**</a:t>
            </a:r>
            <a:r>
              <a:rPr lang="ja-JP" altLang="en-US" sz="1400" dirty="0"/>
              <a:t>補足</a:t>
            </a:r>
            <a:r>
              <a:rPr lang="en-US" altLang="ja-JP" sz="1400" dirty="0"/>
              <a:t>**</a:t>
            </a:r>
          </a:p>
          <a:p>
            <a:r>
              <a:rPr lang="ja-JP" altLang="en-US" sz="1400" dirty="0"/>
              <a:t>水平線を消去したい場合 </a:t>
            </a:r>
            <a:r>
              <a:rPr lang="en-US" altLang="ja-JP" sz="1400" dirty="0"/>
              <a:t>color</a:t>
            </a:r>
            <a:r>
              <a:rPr lang="ja-JP" altLang="en-US" sz="1400" dirty="0"/>
              <a:t>を</a:t>
            </a:r>
            <a:r>
              <a:rPr lang="en-US" altLang="ja-JP" sz="1400" dirty="0"/>
              <a:t>0</a:t>
            </a:r>
            <a:r>
              <a:rPr lang="ja-JP" altLang="en-US" sz="1400" dirty="0"/>
              <a:t>を指定し、</a:t>
            </a:r>
            <a:endParaRPr lang="en-US" altLang="ja-JP" sz="1400" dirty="0"/>
          </a:p>
          <a:p>
            <a:r>
              <a:rPr lang="ja-JP" altLang="en-US" sz="1400" dirty="0"/>
              <a:t>指定位置の線が黒くなり消えます</a:t>
            </a:r>
            <a:endParaRPr lang="en-US" altLang="ja-JP" sz="1400" dirty="0"/>
          </a:p>
        </p:txBody>
      </p:sp>
      <p:sp>
        <p:nvSpPr>
          <p:cNvPr id="18" name="テキスト ボックス 17">
            <a:extLst>
              <a:ext uri="{FF2B5EF4-FFF2-40B4-BE49-F238E27FC236}">
                <a16:creationId xmlns:a16="http://schemas.microsoft.com/office/drawing/2014/main" id="{99FE7E61-4B39-6D54-F2FC-94BF60240C82}"/>
              </a:ext>
            </a:extLst>
          </p:cNvPr>
          <p:cNvSpPr txBox="1"/>
          <p:nvPr/>
        </p:nvSpPr>
        <p:spPr bwMode="auto">
          <a:xfrm>
            <a:off x="829955" y="3977571"/>
            <a:ext cx="5496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latin typeface="Source Code Pro" panose="020B0509030403020204" pitchFamily="49" charset="0"/>
                <a:ea typeface="Source Code Pro" panose="020B0509030403020204" pitchFamily="49" charset="0"/>
              </a:rPr>
              <a:t># </a:t>
            </a:r>
            <a:r>
              <a:rPr lang="ja-JP" altLang="en-US" sz="1400" dirty="0">
                <a:latin typeface="Source Code Pro" panose="020B0509030403020204" pitchFamily="49" charset="0"/>
                <a:ea typeface="Source Code Pro" panose="020B0509030403020204" pitchFamily="49" charset="0"/>
              </a:rPr>
              <a:t>縦</a:t>
            </a:r>
            <a:r>
              <a:rPr lang="ja-JP" altLang="en-US" sz="1400" dirty="0">
                <a:latin typeface="Source Code Pro" panose="020B0509030403020204" pitchFamily="49" charset="0"/>
              </a:rPr>
              <a:t>線を設定</a:t>
            </a:r>
          </a:p>
          <a:p>
            <a:r>
              <a:rPr lang="en-US" altLang="ja-JP" sz="1400" dirty="0" err="1">
                <a:latin typeface="Source Code Pro" panose="020B0509030403020204" pitchFamily="49" charset="0"/>
                <a:ea typeface="Source Code Pro" panose="020B0509030403020204" pitchFamily="49" charset="0"/>
              </a:rPr>
              <a:t>oled.vline</a:t>
            </a:r>
            <a:r>
              <a:rPr lang="en-US" altLang="ja-JP" sz="1400" dirty="0">
                <a:latin typeface="Source Code Pro" panose="020B0509030403020204" pitchFamily="49" charset="0"/>
                <a:ea typeface="Source Code Pro" panose="020B0509030403020204" pitchFamily="49" charset="0"/>
              </a:rPr>
              <a:t>(</a:t>
            </a:r>
            <a:r>
              <a:rPr lang="en-US" altLang="ja-JP" sz="1400" b="1" dirty="0">
                <a:latin typeface="Source Code Pro" panose="020B0509030403020204" pitchFamily="49" charset="0"/>
                <a:ea typeface="Source Code Pro" panose="020B0509030403020204" pitchFamily="49" charset="0"/>
              </a:rPr>
              <a:t>X, Y, length, color</a:t>
            </a:r>
            <a:r>
              <a:rPr lang="en-US" altLang="ja-JP" sz="1400" dirty="0">
                <a:latin typeface="Source Code Pro" panose="020B0509030403020204" pitchFamily="49" charset="0"/>
                <a:ea typeface="Source Code Pro" panose="020B0509030403020204" pitchFamily="49" charset="0"/>
              </a:rPr>
              <a:t>)</a:t>
            </a:r>
          </a:p>
          <a:p>
            <a:r>
              <a:rPr lang="en-US" altLang="ja-JP" sz="1400" dirty="0">
                <a:latin typeface="Source Code Pro" panose="020B0509030403020204" pitchFamily="49" charset="0"/>
                <a:ea typeface="Source Code Pro" panose="020B0509030403020204" pitchFamily="49" charset="0"/>
              </a:rPr>
              <a:t># </a:t>
            </a:r>
            <a:r>
              <a:rPr lang="ja-JP" altLang="en-US" sz="1400" dirty="0">
                <a:latin typeface="Source Code Pro" panose="020B0509030403020204" pitchFamily="49" charset="0"/>
                <a:ea typeface="Source Code Pro" panose="020B0509030403020204" pitchFamily="49" charset="0"/>
              </a:rPr>
              <a:t>斜め</a:t>
            </a:r>
            <a:r>
              <a:rPr lang="ja-JP" altLang="en-US" sz="1400" dirty="0">
                <a:latin typeface="Source Code Pro" panose="020B0509030403020204" pitchFamily="49" charset="0"/>
              </a:rPr>
              <a:t>線を設定</a:t>
            </a:r>
          </a:p>
          <a:p>
            <a:r>
              <a:rPr lang="en-US" altLang="ja-JP" sz="1400" dirty="0" err="1">
                <a:latin typeface="Source Code Pro" panose="020B0509030403020204" pitchFamily="49" charset="0"/>
                <a:ea typeface="Source Code Pro" panose="020B0509030403020204" pitchFamily="49" charset="0"/>
              </a:rPr>
              <a:t>oled.vline</a:t>
            </a:r>
            <a:r>
              <a:rPr lang="en-US" altLang="ja-JP" sz="1400" dirty="0">
                <a:latin typeface="Source Code Pro" panose="020B0509030403020204" pitchFamily="49" charset="0"/>
                <a:ea typeface="Source Code Pro" panose="020B0509030403020204" pitchFamily="49" charset="0"/>
              </a:rPr>
              <a:t>(</a:t>
            </a:r>
            <a:r>
              <a:rPr lang="en-US" altLang="ja-JP" sz="1400" b="1" dirty="0">
                <a:latin typeface="Source Code Pro" panose="020B0509030403020204" pitchFamily="49" charset="0"/>
                <a:ea typeface="Source Code Pro" panose="020B0509030403020204" pitchFamily="49" charset="0"/>
              </a:rPr>
              <a:t>X1, Y1, x2, y2, color</a:t>
            </a:r>
            <a:r>
              <a:rPr lang="en-US" altLang="ja-JP" sz="1400" dirty="0">
                <a:latin typeface="Source Code Pro" panose="020B0509030403020204" pitchFamily="49" charset="0"/>
                <a:ea typeface="Source Code Pro" panose="020B0509030403020204" pitchFamily="49" charset="0"/>
              </a:rPr>
              <a:t>)</a:t>
            </a:r>
          </a:p>
        </p:txBody>
      </p:sp>
      <p:sp>
        <p:nvSpPr>
          <p:cNvPr id="19" name="テキスト ボックス 18">
            <a:extLst>
              <a:ext uri="{FF2B5EF4-FFF2-40B4-BE49-F238E27FC236}">
                <a16:creationId xmlns:a16="http://schemas.microsoft.com/office/drawing/2014/main" id="{1C18D8CB-B546-D99E-3FC2-4692CA29C474}"/>
              </a:ext>
            </a:extLst>
          </p:cNvPr>
          <p:cNvSpPr txBox="1"/>
          <p:nvPr/>
        </p:nvSpPr>
        <p:spPr bwMode="auto">
          <a:xfrm>
            <a:off x="1306288" y="4940379"/>
            <a:ext cx="52565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t>X1 :</a:t>
            </a:r>
            <a:r>
              <a:rPr lang="ja-JP" altLang="en-US" sz="1400" dirty="0"/>
              <a:t>始点の</a:t>
            </a:r>
            <a:r>
              <a:rPr lang="en-US" altLang="ja-JP" sz="1400" dirty="0"/>
              <a:t>x</a:t>
            </a:r>
            <a:r>
              <a:rPr lang="ja-JP" altLang="en-US" sz="1400" dirty="0"/>
              <a:t>座標</a:t>
            </a:r>
            <a:endParaRPr lang="en-US" altLang="ja-JP" sz="1400" dirty="0"/>
          </a:p>
          <a:p>
            <a:r>
              <a:rPr lang="en-US" altLang="ja-JP" sz="1400" dirty="0"/>
              <a:t>Y1 :</a:t>
            </a:r>
            <a:r>
              <a:rPr lang="ja-JP" altLang="en-US" sz="1400" dirty="0"/>
              <a:t>始点の</a:t>
            </a:r>
            <a:r>
              <a:rPr lang="en-US" altLang="ja-JP" sz="1400" dirty="0"/>
              <a:t>y</a:t>
            </a:r>
            <a:r>
              <a:rPr lang="ja-JP" altLang="en-US" sz="1400" dirty="0"/>
              <a:t>座標</a:t>
            </a:r>
            <a:endParaRPr lang="en-US" altLang="ja-JP" sz="1400" dirty="0"/>
          </a:p>
          <a:p>
            <a:r>
              <a:rPr lang="en-US" altLang="ja-JP" sz="1400" dirty="0"/>
              <a:t>X2 :</a:t>
            </a:r>
            <a:r>
              <a:rPr lang="ja-JP" altLang="en-US" sz="1400" dirty="0"/>
              <a:t>終点の</a:t>
            </a:r>
            <a:r>
              <a:rPr lang="en-US" altLang="ja-JP" sz="1400" dirty="0"/>
              <a:t>x</a:t>
            </a:r>
            <a:r>
              <a:rPr lang="ja-JP" altLang="en-US" sz="1400" dirty="0"/>
              <a:t>座標</a:t>
            </a:r>
            <a:endParaRPr lang="en-US" altLang="ja-JP" sz="1400" dirty="0"/>
          </a:p>
          <a:p>
            <a:r>
              <a:rPr lang="en-US" altLang="ja-JP" sz="1400" dirty="0"/>
              <a:t>Y2 :</a:t>
            </a:r>
            <a:r>
              <a:rPr lang="ja-JP" altLang="en-US" sz="1400" dirty="0"/>
              <a:t>終点の</a:t>
            </a:r>
            <a:r>
              <a:rPr lang="en-US" altLang="ja-JP" sz="1400" dirty="0"/>
              <a:t>y</a:t>
            </a:r>
            <a:r>
              <a:rPr lang="ja-JP" altLang="en-US" sz="1400" dirty="0"/>
              <a:t>座標</a:t>
            </a:r>
            <a:endParaRPr lang="en-US" altLang="ja-JP" sz="1400" dirty="0"/>
          </a:p>
        </p:txBody>
      </p:sp>
    </p:spTree>
    <p:extLst>
      <p:ext uri="{BB962C8B-B14F-4D97-AF65-F5344CB8AC3E}">
        <p14:creationId xmlns:p14="http://schemas.microsoft.com/office/powerpoint/2010/main" val="3305480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BAC8470-4F03-490B-80B9-D50625DE2962}"/>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2 </a:t>
            </a:r>
            <a:r>
              <a:rPr lang="ja-JP" altLang="en-US" sz="2000" kern="0" dirty="0">
                <a:latin typeface="Meiryo UI" panose="020B0604030504040204" pitchFamily="50" charset="-128"/>
                <a:ea typeface="Meiryo UI" panose="020B0604030504040204" pitchFamily="50" charset="-128"/>
              </a:rPr>
              <a:t>　</a:t>
            </a:r>
            <a:r>
              <a:rPr lang="en-US" altLang="ja-JP" sz="2000" kern="0" dirty="0">
                <a:latin typeface="Meiryo UI" panose="020B0604030504040204" pitchFamily="50" charset="-128"/>
                <a:ea typeface="Meiryo UI" panose="020B0604030504040204" pitchFamily="50" charset="-128"/>
              </a:rPr>
              <a:t>IoT</a:t>
            </a:r>
            <a:r>
              <a:rPr lang="ja-JP" altLang="en-US" sz="2000" kern="0" dirty="0">
                <a:latin typeface="Meiryo UI" panose="020B0604030504040204" pitchFamily="50" charset="-128"/>
                <a:ea typeface="Meiryo UI" panose="020B0604030504040204" pitchFamily="50" charset="-128"/>
              </a:rPr>
              <a:t>とは</a:t>
            </a:r>
            <a:endParaRPr lang="en-US" altLang="ja-JP" sz="2000" kern="0" dirty="0">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4E5E3BD0-B3EF-4C27-93EB-0009C496FCAA}"/>
              </a:ext>
            </a:extLst>
          </p:cNvPr>
          <p:cNvSpPr/>
          <p:nvPr/>
        </p:nvSpPr>
        <p:spPr>
          <a:xfrm>
            <a:off x="803966" y="3215187"/>
            <a:ext cx="7467092" cy="932699"/>
          </a:xfrm>
          <a:prstGeom prst="roundRect">
            <a:avLst/>
          </a:prstGeom>
          <a:solidFill>
            <a:schemeClr val="accent1">
              <a:alpha val="2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639AD940-7ECB-4BC9-982D-8F942CE715C6}"/>
              </a:ext>
            </a:extLst>
          </p:cNvPr>
          <p:cNvSpPr txBox="1">
            <a:spLocks noChangeArrowheads="1"/>
          </p:cNvSpPr>
          <p:nvPr/>
        </p:nvSpPr>
        <p:spPr bwMode="auto">
          <a:xfrm>
            <a:off x="605134" y="774695"/>
            <a:ext cx="7632848" cy="72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b="1" kern="0" dirty="0">
                <a:latin typeface="Meiryo UI" panose="020B0604030504040204" pitchFamily="50" charset="-128"/>
                <a:ea typeface="Meiryo UI" panose="020B0604030504040204" pitchFamily="50" charset="-128"/>
              </a:rPr>
              <a:t>IoT(Internet of Things)</a:t>
            </a:r>
            <a:r>
              <a:rPr lang="ja-JP" altLang="en-US" sz="1600" b="1" kern="0" dirty="0">
                <a:latin typeface="Meiryo UI" panose="020B0604030504040204" pitchFamily="50" charset="-128"/>
                <a:ea typeface="Meiryo UI" panose="020B0604030504040204" pitchFamily="50" charset="-128"/>
              </a:rPr>
              <a:t>の略でモノのインターネット</a:t>
            </a:r>
            <a:endParaRPr lang="en-US" altLang="ja-JP" sz="1600" b="1" kern="0" dirty="0">
              <a:latin typeface="Meiryo UI" panose="020B0604030504040204" pitchFamily="50" charset="-128"/>
              <a:ea typeface="Meiryo UI" panose="020B0604030504040204" pitchFamily="50" charset="-128"/>
            </a:endParaRPr>
          </a:p>
          <a:p>
            <a:pPr algn="l"/>
            <a:r>
              <a:rPr lang="ja-JP" altLang="en-US" sz="1600" b="1" kern="0" dirty="0">
                <a:latin typeface="Meiryo UI" panose="020B0604030504040204" pitchFamily="50" charset="-128"/>
                <a:ea typeface="Meiryo UI" panose="020B0604030504040204" pitchFamily="50" charset="-128"/>
              </a:rPr>
              <a:t>モノがインターネットを経由して通信すること</a:t>
            </a:r>
          </a:p>
        </p:txBody>
      </p:sp>
      <p:sp>
        <p:nvSpPr>
          <p:cNvPr id="14" name="タイトル 1">
            <a:extLst>
              <a:ext uri="{FF2B5EF4-FFF2-40B4-BE49-F238E27FC236}">
                <a16:creationId xmlns:a16="http://schemas.microsoft.com/office/drawing/2014/main" id="{FB1FBAB9-0319-4816-9F19-A19EED3283DD}"/>
              </a:ext>
            </a:extLst>
          </p:cNvPr>
          <p:cNvSpPr txBox="1">
            <a:spLocks noChangeArrowheads="1"/>
          </p:cNvSpPr>
          <p:nvPr/>
        </p:nvSpPr>
        <p:spPr bwMode="auto">
          <a:xfrm>
            <a:off x="702318" y="1567171"/>
            <a:ext cx="694904"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b="1" kern="0" dirty="0">
                <a:solidFill>
                  <a:srgbClr val="002060"/>
                </a:solidFill>
                <a:latin typeface="Meiryo UI" panose="020B0604030504040204" pitchFamily="50" charset="-128"/>
                <a:ea typeface="Meiryo UI" panose="020B0604030504040204" pitchFamily="50" charset="-128"/>
              </a:rPr>
              <a:t>従来</a:t>
            </a:r>
          </a:p>
        </p:txBody>
      </p:sp>
      <p:sp>
        <p:nvSpPr>
          <p:cNvPr id="15" name="タイトル 1">
            <a:extLst>
              <a:ext uri="{FF2B5EF4-FFF2-40B4-BE49-F238E27FC236}">
                <a16:creationId xmlns:a16="http://schemas.microsoft.com/office/drawing/2014/main" id="{3374C5FC-413B-477F-A72A-A2675EB922F3}"/>
              </a:ext>
            </a:extLst>
          </p:cNvPr>
          <p:cNvSpPr txBox="1">
            <a:spLocks noChangeArrowheads="1"/>
          </p:cNvSpPr>
          <p:nvPr/>
        </p:nvSpPr>
        <p:spPr bwMode="auto">
          <a:xfrm>
            <a:off x="821158" y="1943476"/>
            <a:ext cx="7632848" cy="70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kern="0" dirty="0">
                <a:latin typeface="Meiryo UI" panose="020B0604030504040204" pitchFamily="50" charset="-128"/>
                <a:ea typeface="Meiryo UI" panose="020B0604030504040204" pitchFamily="50" charset="-128"/>
              </a:rPr>
              <a:t>インターネットは、コンピュータ同士で通信・接続するもの</a:t>
            </a:r>
            <a:endParaRPr lang="en-US" altLang="ja-JP" sz="1600" kern="0" dirty="0">
              <a:latin typeface="Meiryo UI" panose="020B0604030504040204" pitchFamily="50" charset="-128"/>
              <a:ea typeface="Meiryo UI" panose="020B0604030504040204" pitchFamily="50" charset="-128"/>
            </a:endParaRPr>
          </a:p>
          <a:p>
            <a:pPr algn="l"/>
            <a:r>
              <a:rPr lang="ja-JP" altLang="en-US" sz="1600" kern="0" dirty="0">
                <a:latin typeface="Meiryo UI" panose="020B0604030504040204" pitchFamily="50" charset="-128"/>
                <a:ea typeface="Meiryo UI" panose="020B0604030504040204" pitchFamily="50" charset="-128"/>
              </a:rPr>
              <a:t>主にパソコンやサーバー等の</a:t>
            </a:r>
            <a:r>
              <a:rPr lang="en-US" altLang="ja-JP" sz="1600" kern="0" dirty="0">
                <a:latin typeface="Meiryo UI" panose="020B0604030504040204" pitchFamily="50" charset="-128"/>
                <a:ea typeface="Meiryo UI" panose="020B0604030504040204" pitchFamily="50" charset="-128"/>
              </a:rPr>
              <a:t>IT</a:t>
            </a:r>
            <a:r>
              <a:rPr lang="ja-JP" altLang="en-US" sz="1600" kern="0" dirty="0">
                <a:latin typeface="Meiryo UI" panose="020B0604030504040204" pitchFamily="50" charset="-128"/>
                <a:ea typeface="Meiryo UI" panose="020B0604030504040204" pitchFamily="50" charset="-128"/>
              </a:rPr>
              <a:t>関連機器が接続されていた</a:t>
            </a:r>
          </a:p>
        </p:txBody>
      </p:sp>
      <p:sp>
        <p:nvSpPr>
          <p:cNvPr id="16" name="矢印: 下 15">
            <a:extLst>
              <a:ext uri="{FF2B5EF4-FFF2-40B4-BE49-F238E27FC236}">
                <a16:creationId xmlns:a16="http://schemas.microsoft.com/office/drawing/2014/main" id="{2491FE41-B7DD-4BCB-A5D1-D9FD57B725E5}"/>
              </a:ext>
            </a:extLst>
          </p:cNvPr>
          <p:cNvSpPr/>
          <p:nvPr/>
        </p:nvSpPr>
        <p:spPr>
          <a:xfrm>
            <a:off x="3880886" y="2816232"/>
            <a:ext cx="864096" cy="360040"/>
          </a:xfrm>
          <a:prstGeom prst="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B0485014-5B2A-4E6B-B70F-1D449EA82C04}"/>
              </a:ext>
            </a:extLst>
          </p:cNvPr>
          <p:cNvSpPr txBox="1">
            <a:spLocks noChangeArrowheads="1"/>
          </p:cNvSpPr>
          <p:nvPr/>
        </p:nvSpPr>
        <p:spPr bwMode="auto">
          <a:xfrm>
            <a:off x="702318" y="2743613"/>
            <a:ext cx="694904"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b="1" kern="0" dirty="0">
                <a:solidFill>
                  <a:srgbClr val="002060"/>
                </a:solidFill>
                <a:latin typeface="Meiryo UI" panose="020B0604030504040204" pitchFamily="50" charset="-128"/>
                <a:ea typeface="Meiryo UI" panose="020B0604030504040204" pitchFamily="50" charset="-128"/>
              </a:rPr>
              <a:t>現在</a:t>
            </a:r>
          </a:p>
        </p:txBody>
      </p:sp>
      <p:sp>
        <p:nvSpPr>
          <p:cNvPr id="18" name="タイトル 1">
            <a:extLst>
              <a:ext uri="{FF2B5EF4-FFF2-40B4-BE49-F238E27FC236}">
                <a16:creationId xmlns:a16="http://schemas.microsoft.com/office/drawing/2014/main" id="{5FED3DC2-AA40-4F29-90A9-8A863638B98B}"/>
              </a:ext>
            </a:extLst>
          </p:cNvPr>
          <p:cNvSpPr txBox="1">
            <a:spLocks noChangeArrowheads="1"/>
          </p:cNvSpPr>
          <p:nvPr/>
        </p:nvSpPr>
        <p:spPr bwMode="auto">
          <a:xfrm>
            <a:off x="830310" y="3215187"/>
            <a:ext cx="7632848"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kern="0" dirty="0">
                <a:latin typeface="Meiryo UI" panose="020B0604030504040204" pitchFamily="50" charset="-128"/>
                <a:ea typeface="Meiryo UI" panose="020B0604030504040204" pitchFamily="50" charset="-128"/>
              </a:rPr>
              <a:t>情報機器スマートフォン・タブレット端末も接続される</a:t>
            </a:r>
            <a:endParaRPr lang="en-US" altLang="ja-JP" sz="1600" kern="0" dirty="0">
              <a:latin typeface="Meiryo UI" panose="020B0604030504040204" pitchFamily="50" charset="-128"/>
              <a:ea typeface="Meiryo UI" panose="020B0604030504040204" pitchFamily="50" charset="-128"/>
            </a:endParaRPr>
          </a:p>
          <a:p>
            <a:pPr algn="l"/>
            <a:r>
              <a:rPr lang="ja-JP" altLang="en-US" sz="1600" kern="0" dirty="0">
                <a:latin typeface="Meiryo UI" panose="020B0604030504040204" pitchFamily="50" charset="-128"/>
                <a:ea typeface="Meiryo UI" panose="020B0604030504040204" pitchFamily="50" charset="-128"/>
              </a:rPr>
              <a:t>テレビやデジタルカメラ、スマートスピーカー等のデジタル情報家電をインターネットに接続する</a:t>
            </a:r>
            <a:endParaRPr lang="en-US" altLang="ja-JP" sz="1600" kern="0" dirty="0">
              <a:latin typeface="Meiryo UI" panose="020B0604030504040204" pitchFamily="50" charset="-128"/>
              <a:ea typeface="Meiryo UI" panose="020B0604030504040204" pitchFamily="50" charset="-128"/>
            </a:endParaRPr>
          </a:p>
          <a:p>
            <a:pPr algn="l"/>
            <a:r>
              <a:rPr lang="ja-JP" altLang="en-US" sz="1600" kern="0" dirty="0">
                <a:latin typeface="Meiryo UI" panose="020B0604030504040204" pitchFamily="50" charset="-128"/>
                <a:ea typeface="Meiryo UI" panose="020B0604030504040204" pitchFamily="50" charset="-128"/>
              </a:rPr>
              <a:t>流れが増加している</a:t>
            </a:r>
          </a:p>
        </p:txBody>
      </p:sp>
      <p:sp>
        <p:nvSpPr>
          <p:cNvPr id="19" name="タイトル 1">
            <a:extLst>
              <a:ext uri="{FF2B5EF4-FFF2-40B4-BE49-F238E27FC236}">
                <a16:creationId xmlns:a16="http://schemas.microsoft.com/office/drawing/2014/main" id="{890FAC22-312D-4133-96F1-6267B38A064F}"/>
              </a:ext>
            </a:extLst>
          </p:cNvPr>
          <p:cNvSpPr txBox="1">
            <a:spLocks noChangeArrowheads="1"/>
          </p:cNvSpPr>
          <p:nvPr/>
        </p:nvSpPr>
        <p:spPr bwMode="auto">
          <a:xfrm>
            <a:off x="702318" y="5403055"/>
            <a:ext cx="7776864" cy="32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800" kern="0" dirty="0">
                <a:latin typeface="Meiryo UI" panose="020B0604030504040204" pitchFamily="50" charset="-128"/>
                <a:ea typeface="Meiryo UI" panose="020B0604030504040204" pitchFamily="50" charset="-128"/>
              </a:rPr>
              <a:t>インターネットがあらゆる</a:t>
            </a:r>
            <a:r>
              <a:rPr lang="ja-JP" altLang="en-US" sz="1800" b="1" kern="0" dirty="0">
                <a:latin typeface="Meiryo UI" panose="020B0604030504040204" pitchFamily="50" charset="-128"/>
                <a:ea typeface="Meiryo UI" panose="020B0604030504040204" pitchFamily="50" charset="-128"/>
              </a:rPr>
              <a:t>モノ</a:t>
            </a:r>
            <a:r>
              <a:rPr lang="ja-JP" altLang="en-US" sz="1800" kern="0" dirty="0">
                <a:latin typeface="Meiryo UI" panose="020B0604030504040204" pitchFamily="50" charset="-128"/>
                <a:ea typeface="Meiryo UI" panose="020B0604030504040204" pitchFamily="50" charset="-128"/>
              </a:rPr>
              <a:t>が、コミュニケーションするための情報伝送路になりつつある</a:t>
            </a:r>
          </a:p>
        </p:txBody>
      </p:sp>
      <p:sp>
        <p:nvSpPr>
          <p:cNvPr id="20" name="タイトル 1">
            <a:extLst>
              <a:ext uri="{FF2B5EF4-FFF2-40B4-BE49-F238E27FC236}">
                <a16:creationId xmlns:a16="http://schemas.microsoft.com/office/drawing/2014/main" id="{67B412BB-8A27-43F9-870A-2DC8DCA61A45}"/>
              </a:ext>
            </a:extLst>
          </p:cNvPr>
          <p:cNvSpPr txBox="1">
            <a:spLocks noChangeArrowheads="1"/>
          </p:cNvSpPr>
          <p:nvPr/>
        </p:nvSpPr>
        <p:spPr bwMode="auto">
          <a:xfrm>
            <a:off x="971599" y="4308229"/>
            <a:ext cx="6480721" cy="825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r>
              <a:rPr lang="ja-JP" altLang="en-US" sz="1800" b="1" kern="0" dirty="0">
                <a:latin typeface="Meiryo UI" panose="020B0604030504040204" pitchFamily="50" charset="-128"/>
                <a:ea typeface="Meiryo UI" panose="020B0604030504040204" pitchFamily="50" charset="-128"/>
              </a:rPr>
              <a:t>今までインターネットにつながっていなかったモノをつなぐことを、</a:t>
            </a:r>
            <a:endParaRPr lang="en-US" altLang="ja-JP" sz="1800" b="1" kern="0" dirty="0">
              <a:latin typeface="Meiryo UI" panose="020B0604030504040204" pitchFamily="50" charset="-128"/>
              <a:ea typeface="Meiryo UI" panose="020B0604030504040204" pitchFamily="50" charset="-128"/>
            </a:endParaRPr>
          </a:p>
          <a:p>
            <a:r>
              <a:rPr lang="en-US" altLang="ja-JP" sz="1800" b="1" kern="0" dirty="0">
                <a:latin typeface="Meiryo UI" panose="020B0604030504040204" pitchFamily="50" charset="-128"/>
                <a:ea typeface="Meiryo UI" panose="020B0604030504040204" pitchFamily="50" charset="-128"/>
              </a:rPr>
              <a:t>IoT(Internet of Things) </a:t>
            </a:r>
            <a:r>
              <a:rPr lang="ja-JP" altLang="en-US" sz="1800" b="1" kern="0" dirty="0">
                <a:latin typeface="Meiryo UI" panose="020B0604030504040204" pitchFamily="50" charset="-128"/>
                <a:ea typeface="Meiryo UI" panose="020B0604030504040204" pitchFamily="50" charset="-128"/>
              </a:rPr>
              <a:t>モノのインターネットと呼ぶ</a:t>
            </a:r>
          </a:p>
        </p:txBody>
      </p:sp>
      <p:sp>
        <p:nvSpPr>
          <p:cNvPr id="21" name="四角形: 角を丸くする 20">
            <a:extLst>
              <a:ext uri="{FF2B5EF4-FFF2-40B4-BE49-F238E27FC236}">
                <a16:creationId xmlns:a16="http://schemas.microsoft.com/office/drawing/2014/main" id="{41903E47-3475-4DEC-B698-1EF94363657B}"/>
              </a:ext>
            </a:extLst>
          </p:cNvPr>
          <p:cNvSpPr/>
          <p:nvPr/>
        </p:nvSpPr>
        <p:spPr>
          <a:xfrm>
            <a:off x="770890" y="1975163"/>
            <a:ext cx="7467092" cy="780017"/>
          </a:xfrm>
          <a:prstGeom prst="roundRect">
            <a:avLst/>
          </a:prstGeom>
          <a:solidFill>
            <a:schemeClr val="accent1">
              <a:alpha val="2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53102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D5D835-EDEF-B370-B324-A15397E39ED3}"/>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3" name="テキスト ボックス 2">
            <a:extLst>
              <a:ext uri="{FF2B5EF4-FFF2-40B4-BE49-F238E27FC236}">
                <a16:creationId xmlns:a16="http://schemas.microsoft.com/office/drawing/2014/main" id="{589D6C93-F2DA-77E2-768A-87E1E8BF618A}"/>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8.9 </a:t>
            </a:r>
            <a:r>
              <a:rPr lang="ja-JP" altLang="en-US" b="0" i="0" dirty="0">
                <a:solidFill>
                  <a:srgbClr val="212529"/>
                </a:solidFill>
                <a:effectLst/>
                <a:latin typeface="メイリオ" panose="020B0604030504040204" pitchFamily="50" charset="-128"/>
                <a:ea typeface="メイリオ" panose="020B0604030504040204" pitchFamily="50" charset="-128"/>
              </a:rPr>
              <a:t>グラフィックディスプレイ</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0731C09-23C7-D71B-BE0A-659696C4FE06}"/>
              </a:ext>
            </a:extLst>
          </p:cNvPr>
          <p:cNvSpPr txBox="1"/>
          <p:nvPr/>
        </p:nvSpPr>
        <p:spPr bwMode="auto">
          <a:xfrm>
            <a:off x="899592" y="1079567"/>
            <a:ext cx="52565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t>#</a:t>
            </a:r>
            <a:r>
              <a:rPr lang="ja-JP" altLang="en-US" sz="1400" dirty="0"/>
              <a:t>　矩形の描画</a:t>
            </a:r>
          </a:p>
          <a:p>
            <a:r>
              <a:rPr lang="en-US" altLang="ja-JP" sz="1400" dirty="0" err="1">
                <a:latin typeface="Source Code Pro" panose="020B0509030403020204" pitchFamily="49" charset="0"/>
                <a:ea typeface="Source Code Pro" panose="020B0509030403020204" pitchFamily="49" charset="0"/>
              </a:rPr>
              <a:t>oled.rect</a:t>
            </a:r>
            <a:r>
              <a:rPr lang="en-US" altLang="ja-JP" sz="1400" dirty="0">
                <a:latin typeface="Source Code Pro" panose="020B0509030403020204" pitchFamily="49" charset="0"/>
                <a:ea typeface="Source Code Pro" panose="020B0509030403020204" pitchFamily="49" charset="0"/>
              </a:rPr>
              <a:t>(</a:t>
            </a:r>
            <a:r>
              <a:rPr lang="en-US" altLang="ja-JP" sz="1400" b="1" dirty="0">
                <a:latin typeface="Source Code Pro" panose="020B0509030403020204" pitchFamily="49" charset="0"/>
                <a:ea typeface="Source Code Pro" panose="020B0509030403020204" pitchFamily="49" charset="0"/>
              </a:rPr>
              <a:t>X, Y, width, height, color</a:t>
            </a:r>
            <a:r>
              <a:rPr lang="en-US" altLang="ja-JP" sz="1400" dirty="0">
                <a:latin typeface="Source Code Pro" panose="020B0509030403020204" pitchFamily="49" charset="0"/>
                <a:ea typeface="Source Code Pro" panose="020B0509030403020204" pitchFamily="49" charset="0"/>
              </a:rPr>
              <a:t>)</a:t>
            </a:r>
            <a:endParaRPr lang="en-US" altLang="ja-JP" sz="1400" dirty="0"/>
          </a:p>
        </p:txBody>
      </p:sp>
      <p:sp>
        <p:nvSpPr>
          <p:cNvPr id="6" name="テキスト ボックス 5">
            <a:extLst>
              <a:ext uri="{FF2B5EF4-FFF2-40B4-BE49-F238E27FC236}">
                <a16:creationId xmlns:a16="http://schemas.microsoft.com/office/drawing/2014/main" id="{47D418C9-DAB1-BDAF-DC22-F4F2AE27C6B3}"/>
              </a:ext>
            </a:extLst>
          </p:cNvPr>
          <p:cNvSpPr txBox="1"/>
          <p:nvPr/>
        </p:nvSpPr>
        <p:spPr bwMode="auto">
          <a:xfrm>
            <a:off x="1259632" y="1631590"/>
            <a:ext cx="525658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t>X :</a:t>
            </a:r>
            <a:r>
              <a:rPr lang="ja-JP" altLang="en-US" sz="1400" dirty="0"/>
              <a:t>短形の左上の</a:t>
            </a:r>
            <a:r>
              <a:rPr lang="en-US" altLang="ja-JP" sz="1400" dirty="0"/>
              <a:t>x</a:t>
            </a:r>
            <a:r>
              <a:rPr lang="ja-JP" altLang="en-US" sz="1400" dirty="0"/>
              <a:t>座標</a:t>
            </a:r>
            <a:endParaRPr lang="en-US" altLang="ja-JP" sz="1400" dirty="0"/>
          </a:p>
          <a:p>
            <a:r>
              <a:rPr lang="en-US" altLang="ja-JP" sz="1400" dirty="0"/>
              <a:t>Y :</a:t>
            </a:r>
            <a:r>
              <a:rPr lang="ja-JP" altLang="en-US" sz="1400" dirty="0"/>
              <a:t>短形の左上の</a:t>
            </a:r>
            <a:r>
              <a:rPr lang="en-US" altLang="ja-JP" sz="1400" dirty="0"/>
              <a:t>y</a:t>
            </a:r>
            <a:r>
              <a:rPr lang="ja-JP" altLang="en-US" sz="1400" dirty="0"/>
              <a:t>座標</a:t>
            </a:r>
            <a:endParaRPr lang="en-US" altLang="ja-JP" sz="1400" dirty="0"/>
          </a:p>
          <a:p>
            <a:r>
              <a:rPr lang="en-US" altLang="ja-JP" sz="1400" dirty="0" err="1"/>
              <a:t>Widht</a:t>
            </a:r>
            <a:r>
              <a:rPr lang="en-US" altLang="ja-JP" sz="1400" dirty="0"/>
              <a:t> :</a:t>
            </a:r>
            <a:r>
              <a:rPr lang="ja-JP" altLang="en-US" sz="1400" dirty="0"/>
              <a:t>短形の幅</a:t>
            </a:r>
            <a:endParaRPr lang="en-US" altLang="ja-JP" sz="1400" dirty="0"/>
          </a:p>
          <a:p>
            <a:r>
              <a:rPr lang="en-US" altLang="ja-JP" sz="1400" dirty="0"/>
              <a:t>Height :</a:t>
            </a:r>
            <a:r>
              <a:rPr lang="ja-JP" altLang="en-US" sz="1400" dirty="0"/>
              <a:t>短形の高さ</a:t>
            </a:r>
            <a:endParaRPr lang="en-US" altLang="ja-JP" sz="1400" dirty="0"/>
          </a:p>
          <a:p>
            <a:r>
              <a:rPr lang="en-US" altLang="ja-JP" sz="1400" dirty="0"/>
              <a:t>Color :</a:t>
            </a:r>
            <a:r>
              <a:rPr lang="ja-JP" altLang="en-US" sz="1400" dirty="0"/>
              <a:t>枠線の色</a:t>
            </a:r>
            <a:r>
              <a:rPr lang="en-US" altLang="ja-JP" sz="1400" dirty="0"/>
              <a:t>(1</a:t>
            </a:r>
            <a:r>
              <a:rPr lang="ja-JP" altLang="en-US" sz="1400" dirty="0"/>
              <a:t>で白 </a:t>
            </a:r>
            <a:r>
              <a:rPr lang="en-US" altLang="ja-JP" sz="1400" dirty="0"/>
              <a:t>0</a:t>
            </a:r>
            <a:r>
              <a:rPr lang="ja-JP" altLang="en-US" sz="1400" dirty="0"/>
              <a:t>で黒</a:t>
            </a:r>
            <a:r>
              <a:rPr lang="en-US" altLang="ja-JP" sz="1400" dirty="0"/>
              <a:t>)</a:t>
            </a:r>
          </a:p>
        </p:txBody>
      </p:sp>
      <p:sp>
        <p:nvSpPr>
          <p:cNvPr id="9" name="テキスト ボックス 8">
            <a:extLst>
              <a:ext uri="{FF2B5EF4-FFF2-40B4-BE49-F238E27FC236}">
                <a16:creationId xmlns:a16="http://schemas.microsoft.com/office/drawing/2014/main" id="{B6FCF275-81A2-A02F-4F69-6519FE9FDF57}"/>
              </a:ext>
            </a:extLst>
          </p:cNvPr>
          <p:cNvSpPr txBox="1"/>
          <p:nvPr/>
        </p:nvSpPr>
        <p:spPr bwMode="auto">
          <a:xfrm>
            <a:off x="899592" y="2905780"/>
            <a:ext cx="52565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t>#</a:t>
            </a:r>
            <a:r>
              <a:rPr lang="ja-JP" altLang="en-US" sz="1400" dirty="0"/>
              <a:t>　塗りつぶしの矩形の描画</a:t>
            </a:r>
          </a:p>
          <a:p>
            <a:r>
              <a:rPr lang="en-US" altLang="ja-JP" sz="1400" dirty="0" err="1">
                <a:latin typeface="Source Code Pro" panose="020B0509030403020204" pitchFamily="49" charset="0"/>
                <a:ea typeface="Source Code Pro" panose="020B0509030403020204" pitchFamily="49" charset="0"/>
              </a:rPr>
              <a:t>oled.fill.rect</a:t>
            </a:r>
            <a:r>
              <a:rPr lang="en-US" altLang="ja-JP" sz="1400" dirty="0">
                <a:latin typeface="Source Code Pro" panose="020B0509030403020204" pitchFamily="49" charset="0"/>
                <a:ea typeface="Source Code Pro" panose="020B0509030403020204" pitchFamily="49" charset="0"/>
              </a:rPr>
              <a:t>(</a:t>
            </a:r>
            <a:r>
              <a:rPr lang="en-US" altLang="ja-JP" sz="1400" b="1" dirty="0">
                <a:latin typeface="Source Code Pro" panose="020B0509030403020204" pitchFamily="49" charset="0"/>
                <a:ea typeface="Source Code Pro" panose="020B0509030403020204" pitchFamily="49" charset="0"/>
              </a:rPr>
              <a:t>X, Y, width, height, color</a:t>
            </a:r>
            <a:r>
              <a:rPr lang="en-US" altLang="ja-JP" sz="1400" dirty="0">
                <a:latin typeface="Source Code Pro" panose="020B0509030403020204" pitchFamily="49" charset="0"/>
                <a:ea typeface="Source Code Pro" panose="020B0509030403020204" pitchFamily="49" charset="0"/>
              </a:rPr>
              <a:t>)</a:t>
            </a:r>
            <a:endParaRPr lang="en-US" altLang="ja-JP" sz="1400" dirty="0"/>
          </a:p>
        </p:txBody>
      </p:sp>
      <p:sp>
        <p:nvSpPr>
          <p:cNvPr id="10" name="テキスト ボックス 9">
            <a:extLst>
              <a:ext uri="{FF2B5EF4-FFF2-40B4-BE49-F238E27FC236}">
                <a16:creationId xmlns:a16="http://schemas.microsoft.com/office/drawing/2014/main" id="{44AFC41F-E219-1947-8389-5B88D6686BD9}"/>
              </a:ext>
            </a:extLst>
          </p:cNvPr>
          <p:cNvSpPr txBox="1"/>
          <p:nvPr/>
        </p:nvSpPr>
        <p:spPr>
          <a:xfrm>
            <a:off x="1475656" y="5609156"/>
            <a:ext cx="5484643" cy="338554"/>
          </a:xfrm>
          <a:prstGeom prst="rect">
            <a:avLst/>
          </a:prstGeom>
          <a:noFill/>
        </p:spPr>
        <p:txBody>
          <a:bodyPr wrap="none" rtlCol="0">
            <a:spAutoFit/>
          </a:bodyPr>
          <a:lstStyle/>
          <a:p>
            <a:r>
              <a:rPr lang="en-US" altLang="ja-JP" sz="1600" b="1" dirty="0">
                <a:latin typeface="Meiryo UI" panose="020B0604030504040204" pitchFamily="50" charset="-128"/>
                <a:ea typeface="Meiryo UI" panose="020B0604030504040204" pitchFamily="50" charset="-128"/>
              </a:rPr>
              <a:t>ans12.py</a:t>
            </a:r>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 ans13.py</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 ans14.py </a:t>
            </a:r>
            <a:r>
              <a:rPr lang="ja-JP" altLang="en-US" sz="1600" dirty="0">
                <a:latin typeface="Meiryo UI" panose="020B0604030504040204" pitchFamily="50" charset="-128"/>
                <a:ea typeface="Meiryo UI" panose="020B0604030504040204" pitchFamily="50" charset="-128"/>
              </a:rPr>
              <a:t>　を実行して動作確認</a:t>
            </a:r>
            <a:endParaRPr lang="en-US" altLang="ja-JP" sz="16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2E620748-5847-C92B-46B8-137CD5575C7D}"/>
              </a:ext>
            </a:extLst>
          </p:cNvPr>
          <p:cNvSpPr txBox="1"/>
          <p:nvPr/>
        </p:nvSpPr>
        <p:spPr bwMode="auto">
          <a:xfrm>
            <a:off x="932248" y="3692656"/>
            <a:ext cx="63040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t># </a:t>
            </a:r>
            <a:r>
              <a:rPr lang="ja-JP" altLang="en-US" sz="1400" dirty="0"/>
              <a:t>日本語フォントを使えるようにする</a:t>
            </a:r>
            <a:endParaRPr lang="en-US" altLang="ja-JP" sz="1400" dirty="0"/>
          </a:p>
          <a:p>
            <a:r>
              <a:rPr lang="ja-JP" altLang="en-US" sz="1400" dirty="0"/>
              <a:t>　「</a:t>
            </a:r>
            <a:r>
              <a:rPr lang="en-US" altLang="ja-JP" sz="1400" dirty="0"/>
              <a:t>Raspberry Pi Pico </a:t>
            </a:r>
            <a:r>
              <a:rPr lang="en-US" altLang="ja-JP" sz="1400" dirty="0" err="1"/>
              <a:t>MicroPython</a:t>
            </a:r>
            <a:r>
              <a:rPr lang="ja-JP" altLang="en-US" sz="1400" dirty="0"/>
              <a:t>用美咲フォントライブラリ」を使用</a:t>
            </a:r>
            <a:endParaRPr lang="en-US" altLang="ja-JP" sz="1400" dirty="0"/>
          </a:p>
        </p:txBody>
      </p:sp>
      <p:sp>
        <p:nvSpPr>
          <p:cNvPr id="12" name="テキスト ボックス 11">
            <a:extLst>
              <a:ext uri="{FF2B5EF4-FFF2-40B4-BE49-F238E27FC236}">
                <a16:creationId xmlns:a16="http://schemas.microsoft.com/office/drawing/2014/main" id="{6F5BF479-9988-F73F-4F3C-361B6A1261DB}"/>
              </a:ext>
            </a:extLst>
          </p:cNvPr>
          <p:cNvSpPr txBox="1"/>
          <p:nvPr/>
        </p:nvSpPr>
        <p:spPr bwMode="auto">
          <a:xfrm>
            <a:off x="1259632" y="4229466"/>
            <a:ext cx="71287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dirty="0"/>
              <a:t>1,006</a:t>
            </a:r>
            <a:r>
              <a:rPr lang="ja-JP" altLang="en-US" sz="1400" dirty="0"/>
              <a:t>字の基本的な漢字が収録されています　このフォントに含まれていない複雑な漢字を</a:t>
            </a:r>
            <a:endParaRPr lang="en-US" altLang="ja-JP" sz="1400" dirty="0"/>
          </a:p>
          <a:p>
            <a:r>
              <a:rPr lang="ja-JP" altLang="en-US" sz="1400" dirty="0"/>
              <a:t>表示しようとすると、ディスプレイ上では「□」として表示されます</a:t>
            </a:r>
            <a:endParaRPr lang="en-US" altLang="ja-JP" sz="1400" dirty="0"/>
          </a:p>
        </p:txBody>
      </p:sp>
    </p:spTree>
    <p:extLst>
      <p:ext uri="{BB962C8B-B14F-4D97-AF65-F5344CB8AC3E}">
        <p14:creationId xmlns:p14="http://schemas.microsoft.com/office/powerpoint/2010/main" val="2862497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DE3BD8A2-ABC8-061D-36CF-70821841F6A5}"/>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８　演習</a:t>
            </a:r>
          </a:p>
        </p:txBody>
      </p:sp>
      <p:sp>
        <p:nvSpPr>
          <p:cNvPr id="8" name="テキスト ボックス 7">
            <a:extLst>
              <a:ext uri="{FF2B5EF4-FFF2-40B4-BE49-F238E27FC236}">
                <a16:creationId xmlns:a16="http://schemas.microsoft.com/office/drawing/2014/main" id="{EC2286F1-6265-C5DC-C2C1-DEE4D40F7370}"/>
              </a:ext>
            </a:extLst>
          </p:cNvPr>
          <p:cNvSpPr txBox="1"/>
          <p:nvPr/>
        </p:nvSpPr>
        <p:spPr bwMode="auto">
          <a:xfrm>
            <a:off x="395536" y="672800"/>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0" i="0" dirty="0">
                <a:solidFill>
                  <a:srgbClr val="212529"/>
                </a:solidFill>
                <a:effectLst/>
                <a:latin typeface="メイリオ" panose="020B0604030504040204" pitchFamily="50" charset="-128"/>
                <a:ea typeface="メイリオ" panose="020B0604030504040204" pitchFamily="50" charset="-128"/>
              </a:rPr>
              <a:t>8.10 </a:t>
            </a:r>
            <a:r>
              <a:rPr lang="ja-JP" altLang="en-US" b="1" i="0" dirty="0">
                <a:solidFill>
                  <a:srgbClr val="FF0000"/>
                </a:solidFill>
                <a:effectLst/>
                <a:latin typeface="メイリオ" panose="020B0604030504040204" pitchFamily="50" charset="-128"/>
                <a:ea typeface="メイリオ" panose="020B0604030504040204" pitchFamily="50" charset="-128"/>
              </a:rPr>
              <a:t>自由課題</a:t>
            </a:r>
            <a:endParaRPr lang="en-US" altLang="ja-JP" b="1" i="0" dirty="0">
              <a:solidFill>
                <a:srgbClr val="FF0000"/>
              </a:solidFill>
              <a:effectLst/>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C1FFDC7B-5047-773A-1117-E5F337279DA3}"/>
              </a:ext>
            </a:extLst>
          </p:cNvPr>
          <p:cNvSpPr txBox="1"/>
          <p:nvPr/>
        </p:nvSpPr>
        <p:spPr bwMode="auto">
          <a:xfrm>
            <a:off x="971600" y="1012623"/>
            <a:ext cx="6624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i="0" dirty="0">
                <a:solidFill>
                  <a:srgbClr val="FF0000"/>
                </a:solidFill>
                <a:effectLst/>
                <a:latin typeface="メイリオ" panose="020B0604030504040204" pitchFamily="50" charset="-128"/>
                <a:ea typeface="メイリオ" panose="020B0604030504040204" pitchFamily="50" charset="-128"/>
              </a:rPr>
              <a:t>今まで使用したセンサーなどを組み合わせて自由に作成しみよう</a:t>
            </a:r>
            <a:endParaRPr lang="en-US" altLang="ja-JP" sz="1400" i="0" dirty="0">
              <a:solidFill>
                <a:srgbClr val="FF0000"/>
              </a:solidFill>
              <a:effectLst/>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8BEC15FF-058A-1E0C-99B4-1C859F6883B8}"/>
              </a:ext>
            </a:extLst>
          </p:cNvPr>
          <p:cNvSpPr txBox="1"/>
          <p:nvPr/>
        </p:nvSpPr>
        <p:spPr bwMode="auto">
          <a:xfrm>
            <a:off x="683568" y="1482314"/>
            <a:ext cx="8640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i="0" dirty="0">
                <a:solidFill>
                  <a:schemeClr val="accent6">
                    <a:lumMod val="75000"/>
                  </a:schemeClr>
                </a:solidFill>
                <a:effectLst/>
                <a:latin typeface="メイリオ" panose="020B0604030504040204" pitchFamily="50" charset="-128"/>
                <a:ea typeface="メイリオ" panose="020B0604030504040204" pitchFamily="50" charset="-128"/>
              </a:rPr>
              <a:t>課題例</a:t>
            </a:r>
            <a:endParaRPr lang="en-US" altLang="ja-JP" sz="1600" i="0" dirty="0">
              <a:solidFill>
                <a:schemeClr val="accent6">
                  <a:lumMod val="75000"/>
                </a:schemeClr>
              </a:solidFill>
              <a:effectLst/>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6181A5BF-4972-76A0-3CE1-5D03FCAE3A98}"/>
              </a:ext>
            </a:extLst>
          </p:cNvPr>
          <p:cNvSpPr txBox="1"/>
          <p:nvPr/>
        </p:nvSpPr>
        <p:spPr bwMode="auto">
          <a:xfrm>
            <a:off x="899592" y="1770152"/>
            <a:ext cx="49685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i="0" dirty="0">
                <a:effectLst/>
                <a:latin typeface="メイリオ" panose="020B0604030504040204" pitchFamily="50" charset="-128"/>
                <a:ea typeface="メイリオ" panose="020B0604030504040204" pitchFamily="50" charset="-128"/>
              </a:rPr>
              <a:t>1.</a:t>
            </a:r>
            <a:r>
              <a:rPr lang="ja-JP" altLang="en-US" sz="1400" b="1" i="0" dirty="0">
                <a:effectLst/>
                <a:latin typeface="メイリオ" panose="020B0604030504040204" pitchFamily="50" charset="-128"/>
                <a:ea typeface="メイリオ" panose="020B0604030504040204" pitchFamily="50" charset="-128"/>
              </a:rPr>
              <a:t>距離センサーを使って、車のバックセンサーを作ろう</a:t>
            </a:r>
            <a:endParaRPr lang="en-US" altLang="ja-JP" sz="1400" b="1" i="0" dirty="0">
              <a:effectLst/>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51F61EBE-2D34-C1A3-ACD4-D52E318CC499}"/>
              </a:ext>
            </a:extLst>
          </p:cNvPr>
          <p:cNvSpPr txBox="1"/>
          <p:nvPr/>
        </p:nvSpPr>
        <p:spPr bwMode="auto">
          <a:xfrm>
            <a:off x="1126948" y="2077929"/>
            <a:ext cx="63973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latin typeface="メイリオ" panose="020B0604030504040204" pitchFamily="50" charset="-128"/>
                <a:ea typeface="メイリオ" panose="020B0604030504040204" pitchFamily="50" charset="-128"/>
              </a:rPr>
              <a:t>障害物が、</a:t>
            </a:r>
            <a:r>
              <a:rPr lang="en-US" altLang="ja-JP" sz="1400" b="1" dirty="0" err="1">
                <a:solidFill>
                  <a:srgbClr val="CC6600"/>
                </a:solidFill>
                <a:latin typeface="メイリオ" panose="020B0604030504040204" pitchFamily="50" charset="-128"/>
                <a:ea typeface="メイリオ" panose="020B0604030504040204" pitchFamily="50" charset="-128"/>
              </a:rPr>
              <a:t>X</a:t>
            </a:r>
            <a:r>
              <a:rPr lang="en-US" altLang="ja-JP" sz="1400" dirty="0" err="1">
                <a:latin typeface="メイリオ" panose="020B0604030504040204" pitchFamily="50" charset="-128"/>
                <a:ea typeface="メイリオ" panose="020B0604030504040204" pitchFamily="50" charset="-128"/>
              </a:rPr>
              <a:t>cm</a:t>
            </a:r>
            <a:r>
              <a:rPr lang="ja-JP" altLang="en-US" sz="1400" dirty="0">
                <a:latin typeface="メイリオ" panose="020B0604030504040204" pitchFamily="50" charset="-128"/>
                <a:ea typeface="メイリオ" panose="020B0604030504040204" pitchFamily="50" charset="-128"/>
              </a:rPr>
              <a:t>、</a:t>
            </a:r>
            <a:r>
              <a:rPr lang="en-US" altLang="ja-JP" sz="1400" b="1" dirty="0" err="1">
                <a:solidFill>
                  <a:srgbClr val="CC6600"/>
                </a:solidFill>
                <a:latin typeface="メイリオ" panose="020B0604030504040204" pitchFamily="50" charset="-128"/>
                <a:ea typeface="メイリオ" panose="020B0604030504040204" pitchFamily="50" charset="-128"/>
              </a:rPr>
              <a:t>Y</a:t>
            </a:r>
            <a:r>
              <a:rPr lang="en-US" altLang="ja-JP" sz="1400" dirty="0" err="1">
                <a:latin typeface="メイリオ" panose="020B0604030504040204" pitchFamily="50" charset="-128"/>
                <a:ea typeface="メイリオ" panose="020B0604030504040204" pitchFamily="50" charset="-128"/>
              </a:rPr>
              <a:t>cm</a:t>
            </a:r>
            <a:r>
              <a:rPr lang="ja-JP" altLang="en-US" sz="1400" dirty="0">
                <a:latin typeface="メイリオ" panose="020B0604030504040204" pitchFamily="50" charset="-128"/>
                <a:ea typeface="メイリオ" panose="020B0604030504040204" pitchFamily="50" charset="-128"/>
              </a:rPr>
              <a:t>、</a:t>
            </a:r>
            <a:r>
              <a:rPr lang="en-US" altLang="ja-JP" sz="1400" b="1" dirty="0" err="1">
                <a:solidFill>
                  <a:srgbClr val="CC6600"/>
                </a:solidFill>
                <a:latin typeface="メイリオ" panose="020B0604030504040204" pitchFamily="50" charset="-128"/>
                <a:ea typeface="メイリオ" panose="020B0604030504040204" pitchFamily="50" charset="-128"/>
              </a:rPr>
              <a:t>Z</a:t>
            </a:r>
            <a:r>
              <a:rPr lang="en-US" altLang="ja-JP" sz="1400" dirty="0" err="1">
                <a:latin typeface="メイリオ" panose="020B0604030504040204" pitchFamily="50" charset="-128"/>
                <a:ea typeface="メイリオ" panose="020B0604030504040204" pitchFamily="50" charset="-128"/>
              </a:rPr>
              <a:t>cm</a:t>
            </a:r>
            <a:r>
              <a:rPr lang="ja-JP" altLang="en-US" sz="1400" dirty="0">
                <a:latin typeface="メイリオ" panose="020B0604030504040204" pitchFamily="50" charset="-128"/>
                <a:ea typeface="メイリオ" panose="020B0604030504040204" pitchFamily="50" charset="-128"/>
              </a:rPr>
              <a:t>と近づくごとに</a:t>
            </a:r>
            <a:r>
              <a:rPr lang="en-US" altLang="ja-JP" sz="1400" dirty="0">
                <a:latin typeface="メイリオ" panose="020B0604030504040204" pitchFamily="50" charset="-128"/>
                <a:ea typeface="メイリオ" panose="020B0604030504040204" pitchFamily="50" charset="-128"/>
              </a:rPr>
              <a:t>LED</a:t>
            </a:r>
            <a:r>
              <a:rPr lang="ja-JP" altLang="en-US" sz="1400" dirty="0">
                <a:latin typeface="メイリオ" panose="020B0604030504040204" pitchFamily="50" charset="-128"/>
                <a:ea typeface="メイリオ" panose="020B0604030504040204" pitchFamily="50" charset="-128"/>
              </a:rPr>
              <a:t>で表示、ブザーで警告</a:t>
            </a:r>
            <a:endParaRPr lang="en-US" altLang="ja-JP" sz="1400" i="0" dirty="0">
              <a:effectLst/>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B40D83A6-5B2A-1A39-5E2D-970BDFF52DC1}"/>
              </a:ext>
            </a:extLst>
          </p:cNvPr>
          <p:cNvSpPr txBox="1"/>
          <p:nvPr/>
        </p:nvSpPr>
        <p:spPr bwMode="auto">
          <a:xfrm>
            <a:off x="1126948" y="2369170"/>
            <a:ext cx="63973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latin typeface="メイリオ" panose="020B0604030504040204" pitchFamily="50" charset="-128"/>
                <a:ea typeface="メイリオ" panose="020B0604030504040204" pitchFamily="50" charset="-128"/>
              </a:rPr>
              <a:t>障害物との距離を</a:t>
            </a:r>
            <a:r>
              <a:rPr lang="en-US" altLang="ja-JP" sz="1400" dirty="0">
                <a:latin typeface="メイリオ" panose="020B0604030504040204" pitchFamily="50" charset="-128"/>
                <a:ea typeface="メイリオ" panose="020B0604030504040204" pitchFamily="50" charset="-128"/>
              </a:rPr>
              <a:t>OLED</a:t>
            </a:r>
            <a:r>
              <a:rPr lang="ja-JP" altLang="en-US" sz="1400" dirty="0">
                <a:latin typeface="メイリオ" panose="020B0604030504040204" pitchFamily="50" charset="-128"/>
                <a:ea typeface="メイリオ" panose="020B0604030504040204" pitchFamily="50" charset="-128"/>
              </a:rPr>
              <a:t>に表示など</a:t>
            </a:r>
            <a:endParaRPr lang="en-US" altLang="ja-JP" sz="1400" i="0" dirty="0">
              <a:effectLst/>
              <a:latin typeface="メイリオ" panose="020B0604030504040204" pitchFamily="50" charset="-128"/>
              <a:ea typeface="メイリオ" panose="020B0604030504040204" pitchFamily="50" charset="-128"/>
            </a:endParaRPr>
          </a:p>
        </p:txBody>
      </p:sp>
      <p:sp>
        <p:nvSpPr>
          <p:cNvPr id="14" name="吹き出し: 角を丸めた四角形 13">
            <a:extLst>
              <a:ext uri="{FF2B5EF4-FFF2-40B4-BE49-F238E27FC236}">
                <a16:creationId xmlns:a16="http://schemas.microsoft.com/office/drawing/2014/main" id="{04C40C76-1079-B457-4CD1-FD31CB130A0B}"/>
              </a:ext>
            </a:extLst>
          </p:cNvPr>
          <p:cNvSpPr/>
          <p:nvPr/>
        </p:nvSpPr>
        <p:spPr>
          <a:xfrm>
            <a:off x="5004048" y="2577559"/>
            <a:ext cx="2046562" cy="410243"/>
          </a:xfrm>
          <a:prstGeom prst="wedgeRoundRectCallout">
            <a:avLst>
              <a:gd name="adj1" fmla="val -81954"/>
              <a:gd name="adj2" fmla="val -74563"/>
              <a:gd name="adj3" fmla="val 16667"/>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EAE00D4-D71D-B6F7-3151-271FDD153BC3}"/>
              </a:ext>
            </a:extLst>
          </p:cNvPr>
          <p:cNvSpPr txBox="1"/>
          <p:nvPr/>
        </p:nvSpPr>
        <p:spPr bwMode="auto">
          <a:xfrm>
            <a:off x="5004048" y="2632445"/>
            <a:ext cx="20465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i="0" dirty="0">
                <a:effectLst/>
                <a:latin typeface="メイリオ" panose="020B0604030504040204" pitchFamily="50" charset="-128"/>
                <a:ea typeface="メイリオ" panose="020B0604030504040204" pitchFamily="50" charset="-128"/>
              </a:rPr>
              <a:t>いろいろアレンジ可能</a:t>
            </a:r>
            <a:endParaRPr lang="en-US" altLang="ja-JP" sz="1400" i="0" dirty="0">
              <a:effectLst/>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C4A02503-D69C-8452-BB3A-BB23AB9F5FDE}"/>
              </a:ext>
            </a:extLst>
          </p:cNvPr>
          <p:cNvSpPr txBox="1"/>
          <p:nvPr/>
        </p:nvSpPr>
        <p:spPr bwMode="auto">
          <a:xfrm>
            <a:off x="884423" y="2816474"/>
            <a:ext cx="49685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i="0" dirty="0">
                <a:effectLst/>
                <a:latin typeface="メイリオ" panose="020B0604030504040204" pitchFamily="50" charset="-128"/>
                <a:ea typeface="メイリオ" panose="020B0604030504040204" pitchFamily="50" charset="-128"/>
              </a:rPr>
              <a:t>2.</a:t>
            </a:r>
            <a:r>
              <a:rPr lang="ja-JP" altLang="en-US" sz="1400" b="1" i="0" dirty="0">
                <a:effectLst/>
                <a:latin typeface="メイリオ" panose="020B0604030504040204" pitchFamily="50" charset="-128"/>
                <a:ea typeface="メイリオ" panose="020B0604030504040204" pitchFamily="50" charset="-128"/>
              </a:rPr>
              <a:t>可変抵抗を使ってハンドルを作ろう</a:t>
            </a:r>
            <a:endParaRPr lang="en-US" altLang="ja-JP" sz="1400" b="1" i="0" dirty="0">
              <a:effectLst/>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1156F2A5-D399-A6BB-580E-20962E8E0D92}"/>
              </a:ext>
            </a:extLst>
          </p:cNvPr>
          <p:cNvSpPr txBox="1"/>
          <p:nvPr/>
        </p:nvSpPr>
        <p:spPr bwMode="auto">
          <a:xfrm>
            <a:off x="1028439" y="3211652"/>
            <a:ext cx="49685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i="0" dirty="0">
                <a:effectLst/>
                <a:latin typeface="メイリオ" panose="020B0604030504040204" pitchFamily="50" charset="-128"/>
                <a:ea typeface="メイリオ" panose="020B0604030504040204" pitchFamily="50" charset="-128"/>
              </a:rPr>
              <a:t>可変抵抗の動作と、サーボモータの動きを同期させる</a:t>
            </a:r>
            <a:endParaRPr lang="en-US" altLang="ja-JP" sz="1400" i="0" dirty="0">
              <a:effectLst/>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553FAE22-2625-963A-8940-BC40F2DBB835}"/>
              </a:ext>
            </a:extLst>
          </p:cNvPr>
          <p:cNvSpPr txBox="1"/>
          <p:nvPr/>
        </p:nvSpPr>
        <p:spPr bwMode="auto">
          <a:xfrm>
            <a:off x="873091" y="3748389"/>
            <a:ext cx="49685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i="0" dirty="0">
                <a:effectLst/>
                <a:latin typeface="メイリオ" panose="020B0604030504040204" pitchFamily="50" charset="-128"/>
                <a:ea typeface="メイリオ" panose="020B0604030504040204" pitchFamily="50" charset="-128"/>
              </a:rPr>
              <a:t>3.</a:t>
            </a:r>
            <a:r>
              <a:rPr lang="ja-JP" altLang="en-US" sz="1400" b="1" i="0" dirty="0">
                <a:effectLst/>
                <a:latin typeface="メイリオ" panose="020B0604030504040204" pitchFamily="50" charset="-128"/>
                <a:ea typeface="メイリオ" panose="020B0604030504040204" pitchFamily="50" charset="-128"/>
              </a:rPr>
              <a:t>温度監視モニター</a:t>
            </a:r>
            <a:endParaRPr lang="en-US" altLang="ja-JP" sz="1400" b="1" i="0" dirty="0">
              <a:effectLst/>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C7D18B82-6BD4-FC9F-BFCA-0D658E13A511}"/>
              </a:ext>
            </a:extLst>
          </p:cNvPr>
          <p:cNvSpPr txBox="1"/>
          <p:nvPr/>
        </p:nvSpPr>
        <p:spPr bwMode="auto">
          <a:xfrm>
            <a:off x="1028439" y="4062976"/>
            <a:ext cx="618135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i="0" dirty="0">
                <a:effectLst/>
                <a:latin typeface="メイリオ" panose="020B0604030504040204" pitchFamily="50" charset="-128"/>
                <a:ea typeface="メイリオ" panose="020B0604030504040204" pitchFamily="50" charset="-128"/>
              </a:rPr>
              <a:t>サーミスタを使って温度を測定、測定結果を</a:t>
            </a:r>
            <a:r>
              <a:rPr lang="en-US" altLang="ja-JP" sz="1400" i="0" dirty="0">
                <a:effectLst/>
                <a:latin typeface="メイリオ" panose="020B0604030504040204" pitchFamily="50" charset="-128"/>
                <a:ea typeface="メイリオ" panose="020B0604030504040204" pitchFamily="50" charset="-128"/>
              </a:rPr>
              <a:t>OLED</a:t>
            </a:r>
            <a:r>
              <a:rPr lang="ja-JP" altLang="en-US" sz="1400" i="0" dirty="0">
                <a:effectLst/>
                <a:latin typeface="メイリオ" panose="020B0604030504040204" pitchFamily="50" charset="-128"/>
                <a:ea typeface="メイリオ" panose="020B0604030504040204" pitchFamily="50" charset="-128"/>
              </a:rPr>
              <a:t>にグラフ表示化</a:t>
            </a:r>
            <a:endParaRPr lang="en-US" altLang="ja-JP" sz="1400" i="0" dirty="0">
              <a:effectLst/>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設定温度異常をブザーや</a:t>
            </a:r>
            <a:r>
              <a:rPr lang="en-US" altLang="ja-JP" sz="1400" dirty="0">
                <a:latin typeface="メイリオ" panose="020B0604030504040204" pitchFamily="50" charset="-128"/>
                <a:ea typeface="メイリオ" panose="020B0604030504040204" pitchFamily="50" charset="-128"/>
              </a:rPr>
              <a:t>LED</a:t>
            </a:r>
            <a:r>
              <a:rPr lang="ja-JP" altLang="en-US" sz="1400" dirty="0">
                <a:latin typeface="メイリオ" panose="020B0604030504040204" pitchFamily="50" charset="-128"/>
                <a:ea typeface="メイリオ" panose="020B0604030504040204" pitchFamily="50" charset="-128"/>
              </a:rPr>
              <a:t>で表示</a:t>
            </a:r>
            <a:endParaRPr lang="en-US" altLang="ja-JP" sz="1400" dirty="0">
              <a:latin typeface="メイリオ" panose="020B0604030504040204" pitchFamily="50" charset="-128"/>
              <a:ea typeface="メイリオ" panose="020B0604030504040204" pitchFamily="50" charset="-128"/>
            </a:endParaRPr>
          </a:p>
          <a:p>
            <a:r>
              <a:rPr lang="ja-JP" altLang="en-US" sz="1400" i="0" dirty="0">
                <a:effectLst/>
                <a:latin typeface="メイリオ" panose="020B0604030504040204" pitchFamily="50" charset="-128"/>
                <a:ea typeface="メイリオ" panose="020B0604030504040204" pitchFamily="50" charset="-128"/>
              </a:rPr>
              <a:t>サーボモータを動かす（窓の開閉動作など）</a:t>
            </a:r>
            <a:endParaRPr lang="en-US" altLang="ja-JP" sz="1400" i="0" dirty="0">
              <a:effectLst/>
              <a:latin typeface="メイリオ" panose="020B0604030504040204" pitchFamily="50" charset="-128"/>
              <a:ea typeface="メイリオ" panose="020B0604030504040204" pitchFamily="50" charset="-128"/>
            </a:endParaRPr>
          </a:p>
        </p:txBody>
      </p:sp>
      <p:sp>
        <p:nvSpPr>
          <p:cNvPr id="2" name="吹き出し: 角を丸めた四角形 1">
            <a:extLst>
              <a:ext uri="{FF2B5EF4-FFF2-40B4-BE49-F238E27FC236}">
                <a16:creationId xmlns:a16="http://schemas.microsoft.com/office/drawing/2014/main" id="{B4594A70-CD54-CA6A-FC7F-21424B83DE30}"/>
              </a:ext>
            </a:extLst>
          </p:cNvPr>
          <p:cNvSpPr/>
          <p:nvPr/>
        </p:nvSpPr>
        <p:spPr>
          <a:xfrm>
            <a:off x="6285023" y="3483769"/>
            <a:ext cx="2046562" cy="410243"/>
          </a:xfrm>
          <a:prstGeom prst="wedgeRoundRectCallout">
            <a:avLst>
              <a:gd name="adj1" fmla="val -85493"/>
              <a:gd name="adj2" fmla="val -48081"/>
              <a:gd name="adj3" fmla="val 16667"/>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3B4F538-D2D0-F580-47C4-631397407C69}"/>
              </a:ext>
            </a:extLst>
          </p:cNvPr>
          <p:cNvSpPr txBox="1"/>
          <p:nvPr/>
        </p:nvSpPr>
        <p:spPr bwMode="auto">
          <a:xfrm>
            <a:off x="6413869" y="3554560"/>
            <a:ext cx="19177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i="0" dirty="0">
                <a:effectLst/>
                <a:latin typeface="メイリオ" panose="020B0604030504040204" pitchFamily="50" charset="-128"/>
                <a:ea typeface="メイリオ" panose="020B0604030504040204" pitchFamily="50" charset="-128"/>
              </a:rPr>
              <a:t>ラジコンのハンドル</a:t>
            </a:r>
            <a:endParaRPr lang="en-US" altLang="ja-JP" sz="1400" i="0" dirty="0">
              <a:effectLst/>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8479C2A7-8ADA-CD7D-D695-5B310D354C3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20562" y="5287620"/>
            <a:ext cx="1326062" cy="1165716"/>
          </a:xfrm>
          <a:prstGeom prst="rect">
            <a:avLst/>
          </a:prstGeom>
        </p:spPr>
      </p:pic>
      <p:sp>
        <p:nvSpPr>
          <p:cNvPr id="6" name="テキスト ボックス 5">
            <a:extLst>
              <a:ext uri="{FF2B5EF4-FFF2-40B4-BE49-F238E27FC236}">
                <a16:creationId xmlns:a16="http://schemas.microsoft.com/office/drawing/2014/main" id="{534C705F-2867-9638-2FBE-A876477FEF57}"/>
              </a:ext>
            </a:extLst>
          </p:cNvPr>
          <p:cNvSpPr txBox="1"/>
          <p:nvPr/>
        </p:nvSpPr>
        <p:spPr bwMode="auto">
          <a:xfrm>
            <a:off x="869186" y="4922815"/>
            <a:ext cx="49685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1400" b="1" i="0" dirty="0">
                <a:solidFill>
                  <a:srgbClr val="CC6600"/>
                </a:solidFill>
                <a:effectLst/>
                <a:latin typeface="メイリオ" panose="020B0604030504040204" pitchFamily="50" charset="-128"/>
                <a:ea typeface="メイリオ" panose="020B0604030504040204" pitchFamily="50" charset="-128"/>
              </a:rPr>
              <a:t>4.</a:t>
            </a:r>
            <a:r>
              <a:rPr lang="ja-JP" altLang="en-US" sz="1400" b="1" i="0" dirty="0">
                <a:solidFill>
                  <a:srgbClr val="CC6600"/>
                </a:solidFill>
                <a:effectLst/>
                <a:latin typeface="メイリオ" panose="020B0604030504040204" pitchFamily="50" charset="-128"/>
                <a:ea typeface="メイリオ" panose="020B0604030504040204" pitchFamily="50" charset="-128"/>
              </a:rPr>
              <a:t>駐車場開閉ゲート？</a:t>
            </a:r>
            <a:endParaRPr lang="en-US" altLang="ja-JP" sz="1400" b="1" i="0" dirty="0">
              <a:solidFill>
                <a:srgbClr val="CC6600"/>
              </a:solidFill>
              <a:effectLst/>
              <a:latin typeface="メイリオ" panose="020B0604030504040204" pitchFamily="50" charset="-128"/>
              <a:ea typeface="メイリオ" panose="020B0604030504040204" pitchFamily="50" charset="-128"/>
            </a:endParaRPr>
          </a:p>
        </p:txBody>
      </p:sp>
      <p:pic>
        <p:nvPicPr>
          <p:cNvPr id="22" name="図 21">
            <a:extLst>
              <a:ext uri="{FF2B5EF4-FFF2-40B4-BE49-F238E27FC236}">
                <a16:creationId xmlns:a16="http://schemas.microsoft.com/office/drawing/2014/main" id="{14CBEA7B-60D2-49B3-FC9D-B74EA787432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87624" y="5259413"/>
            <a:ext cx="1885951" cy="1193923"/>
          </a:xfrm>
          <a:prstGeom prst="rect">
            <a:avLst/>
          </a:prstGeom>
        </p:spPr>
      </p:pic>
      <p:sp>
        <p:nvSpPr>
          <p:cNvPr id="23" name="テキスト ボックス 22">
            <a:extLst>
              <a:ext uri="{FF2B5EF4-FFF2-40B4-BE49-F238E27FC236}">
                <a16:creationId xmlns:a16="http://schemas.microsoft.com/office/drawing/2014/main" id="{76D265B2-A109-ABA3-FA41-A4CD9525C8E9}"/>
              </a:ext>
            </a:extLst>
          </p:cNvPr>
          <p:cNvSpPr txBox="1"/>
          <p:nvPr/>
        </p:nvSpPr>
        <p:spPr bwMode="auto">
          <a:xfrm>
            <a:off x="4649674" y="5287620"/>
            <a:ext cx="38164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i="0" dirty="0">
                <a:effectLst/>
                <a:latin typeface="メイリオ" panose="020B0604030504040204" pitchFamily="50" charset="-128"/>
                <a:ea typeface="メイリオ" panose="020B0604030504040204" pitchFamily="50" charset="-128"/>
              </a:rPr>
              <a:t>距離センサーとサーボモータで開閉バー作成</a:t>
            </a:r>
            <a:endParaRPr lang="en-US" altLang="ja-JP" sz="1400" i="0" dirty="0">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6963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26AE9-F9D5-F72D-817D-13E9CB6E0D41}"/>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b="1" kern="0" dirty="0">
                <a:latin typeface="Meiryo UI" panose="020B0604030504040204" pitchFamily="50" charset="-128"/>
                <a:ea typeface="Meiryo UI" panose="020B0604030504040204" pitchFamily="50" charset="-128"/>
              </a:rPr>
              <a:t>おまけ</a:t>
            </a:r>
          </a:p>
        </p:txBody>
      </p:sp>
      <p:sp>
        <p:nvSpPr>
          <p:cNvPr id="3" name="テキスト ボックス 2">
            <a:extLst>
              <a:ext uri="{FF2B5EF4-FFF2-40B4-BE49-F238E27FC236}">
                <a16:creationId xmlns:a16="http://schemas.microsoft.com/office/drawing/2014/main" id="{2134B127-5D56-F098-C1F9-5EF77B4A40C6}"/>
              </a:ext>
            </a:extLst>
          </p:cNvPr>
          <p:cNvSpPr txBox="1"/>
          <p:nvPr/>
        </p:nvSpPr>
        <p:spPr bwMode="auto">
          <a:xfrm>
            <a:off x="539552" y="681432"/>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0" i="0" dirty="0">
                <a:solidFill>
                  <a:srgbClr val="212529"/>
                </a:solidFill>
                <a:effectLst/>
                <a:latin typeface="メイリオ" panose="020B0604030504040204" pitchFamily="50" charset="-128"/>
                <a:ea typeface="メイリオ" panose="020B0604030504040204" pitchFamily="50" charset="-128"/>
              </a:rPr>
              <a:t>ライントレースカー</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3F45A6D-7277-97AC-B8D9-E770E2C85974}"/>
              </a:ext>
            </a:extLst>
          </p:cNvPr>
          <p:cNvSpPr txBox="1"/>
          <p:nvPr/>
        </p:nvSpPr>
        <p:spPr bwMode="auto">
          <a:xfrm>
            <a:off x="683568" y="1050764"/>
            <a:ext cx="25922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i="0" dirty="0">
                <a:solidFill>
                  <a:srgbClr val="0070C0"/>
                </a:solidFill>
                <a:effectLst/>
                <a:latin typeface="メイリオ" panose="020B0604030504040204" pitchFamily="50" charset="-128"/>
                <a:ea typeface="メイリオ" panose="020B0604030504040204" pitchFamily="50" charset="-128"/>
              </a:rPr>
              <a:t>ライントレースカーとは</a:t>
            </a:r>
            <a:endParaRPr lang="en-US" altLang="ja-JP" sz="1600" b="1" i="0" dirty="0">
              <a:solidFill>
                <a:srgbClr val="0070C0"/>
              </a:solidFill>
              <a:effectLst/>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729654FD-4391-5714-1627-593595319981}"/>
              </a:ext>
            </a:extLst>
          </p:cNvPr>
          <p:cNvSpPr txBox="1"/>
          <p:nvPr/>
        </p:nvSpPr>
        <p:spPr bwMode="auto">
          <a:xfrm>
            <a:off x="1403648" y="1420096"/>
            <a:ext cx="33123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0" i="0" dirty="0">
                <a:solidFill>
                  <a:srgbClr val="002060"/>
                </a:solidFill>
                <a:effectLst/>
                <a:latin typeface="メイリオ" panose="020B0604030504040204" pitchFamily="50" charset="-128"/>
                <a:ea typeface="メイリオ" panose="020B0604030504040204" pitchFamily="50" charset="-128"/>
              </a:rPr>
              <a:t>黒い線に沿って走る「ロボット」</a:t>
            </a:r>
            <a:endParaRPr lang="en-US" altLang="ja-JP" sz="1600" b="0" i="0" dirty="0">
              <a:solidFill>
                <a:srgbClr val="002060"/>
              </a:solidFill>
              <a:effectLst/>
              <a:latin typeface="メイリオ" panose="020B0604030504040204" pitchFamily="50" charset="-128"/>
              <a:ea typeface="メイリオ" panose="020B0604030504040204" pitchFamily="50" charset="-128"/>
            </a:endParaRPr>
          </a:p>
        </p:txBody>
      </p:sp>
      <p:sp>
        <p:nvSpPr>
          <p:cNvPr id="6" name="矢印: 右 5">
            <a:extLst>
              <a:ext uri="{FF2B5EF4-FFF2-40B4-BE49-F238E27FC236}">
                <a16:creationId xmlns:a16="http://schemas.microsoft.com/office/drawing/2014/main" id="{C1E56C8B-42B2-9FCA-BCC9-EF3A77BE0D51}"/>
              </a:ext>
            </a:extLst>
          </p:cNvPr>
          <p:cNvSpPr/>
          <p:nvPr/>
        </p:nvSpPr>
        <p:spPr>
          <a:xfrm>
            <a:off x="1043608" y="1474621"/>
            <a:ext cx="144016" cy="180534"/>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D7999D-F79E-3EC5-85A5-D8BD9A13580C}"/>
              </a:ext>
            </a:extLst>
          </p:cNvPr>
          <p:cNvSpPr txBox="1"/>
          <p:nvPr/>
        </p:nvSpPr>
        <p:spPr bwMode="auto">
          <a:xfrm>
            <a:off x="1403648" y="1758650"/>
            <a:ext cx="73448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0" i="0" dirty="0">
                <a:solidFill>
                  <a:srgbClr val="002060"/>
                </a:solidFill>
                <a:effectLst/>
                <a:latin typeface="メイリオ" panose="020B0604030504040204" pitchFamily="50" charset="-128"/>
                <a:ea typeface="メイリオ" panose="020B0604030504040204" pitchFamily="50" charset="-128"/>
              </a:rPr>
              <a:t>床面のラインをロボットが</a:t>
            </a:r>
            <a:r>
              <a:rPr lang="ja-JP" altLang="en-US" sz="1600" b="1" i="0" dirty="0">
                <a:solidFill>
                  <a:srgbClr val="002060"/>
                </a:solidFill>
                <a:effectLst/>
                <a:latin typeface="メイリオ" panose="020B0604030504040204" pitchFamily="50" charset="-128"/>
                <a:ea typeface="メイリオ" panose="020B0604030504040204" pitchFamily="50" charset="-128"/>
              </a:rPr>
              <a:t>センサ</a:t>
            </a:r>
            <a:r>
              <a:rPr lang="ja-JP" altLang="en-US" sz="1600" b="0" i="0" dirty="0">
                <a:solidFill>
                  <a:srgbClr val="002060"/>
                </a:solidFill>
                <a:effectLst/>
                <a:latin typeface="メイリオ" panose="020B0604030504040204" pitchFamily="50" charset="-128"/>
                <a:ea typeface="メイリオ" panose="020B0604030504040204" pitchFamily="50" charset="-128"/>
              </a:rPr>
              <a:t>を利用して読み取り、ラインに沿って走る</a:t>
            </a:r>
            <a:endParaRPr lang="en-US" altLang="ja-JP" sz="1600" b="0" i="0" dirty="0">
              <a:solidFill>
                <a:srgbClr val="002060"/>
              </a:solidFill>
              <a:effectLst/>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0AA0D8A-2CF3-ADD1-1ED9-9E8132D93584}"/>
              </a:ext>
            </a:extLst>
          </p:cNvPr>
          <p:cNvSpPr txBox="1"/>
          <p:nvPr/>
        </p:nvSpPr>
        <p:spPr bwMode="auto">
          <a:xfrm>
            <a:off x="1401309" y="2514165"/>
            <a:ext cx="58326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i="0" dirty="0">
                <a:solidFill>
                  <a:srgbClr val="002060"/>
                </a:solidFill>
                <a:effectLst/>
                <a:latin typeface="メイリオ" panose="020B0604030504040204" pitchFamily="50" charset="-128"/>
                <a:ea typeface="メイリオ" panose="020B0604030504040204" pitchFamily="50" charset="-128"/>
              </a:rPr>
              <a:t>今回は、</a:t>
            </a:r>
            <a:r>
              <a:rPr lang="ja-JP" altLang="en-US" sz="1600" b="1" i="0" dirty="0">
                <a:solidFill>
                  <a:srgbClr val="008000"/>
                </a:solidFill>
                <a:effectLst/>
                <a:latin typeface="メイリオ" panose="020B0604030504040204" pitchFamily="50" charset="-128"/>
                <a:ea typeface="メイリオ" panose="020B0604030504040204" pitchFamily="50" charset="-128"/>
              </a:rPr>
              <a:t>光センサ</a:t>
            </a:r>
            <a:r>
              <a:rPr lang="ja-JP" altLang="en-US" sz="1600" i="0" dirty="0">
                <a:solidFill>
                  <a:srgbClr val="002060"/>
                </a:solidFill>
                <a:effectLst/>
                <a:latin typeface="メイリオ" panose="020B0604030504040204" pitchFamily="50" charset="-128"/>
                <a:ea typeface="メイリオ" panose="020B0604030504040204" pitchFamily="50" charset="-128"/>
              </a:rPr>
              <a:t>を利用するライントレースカー</a:t>
            </a:r>
            <a:endParaRPr lang="en-US" altLang="ja-JP" sz="1600" i="0" dirty="0">
              <a:solidFill>
                <a:srgbClr val="002060"/>
              </a:solidFill>
              <a:effectLst/>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9A01DD22-24A6-4E14-2ACC-37ACA7C9C0F0}"/>
              </a:ext>
            </a:extLst>
          </p:cNvPr>
          <p:cNvSpPr txBox="1"/>
          <p:nvPr/>
        </p:nvSpPr>
        <p:spPr bwMode="auto">
          <a:xfrm>
            <a:off x="1403648" y="2083472"/>
            <a:ext cx="73448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0" i="0" dirty="0">
                <a:solidFill>
                  <a:srgbClr val="002060"/>
                </a:solidFill>
                <a:effectLst/>
                <a:latin typeface="メイリオ" panose="020B0604030504040204" pitchFamily="50" charset="-128"/>
                <a:ea typeface="メイリオ" panose="020B0604030504040204" pitchFamily="50" charset="-128"/>
              </a:rPr>
              <a:t>センサではなく、</a:t>
            </a:r>
            <a:r>
              <a:rPr lang="ja-JP" altLang="en-US" sz="1600" b="1" i="0" dirty="0">
                <a:solidFill>
                  <a:srgbClr val="002060"/>
                </a:solidFill>
                <a:effectLst/>
                <a:latin typeface="メイリオ" panose="020B0604030504040204" pitchFamily="50" charset="-128"/>
                <a:ea typeface="メイリオ" panose="020B0604030504040204" pitchFamily="50" charset="-128"/>
              </a:rPr>
              <a:t>画像処理</a:t>
            </a:r>
            <a:r>
              <a:rPr lang="ja-JP" altLang="en-US" sz="1600" b="0" i="0" dirty="0">
                <a:solidFill>
                  <a:srgbClr val="002060"/>
                </a:solidFill>
                <a:effectLst/>
                <a:latin typeface="メイリオ" panose="020B0604030504040204" pitchFamily="50" charset="-128"/>
                <a:ea typeface="メイリオ" panose="020B0604030504040204" pitchFamily="50" charset="-128"/>
              </a:rPr>
              <a:t>でラインを読み取る方法などもある</a:t>
            </a:r>
            <a:endParaRPr lang="en-US" altLang="ja-JP" sz="1600" b="0" i="0" dirty="0">
              <a:solidFill>
                <a:srgbClr val="002060"/>
              </a:solidFill>
              <a:effectLst/>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17A64AF-3689-0146-B704-A563E87FBD98}"/>
              </a:ext>
            </a:extLst>
          </p:cNvPr>
          <p:cNvSpPr txBox="1"/>
          <p:nvPr/>
        </p:nvSpPr>
        <p:spPr bwMode="auto">
          <a:xfrm>
            <a:off x="827584" y="3177541"/>
            <a:ext cx="25922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i="0" dirty="0">
                <a:solidFill>
                  <a:srgbClr val="0070C0"/>
                </a:solidFill>
                <a:effectLst/>
                <a:latin typeface="メイリオ" panose="020B0604030504040204" pitchFamily="50" charset="-128"/>
                <a:ea typeface="メイリオ" panose="020B0604030504040204" pitchFamily="50" charset="-128"/>
              </a:rPr>
              <a:t>光センサの仕組み</a:t>
            </a:r>
            <a:endParaRPr lang="en-US" altLang="ja-JP" sz="1600" b="1" i="0" dirty="0">
              <a:solidFill>
                <a:srgbClr val="0070C0"/>
              </a:solidFill>
              <a:effectLst/>
              <a:latin typeface="メイリオ" panose="020B0604030504040204" pitchFamily="50" charset="-128"/>
              <a:ea typeface="メイリオ" panose="020B0604030504040204" pitchFamily="50" charset="-128"/>
            </a:endParaRPr>
          </a:p>
        </p:txBody>
      </p:sp>
      <p:sp>
        <p:nvSpPr>
          <p:cNvPr id="12" name="フローチャート: 論理積ゲート 11">
            <a:extLst>
              <a:ext uri="{FF2B5EF4-FFF2-40B4-BE49-F238E27FC236}">
                <a16:creationId xmlns:a16="http://schemas.microsoft.com/office/drawing/2014/main" id="{0FE7A9DC-57D4-43FF-22A2-FF3C37CF3C31}"/>
              </a:ext>
            </a:extLst>
          </p:cNvPr>
          <p:cNvSpPr/>
          <p:nvPr/>
        </p:nvSpPr>
        <p:spPr>
          <a:xfrm rot="5400000">
            <a:off x="1148111" y="3987201"/>
            <a:ext cx="506395" cy="338554"/>
          </a:xfrm>
          <a:prstGeom prst="flowChartDela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ローチャート: 論理積ゲート 12">
            <a:extLst>
              <a:ext uri="{FF2B5EF4-FFF2-40B4-BE49-F238E27FC236}">
                <a16:creationId xmlns:a16="http://schemas.microsoft.com/office/drawing/2014/main" id="{39D6B8AF-6822-D7BE-A6DD-50CD7D27C29D}"/>
              </a:ext>
            </a:extLst>
          </p:cNvPr>
          <p:cNvSpPr/>
          <p:nvPr/>
        </p:nvSpPr>
        <p:spPr>
          <a:xfrm rot="5400000">
            <a:off x="1744665" y="3986133"/>
            <a:ext cx="506395" cy="338554"/>
          </a:xfrm>
          <a:prstGeom prst="flowChartDela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0B080D21-438C-DFBA-8382-277CCF0F38C1}"/>
              </a:ext>
            </a:extLst>
          </p:cNvPr>
          <p:cNvCxnSpPr/>
          <p:nvPr/>
        </p:nvCxnSpPr>
        <p:spPr>
          <a:xfrm flipV="1">
            <a:off x="1331640" y="3686188"/>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1DD1565-9FD8-FE7B-BC72-38435FB70E9D}"/>
              </a:ext>
            </a:extLst>
          </p:cNvPr>
          <p:cNvCxnSpPr/>
          <p:nvPr/>
        </p:nvCxnSpPr>
        <p:spPr>
          <a:xfrm flipV="1">
            <a:off x="1475656" y="3686188"/>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1D8B704-0A90-0C24-A5BF-5EDACF40446F}"/>
              </a:ext>
            </a:extLst>
          </p:cNvPr>
          <p:cNvCxnSpPr/>
          <p:nvPr/>
        </p:nvCxnSpPr>
        <p:spPr>
          <a:xfrm flipV="1">
            <a:off x="1907704" y="368705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907EDBC-B8F3-B9DA-3B37-3B65327069CD}"/>
              </a:ext>
            </a:extLst>
          </p:cNvPr>
          <p:cNvCxnSpPr/>
          <p:nvPr/>
        </p:nvCxnSpPr>
        <p:spPr>
          <a:xfrm flipV="1">
            <a:off x="2051720" y="3686188"/>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7716EA66-A663-005B-DFE3-70E4F0D95308}"/>
              </a:ext>
            </a:extLst>
          </p:cNvPr>
          <p:cNvGrpSpPr/>
          <p:nvPr/>
        </p:nvGrpSpPr>
        <p:grpSpPr>
          <a:xfrm>
            <a:off x="3170136" y="3672769"/>
            <a:ext cx="935108" cy="723487"/>
            <a:chOff x="1384432" y="3838588"/>
            <a:chExt cx="935108" cy="723487"/>
          </a:xfrm>
        </p:grpSpPr>
        <p:sp>
          <p:nvSpPr>
            <p:cNvPr id="19" name="フローチャート: 論理積ゲート 18">
              <a:extLst>
                <a:ext uri="{FF2B5EF4-FFF2-40B4-BE49-F238E27FC236}">
                  <a16:creationId xmlns:a16="http://schemas.microsoft.com/office/drawing/2014/main" id="{D8E5C63D-EDEC-FDE3-235F-55DD4F59F647}"/>
                </a:ext>
              </a:extLst>
            </p:cNvPr>
            <p:cNvSpPr/>
            <p:nvPr/>
          </p:nvSpPr>
          <p:spPr>
            <a:xfrm rot="5400000">
              <a:off x="1300511" y="4139601"/>
              <a:ext cx="506395" cy="338554"/>
            </a:xfrm>
            <a:prstGeom prst="flowChartDela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論理積ゲート 19">
              <a:extLst>
                <a:ext uri="{FF2B5EF4-FFF2-40B4-BE49-F238E27FC236}">
                  <a16:creationId xmlns:a16="http://schemas.microsoft.com/office/drawing/2014/main" id="{BDEA6A81-1EF3-23EC-77C9-727EBD308A24}"/>
                </a:ext>
              </a:extLst>
            </p:cNvPr>
            <p:cNvSpPr/>
            <p:nvPr/>
          </p:nvSpPr>
          <p:spPr>
            <a:xfrm rot="5400000">
              <a:off x="1897065" y="4138533"/>
              <a:ext cx="506395" cy="338554"/>
            </a:xfrm>
            <a:prstGeom prst="flowChartDela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0075A595-797D-41FA-E6E1-6AEB0940037C}"/>
                </a:ext>
              </a:extLst>
            </p:cNvPr>
            <p:cNvCxnSpPr/>
            <p:nvPr/>
          </p:nvCxnSpPr>
          <p:spPr>
            <a:xfrm flipV="1">
              <a:off x="1484040" y="3838588"/>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A0F4853-E8A4-6FAF-0D79-067DE664CAC0}"/>
                </a:ext>
              </a:extLst>
            </p:cNvPr>
            <p:cNvCxnSpPr/>
            <p:nvPr/>
          </p:nvCxnSpPr>
          <p:spPr>
            <a:xfrm flipV="1">
              <a:off x="1628056" y="3838588"/>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7836BD0-1B8D-B1FE-E1FD-BF739584F529}"/>
                </a:ext>
              </a:extLst>
            </p:cNvPr>
            <p:cNvCxnSpPr/>
            <p:nvPr/>
          </p:nvCxnSpPr>
          <p:spPr>
            <a:xfrm flipV="1">
              <a:off x="2060104" y="383945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93FECDC-1271-2009-3E36-E9E558A5C0F0}"/>
                </a:ext>
              </a:extLst>
            </p:cNvPr>
            <p:cNvCxnSpPr/>
            <p:nvPr/>
          </p:nvCxnSpPr>
          <p:spPr>
            <a:xfrm flipV="1">
              <a:off x="2204120" y="3838588"/>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テキスト ボックス 25">
            <a:extLst>
              <a:ext uri="{FF2B5EF4-FFF2-40B4-BE49-F238E27FC236}">
                <a16:creationId xmlns:a16="http://schemas.microsoft.com/office/drawing/2014/main" id="{DF586760-E36D-DDD3-D558-99212C73DDFA}"/>
              </a:ext>
            </a:extLst>
          </p:cNvPr>
          <p:cNvSpPr txBox="1"/>
          <p:nvPr/>
        </p:nvSpPr>
        <p:spPr>
          <a:xfrm>
            <a:off x="774725" y="3672769"/>
            <a:ext cx="461986" cy="246221"/>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LED</a:t>
            </a:r>
          </a:p>
        </p:txBody>
      </p:sp>
      <p:sp>
        <p:nvSpPr>
          <p:cNvPr id="27" name="テキスト ボックス 26">
            <a:extLst>
              <a:ext uri="{FF2B5EF4-FFF2-40B4-BE49-F238E27FC236}">
                <a16:creationId xmlns:a16="http://schemas.microsoft.com/office/drawing/2014/main" id="{71691B01-100D-D32A-7A78-DA78637A4CCC}"/>
              </a:ext>
            </a:extLst>
          </p:cNvPr>
          <p:cNvSpPr txBox="1"/>
          <p:nvPr/>
        </p:nvSpPr>
        <p:spPr>
          <a:xfrm>
            <a:off x="2844842" y="3686188"/>
            <a:ext cx="461986" cy="246221"/>
          </a:xfrm>
          <a:prstGeom prst="rect">
            <a:avLst/>
          </a:prstGeom>
          <a:noFill/>
        </p:spPr>
        <p:txBody>
          <a:bodyPr wrap="none" rtlCol="0">
            <a:spAutoFit/>
          </a:bodyPr>
          <a:lstStyle/>
          <a:p>
            <a:r>
              <a:rPr lang="en-US" altLang="ja-JP" sz="1000" dirty="0">
                <a:latin typeface="Arial Black" panose="020B0A04020102020204" pitchFamily="34" charset="0"/>
                <a:ea typeface="Meiryo UI" panose="020B0604030504040204" pitchFamily="50" charset="-128"/>
              </a:rPr>
              <a:t>LED</a:t>
            </a:r>
          </a:p>
        </p:txBody>
      </p:sp>
      <p:sp>
        <p:nvSpPr>
          <p:cNvPr id="28" name="テキスト ボックス 27">
            <a:extLst>
              <a:ext uri="{FF2B5EF4-FFF2-40B4-BE49-F238E27FC236}">
                <a16:creationId xmlns:a16="http://schemas.microsoft.com/office/drawing/2014/main" id="{FF87564C-974D-E0EE-6844-2E442B87276C}"/>
              </a:ext>
            </a:extLst>
          </p:cNvPr>
          <p:cNvSpPr txBox="1"/>
          <p:nvPr/>
        </p:nvSpPr>
        <p:spPr>
          <a:xfrm>
            <a:off x="1431658" y="3485029"/>
            <a:ext cx="1074333" cy="246221"/>
          </a:xfrm>
          <a:prstGeom prst="rect">
            <a:avLst/>
          </a:prstGeom>
          <a:noFill/>
        </p:spPr>
        <p:txBody>
          <a:bodyPr wrap="none" rtlCol="0">
            <a:spAutoFit/>
          </a:bodyPr>
          <a:lstStyle/>
          <a:p>
            <a:r>
              <a:rPr lang="ja-JP" altLang="en-US" sz="1000" b="1" dirty="0">
                <a:latin typeface="Arial Black" panose="020B0A04020102020204" pitchFamily="34" charset="0"/>
                <a:ea typeface="Meiryo UI" panose="020B0604030504040204" pitchFamily="50" charset="-128"/>
              </a:rPr>
              <a:t>フォトトランジスタ</a:t>
            </a:r>
            <a:endParaRPr lang="en-US" altLang="ja-JP" sz="1000" b="1" dirty="0">
              <a:latin typeface="Arial Black" panose="020B0A04020102020204" pitchFamily="34" charset="0"/>
              <a:ea typeface="Meiryo UI" panose="020B0604030504040204" pitchFamily="50" charset="-128"/>
            </a:endParaRPr>
          </a:p>
        </p:txBody>
      </p:sp>
      <p:sp>
        <p:nvSpPr>
          <p:cNvPr id="29" name="テキスト ボックス 28">
            <a:extLst>
              <a:ext uri="{FF2B5EF4-FFF2-40B4-BE49-F238E27FC236}">
                <a16:creationId xmlns:a16="http://schemas.microsoft.com/office/drawing/2014/main" id="{F298F05E-D728-A31B-1BE2-808914F303A4}"/>
              </a:ext>
            </a:extLst>
          </p:cNvPr>
          <p:cNvSpPr txBox="1"/>
          <p:nvPr/>
        </p:nvSpPr>
        <p:spPr>
          <a:xfrm>
            <a:off x="3398799" y="3485029"/>
            <a:ext cx="1074333" cy="246221"/>
          </a:xfrm>
          <a:prstGeom prst="rect">
            <a:avLst/>
          </a:prstGeom>
          <a:noFill/>
        </p:spPr>
        <p:txBody>
          <a:bodyPr wrap="none" rtlCol="0">
            <a:spAutoFit/>
          </a:bodyPr>
          <a:lstStyle/>
          <a:p>
            <a:r>
              <a:rPr lang="ja-JP" altLang="en-US" sz="1000" b="1" dirty="0">
                <a:latin typeface="Arial Black" panose="020B0A04020102020204" pitchFamily="34" charset="0"/>
                <a:ea typeface="Meiryo UI" panose="020B0604030504040204" pitchFamily="50" charset="-128"/>
              </a:rPr>
              <a:t>フォトトランジスタ</a:t>
            </a:r>
            <a:endParaRPr lang="en-US" altLang="ja-JP" sz="1000" b="1" dirty="0">
              <a:latin typeface="Arial Black" panose="020B0A04020102020204" pitchFamily="34" charset="0"/>
              <a:ea typeface="Meiryo UI" panose="020B0604030504040204" pitchFamily="50" charset="-128"/>
            </a:endParaRPr>
          </a:p>
        </p:txBody>
      </p:sp>
      <p:sp>
        <p:nvSpPr>
          <p:cNvPr id="30" name="正方形/長方形 29">
            <a:extLst>
              <a:ext uri="{FF2B5EF4-FFF2-40B4-BE49-F238E27FC236}">
                <a16:creationId xmlns:a16="http://schemas.microsoft.com/office/drawing/2014/main" id="{9FB5B146-48F2-DD4B-E4B2-DF063336FD30}"/>
              </a:ext>
            </a:extLst>
          </p:cNvPr>
          <p:cNvSpPr/>
          <p:nvPr/>
        </p:nvSpPr>
        <p:spPr>
          <a:xfrm>
            <a:off x="1005718" y="5304318"/>
            <a:ext cx="1368152" cy="170962"/>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E85EB7C-681C-5AAA-B6E9-0BE2F1B3AAED}"/>
              </a:ext>
            </a:extLst>
          </p:cNvPr>
          <p:cNvSpPr/>
          <p:nvPr/>
        </p:nvSpPr>
        <p:spPr>
          <a:xfrm>
            <a:off x="2949481" y="5307716"/>
            <a:ext cx="1368152" cy="170962"/>
          </a:xfrm>
          <a:prstGeom prst="rect">
            <a:avLst/>
          </a:prstGeom>
          <a:solidFill>
            <a:schemeClr val="tx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4" name="テキスト ボックス 1023">
            <a:extLst>
              <a:ext uri="{FF2B5EF4-FFF2-40B4-BE49-F238E27FC236}">
                <a16:creationId xmlns:a16="http://schemas.microsoft.com/office/drawing/2014/main" id="{8BE9BEC7-EBE3-50DB-C7CD-BCCCD9A87DD7}"/>
              </a:ext>
            </a:extLst>
          </p:cNvPr>
          <p:cNvSpPr txBox="1"/>
          <p:nvPr/>
        </p:nvSpPr>
        <p:spPr bwMode="auto">
          <a:xfrm>
            <a:off x="6277297" y="6154905"/>
            <a:ext cx="15841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200" b="1" i="0" dirty="0">
                <a:solidFill>
                  <a:srgbClr val="002060"/>
                </a:solidFill>
                <a:effectLst/>
                <a:latin typeface="メイリオ" panose="020B0604030504040204" pitchFamily="50" charset="-128"/>
                <a:ea typeface="メイリオ" panose="020B0604030504040204" pitchFamily="50" charset="-128"/>
              </a:rPr>
              <a:t>光センサ（裏面）</a:t>
            </a:r>
            <a:endParaRPr lang="en-US" altLang="ja-JP" sz="1200" b="1" i="0" dirty="0">
              <a:solidFill>
                <a:srgbClr val="002060"/>
              </a:solidFill>
              <a:effectLst/>
              <a:latin typeface="メイリオ" panose="020B0604030504040204" pitchFamily="50" charset="-128"/>
              <a:ea typeface="メイリオ" panose="020B0604030504040204" pitchFamily="50" charset="-128"/>
            </a:endParaRPr>
          </a:p>
        </p:txBody>
      </p:sp>
      <p:cxnSp>
        <p:nvCxnSpPr>
          <p:cNvPr id="1033" name="直線矢印コネクタ 1032">
            <a:extLst>
              <a:ext uri="{FF2B5EF4-FFF2-40B4-BE49-F238E27FC236}">
                <a16:creationId xmlns:a16="http://schemas.microsoft.com/office/drawing/2014/main" id="{9FDF479E-FE31-4351-1B1C-C4B9A8DCE381}"/>
              </a:ext>
            </a:extLst>
          </p:cNvPr>
          <p:cNvCxnSpPr>
            <a:cxnSpLocks/>
          </p:cNvCxnSpPr>
          <p:nvPr/>
        </p:nvCxnSpPr>
        <p:spPr>
          <a:xfrm flipV="1">
            <a:off x="3784529" y="4552732"/>
            <a:ext cx="151436" cy="654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直線矢印コネクタ 1034">
            <a:extLst>
              <a:ext uri="{FF2B5EF4-FFF2-40B4-BE49-F238E27FC236}">
                <a16:creationId xmlns:a16="http://schemas.microsoft.com/office/drawing/2014/main" id="{0972480F-65CB-00B1-C792-A6355DCD97F3}"/>
              </a:ext>
            </a:extLst>
          </p:cNvPr>
          <p:cNvCxnSpPr>
            <a:cxnSpLocks/>
          </p:cNvCxnSpPr>
          <p:nvPr/>
        </p:nvCxnSpPr>
        <p:spPr>
          <a:xfrm>
            <a:off x="1401307" y="4583186"/>
            <a:ext cx="275723" cy="6113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6" name="直線矢印コネクタ 1035">
            <a:extLst>
              <a:ext uri="{FF2B5EF4-FFF2-40B4-BE49-F238E27FC236}">
                <a16:creationId xmlns:a16="http://schemas.microsoft.com/office/drawing/2014/main" id="{C467D8D4-F190-1850-35BC-0B8424D07A97}"/>
              </a:ext>
            </a:extLst>
          </p:cNvPr>
          <p:cNvCxnSpPr>
            <a:cxnSpLocks/>
          </p:cNvCxnSpPr>
          <p:nvPr/>
        </p:nvCxnSpPr>
        <p:spPr>
          <a:xfrm>
            <a:off x="1263446" y="4570643"/>
            <a:ext cx="275723" cy="6113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直線矢印コネクタ 1036">
            <a:extLst>
              <a:ext uri="{FF2B5EF4-FFF2-40B4-BE49-F238E27FC236}">
                <a16:creationId xmlns:a16="http://schemas.microsoft.com/office/drawing/2014/main" id="{8C36EC5E-5F46-ADA5-2FF2-20202D321821}"/>
              </a:ext>
            </a:extLst>
          </p:cNvPr>
          <p:cNvCxnSpPr>
            <a:cxnSpLocks/>
          </p:cNvCxnSpPr>
          <p:nvPr/>
        </p:nvCxnSpPr>
        <p:spPr>
          <a:xfrm>
            <a:off x="1155935" y="4595729"/>
            <a:ext cx="275723" cy="6113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直線矢印コネクタ 1037">
            <a:extLst>
              <a:ext uri="{FF2B5EF4-FFF2-40B4-BE49-F238E27FC236}">
                <a16:creationId xmlns:a16="http://schemas.microsoft.com/office/drawing/2014/main" id="{D1D6E2D8-C2B6-6998-ACF0-EE601A1BDD13}"/>
              </a:ext>
            </a:extLst>
          </p:cNvPr>
          <p:cNvCxnSpPr>
            <a:cxnSpLocks/>
          </p:cNvCxnSpPr>
          <p:nvPr/>
        </p:nvCxnSpPr>
        <p:spPr>
          <a:xfrm>
            <a:off x="3370945" y="4570643"/>
            <a:ext cx="275723" cy="6113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9" name="直線矢印コネクタ 1038">
            <a:extLst>
              <a:ext uri="{FF2B5EF4-FFF2-40B4-BE49-F238E27FC236}">
                <a16:creationId xmlns:a16="http://schemas.microsoft.com/office/drawing/2014/main" id="{3E206251-452B-F9C2-941F-E479FEE3CA8E}"/>
              </a:ext>
            </a:extLst>
          </p:cNvPr>
          <p:cNvCxnSpPr>
            <a:cxnSpLocks/>
          </p:cNvCxnSpPr>
          <p:nvPr/>
        </p:nvCxnSpPr>
        <p:spPr>
          <a:xfrm>
            <a:off x="3233084" y="4558100"/>
            <a:ext cx="275723" cy="6113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0" name="直線矢印コネクタ 1039">
            <a:extLst>
              <a:ext uri="{FF2B5EF4-FFF2-40B4-BE49-F238E27FC236}">
                <a16:creationId xmlns:a16="http://schemas.microsoft.com/office/drawing/2014/main" id="{0C539935-59CF-1892-3296-2BEAF31A5A7B}"/>
              </a:ext>
            </a:extLst>
          </p:cNvPr>
          <p:cNvCxnSpPr>
            <a:cxnSpLocks/>
          </p:cNvCxnSpPr>
          <p:nvPr/>
        </p:nvCxnSpPr>
        <p:spPr>
          <a:xfrm>
            <a:off x="3125573" y="4583186"/>
            <a:ext cx="275723" cy="6113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3" name="直線矢印コネクタ 1042">
            <a:extLst>
              <a:ext uri="{FF2B5EF4-FFF2-40B4-BE49-F238E27FC236}">
                <a16:creationId xmlns:a16="http://schemas.microsoft.com/office/drawing/2014/main" id="{529297E3-C4D7-DED9-EC40-CEE5356058CF}"/>
              </a:ext>
            </a:extLst>
          </p:cNvPr>
          <p:cNvCxnSpPr>
            <a:cxnSpLocks/>
          </p:cNvCxnSpPr>
          <p:nvPr/>
        </p:nvCxnSpPr>
        <p:spPr>
          <a:xfrm flipV="1">
            <a:off x="1755180" y="4536383"/>
            <a:ext cx="151436" cy="654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直線矢印コネクタ 1043">
            <a:extLst>
              <a:ext uri="{FF2B5EF4-FFF2-40B4-BE49-F238E27FC236}">
                <a16:creationId xmlns:a16="http://schemas.microsoft.com/office/drawing/2014/main" id="{AF56E59A-9C2C-D747-2F5C-FAC7EEAA75E8}"/>
              </a:ext>
            </a:extLst>
          </p:cNvPr>
          <p:cNvCxnSpPr>
            <a:cxnSpLocks/>
          </p:cNvCxnSpPr>
          <p:nvPr/>
        </p:nvCxnSpPr>
        <p:spPr>
          <a:xfrm flipV="1">
            <a:off x="1963673" y="4552103"/>
            <a:ext cx="151436" cy="654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5" name="直線矢印コネクタ 1044">
            <a:extLst>
              <a:ext uri="{FF2B5EF4-FFF2-40B4-BE49-F238E27FC236}">
                <a16:creationId xmlns:a16="http://schemas.microsoft.com/office/drawing/2014/main" id="{82D83B6E-4192-0C73-94E6-EBB91B61F6DC}"/>
              </a:ext>
            </a:extLst>
          </p:cNvPr>
          <p:cNvCxnSpPr>
            <a:cxnSpLocks/>
          </p:cNvCxnSpPr>
          <p:nvPr/>
        </p:nvCxnSpPr>
        <p:spPr>
          <a:xfrm flipV="1">
            <a:off x="1856162" y="4544243"/>
            <a:ext cx="151436" cy="654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6" name="テキスト ボックス 1045">
            <a:extLst>
              <a:ext uri="{FF2B5EF4-FFF2-40B4-BE49-F238E27FC236}">
                <a16:creationId xmlns:a16="http://schemas.microsoft.com/office/drawing/2014/main" id="{975DE248-C0E8-48A8-8DA1-27CE292BA75E}"/>
              </a:ext>
            </a:extLst>
          </p:cNvPr>
          <p:cNvSpPr txBox="1"/>
          <p:nvPr/>
        </p:nvSpPr>
        <p:spPr bwMode="auto">
          <a:xfrm>
            <a:off x="1228277" y="5520340"/>
            <a:ext cx="1028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200" i="0" dirty="0">
                <a:effectLst/>
                <a:latin typeface="メイリオ" panose="020B0604030504040204" pitchFamily="50" charset="-128"/>
                <a:ea typeface="メイリオ" panose="020B0604030504040204" pitchFamily="50" charset="-128"/>
              </a:rPr>
              <a:t>床面（</a:t>
            </a:r>
            <a:r>
              <a:rPr lang="ja-JP" altLang="en-US" sz="1200" b="1" i="0" dirty="0">
                <a:effectLst/>
                <a:latin typeface="メイリオ" panose="020B0604030504040204" pitchFamily="50" charset="-128"/>
                <a:ea typeface="メイリオ" panose="020B0604030504040204" pitchFamily="50" charset="-128"/>
              </a:rPr>
              <a:t>白</a:t>
            </a:r>
            <a:r>
              <a:rPr lang="ja-JP" altLang="en-US" sz="1200" i="0" dirty="0">
                <a:effectLst/>
                <a:latin typeface="メイリオ" panose="020B0604030504040204" pitchFamily="50" charset="-128"/>
                <a:ea typeface="メイリオ" panose="020B0604030504040204" pitchFamily="50" charset="-128"/>
              </a:rPr>
              <a:t>）</a:t>
            </a:r>
            <a:endParaRPr lang="en-US" altLang="ja-JP" sz="1200" i="0" dirty="0">
              <a:effectLst/>
              <a:latin typeface="メイリオ" panose="020B0604030504040204" pitchFamily="50" charset="-128"/>
              <a:ea typeface="メイリオ" panose="020B0604030504040204" pitchFamily="50" charset="-128"/>
            </a:endParaRPr>
          </a:p>
        </p:txBody>
      </p:sp>
      <p:sp>
        <p:nvSpPr>
          <p:cNvPr id="1047" name="テキスト ボックス 1046">
            <a:extLst>
              <a:ext uri="{FF2B5EF4-FFF2-40B4-BE49-F238E27FC236}">
                <a16:creationId xmlns:a16="http://schemas.microsoft.com/office/drawing/2014/main" id="{AD02488B-C3C8-84BE-2245-29EC4F4C2152}"/>
              </a:ext>
            </a:extLst>
          </p:cNvPr>
          <p:cNvSpPr txBox="1"/>
          <p:nvPr/>
        </p:nvSpPr>
        <p:spPr bwMode="auto">
          <a:xfrm>
            <a:off x="3165010" y="5530237"/>
            <a:ext cx="10341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200" i="0" dirty="0">
                <a:effectLst/>
                <a:latin typeface="メイリオ" panose="020B0604030504040204" pitchFamily="50" charset="-128"/>
                <a:ea typeface="メイリオ" panose="020B0604030504040204" pitchFamily="50" charset="-128"/>
              </a:rPr>
              <a:t>床面（</a:t>
            </a:r>
            <a:r>
              <a:rPr lang="ja-JP" altLang="en-US" sz="1200" b="1" i="0" dirty="0">
                <a:effectLst/>
                <a:latin typeface="メイリオ" panose="020B0604030504040204" pitchFamily="50" charset="-128"/>
                <a:ea typeface="メイリオ" panose="020B0604030504040204" pitchFamily="50" charset="-128"/>
              </a:rPr>
              <a:t>黒</a:t>
            </a:r>
            <a:r>
              <a:rPr lang="ja-JP" altLang="en-US" sz="1200" i="0" dirty="0">
                <a:effectLst/>
                <a:latin typeface="メイリオ" panose="020B0604030504040204" pitchFamily="50" charset="-128"/>
                <a:ea typeface="メイリオ" panose="020B0604030504040204" pitchFamily="50" charset="-128"/>
              </a:rPr>
              <a:t>）</a:t>
            </a:r>
            <a:endParaRPr lang="en-US" altLang="ja-JP" sz="1200" i="0" dirty="0">
              <a:effectLst/>
              <a:latin typeface="メイリオ" panose="020B0604030504040204" pitchFamily="50" charset="-128"/>
              <a:ea typeface="メイリオ" panose="020B0604030504040204" pitchFamily="50" charset="-128"/>
            </a:endParaRPr>
          </a:p>
        </p:txBody>
      </p:sp>
      <p:sp>
        <p:nvSpPr>
          <p:cNvPr id="1048" name="テキスト ボックス 1047">
            <a:extLst>
              <a:ext uri="{FF2B5EF4-FFF2-40B4-BE49-F238E27FC236}">
                <a16:creationId xmlns:a16="http://schemas.microsoft.com/office/drawing/2014/main" id="{CA6A23EF-B27B-6113-AACC-38846CCBAA9B}"/>
              </a:ext>
            </a:extLst>
          </p:cNvPr>
          <p:cNvSpPr txBox="1"/>
          <p:nvPr/>
        </p:nvSpPr>
        <p:spPr bwMode="auto">
          <a:xfrm>
            <a:off x="1003990" y="5868009"/>
            <a:ext cx="14594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200" b="1" i="0" dirty="0">
                <a:effectLst/>
                <a:latin typeface="メイリオ" panose="020B0604030504040204" pitchFamily="50" charset="-128"/>
                <a:ea typeface="メイリオ" panose="020B0604030504040204" pitchFamily="50" charset="-128"/>
              </a:rPr>
              <a:t>光が反射される</a:t>
            </a:r>
            <a:endParaRPr lang="en-US" altLang="ja-JP" sz="1200" b="1" i="0" dirty="0">
              <a:effectLst/>
              <a:latin typeface="メイリオ" panose="020B0604030504040204" pitchFamily="50" charset="-128"/>
              <a:ea typeface="メイリオ" panose="020B0604030504040204" pitchFamily="50" charset="-128"/>
            </a:endParaRPr>
          </a:p>
        </p:txBody>
      </p:sp>
      <p:sp>
        <p:nvSpPr>
          <p:cNvPr id="1049" name="テキスト ボックス 1048">
            <a:extLst>
              <a:ext uri="{FF2B5EF4-FFF2-40B4-BE49-F238E27FC236}">
                <a16:creationId xmlns:a16="http://schemas.microsoft.com/office/drawing/2014/main" id="{C2549DAE-D885-3C63-D58C-397063474356}"/>
              </a:ext>
            </a:extLst>
          </p:cNvPr>
          <p:cNvSpPr txBox="1"/>
          <p:nvPr/>
        </p:nvSpPr>
        <p:spPr bwMode="auto">
          <a:xfrm>
            <a:off x="2896487" y="5877906"/>
            <a:ext cx="14594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200" b="1" i="0" dirty="0">
                <a:effectLst/>
                <a:latin typeface="メイリオ" panose="020B0604030504040204" pitchFamily="50" charset="-128"/>
                <a:ea typeface="メイリオ" panose="020B0604030504040204" pitchFamily="50" charset="-128"/>
              </a:rPr>
              <a:t>光が吸収される</a:t>
            </a:r>
            <a:endParaRPr lang="en-US" altLang="ja-JP" sz="1200" b="1" i="0" dirty="0">
              <a:effectLst/>
              <a:latin typeface="メイリオ" panose="020B0604030504040204" pitchFamily="50" charset="-128"/>
              <a:ea typeface="メイリオ" panose="020B0604030504040204" pitchFamily="50" charset="-128"/>
            </a:endParaRPr>
          </a:p>
        </p:txBody>
      </p:sp>
      <p:pic>
        <p:nvPicPr>
          <p:cNvPr id="1050" name="図 1049">
            <a:extLst>
              <a:ext uri="{FF2B5EF4-FFF2-40B4-BE49-F238E27FC236}">
                <a16:creationId xmlns:a16="http://schemas.microsoft.com/office/drawing/2014/main" id="{E4065E66-1965-1CFC-DBF6-AF2546C04A0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02179" y="3546053"/>
            <a:ext cx="3600400" cy="2538286"/>
          </a:xfrm>
          <a:prstGeom prst="rect">
            <a:avLst/>
          </a:prstGeom>
        </p:spPr>
      </p:pic>
      <p:cxnSp>
        <p:nvCxnSpPr>
          <p:cNvPr id="1027" name="直線矢印コネクタ 1026">
            <a:extLst>
              <a:ext uri="{FF2B5EF4-FFF2-40B4-BE49-F238E27FC236}">
                <a16:creationId xmlns:a16="http://schemas.microsoft.com/office/drawing/2014/main" id="{5CAB3293-8942-D4FD-37B5-21272418794C}"/>
              </a:ext>
            </a:extLst>
          </p:cNvPr>
          <p:cNvCxnSpPr>
            <a:cxnSpLocks/>
          </p:cNvCxnSpPr>
          <p:nvPr/>
        </p:nvCxnSpPr>
        <p:spPr>
          <a:xfrm flipV="1">
            <a:off x="6300192" y="5797339"/>
            <a:ext cx="0" cy="4037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876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Kitronik Autonomous Robotics Platform for Pico">
            <a:extLst>
              <a:ext uri="{FF2B5EF4-FFF2-40B4-BE49-F238E27FC236}">
                <a16:creationId xmlns:a16="http://schemas.microsoft.com/office/drawing/2014/main" id="{4CECB7FE-706A-B675-69C6-E742963A66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372200" y="1527412"/>
            <a:ext cx="2160240" cy="2638453"/>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1">
            <a:extLst>
              <a:ext uri="{FF2B5EF4-FFF2-40B4-BE49-F238E27FC236}">
                <a16:creationId xmlns:a16="http://schemas.microsoft.com/office/drawing/2014/main" id="{9C300659-2D12-B3D1-14FE-7FDA7F84DAF2}"/>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b="1" kern="0" dirty="0">
                <a:latin typeface="Meiryo UI" panose="020B0604030504040204" pitchFamily="50" charset="-128"/>
                <a:ea typeface="Meiryo UI" panose="020B0604030504040204" pitchFamily="50" charset="-128"/>
              </a:rPr>
              <a:t>おまけ</a:t>
            </a:r>
          </a:p>
        </p:txBody>
      </p:sp>
      <p:sp>
        <p:nvSpPr>
          <p:cNvPr id="5" name="テキスト ボックス 4">
            <a:extLst>
              <a:ext uri="{FF2B5EF4-FFF2-40B4-BE49-F238E27FC236}">
                <a16:creationId xmlns:a16="http://schemas.microsoft.com/office/drawing/2014/main" id="{1DACF9B1-4235-C508-AFEA-3EA5D7886BE1}"/>
              </a:ext>
            </a:extLst>
          </p:cNvPr>
          <p:cNvSpPr txBox="1"/>
          <p:nvPr/>
        </p:nvSpPr>
        <p:spPr bwMode="auto">
          <a:xfrm>
            <a:off x="539552" y="681432"/>
            <a:ext cx="29868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b="0" i="0" dirty="0">
                <a:solidFill>
                  <a:srgbClr val="212529"/>
                </a:solidFill>
                <a:effectLst/>
                <a:latin typeface="メイリオ" panose="020B0604030504040204" pitchFamily="50" charset="-128"/>
                <a:ea typeface="メイリオ" panose="020B0604030504040204" pitchFamily="50" charset="-128"/>
              </a:rPr>
              <a:t>ライントレースカー</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4AB48597-5090-D1E0-1027-19BBD7C03C74}"/>
              </a:ext>
            </a:extLst>
          </p:cNvPr>
          <p:cNvSpPr/>
          <p:nvPr/>
        </p:nvSpPr>
        <p:spPr>
          <a:xfrm>
            <a:off x="7056276" y="1953383"/>
            <a:ext cx="79208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AE813EA-57AB-1D46-ECCE-1CE1D7684A3D}"/>
              </a:ext>
            </a:extLst>
          </p:cNvPr>
          <p:cNvSpPr txBox="1"/>
          <p:nvPr/>
        </p:nvSpPr>
        <p:spPr bwMode="auto">
          <a:xfrm>
            <a:off x="6912260" y="1283765"/>
            <a:ext cx="1080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i="0" dirty="0">
                <a:solidFill>
                  <a:srgbClr val="FF0000"/>
                </a:solidFill>
                <a:effectLst/>
                <a:latin typeface="メイリオ" panose="020B0604030504040204" pitchFamily="50" charset="-128"/>
                <a:ea typeface="メイリオ" panose="020B0604030504040204" pitchFamily="50" charset="-128"/>
              </a:rPr>
              <a:t>光センサ</a:t>
            </a:r>
            <a:endParaRPr lang="en-US" altLang="ja-JP" sz="1600" b="1" i="0" dirty="0">
              <a:solidFill>
                <a:srgbClr val="FF0000"/>
              </a:solidFill>
              <a:effectLst/>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FE1A1CD1-B326-A03E-50C2-D43806E894D2}"/>
              </a:ext>
            </a:extLst>
          </p:cNvPr>
          <p:cNvSpPr txBox="1"/>
          <p:nvPr/>
        </p:nvSpPr>
        <p:spPr bwMode="auto">
          <a:xfrm>
            <a:off x="7272300" y="4165865"/>
            <a:ext cx="576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200" i="0" dirty="0">
                <a:effectLst/>
                <a:latin typeface="メイリオ" panose="020B0604030504040204" pitchFamily="50" charset="-128"/>
                <a:ea typeface="メイリオ" panose="020B0604030504040204" pitchFamily="50" charset="-128"/>
              </a:rPr>
              <a:t>裏面</a:t>
            </a:r>
            <a:endParaRPr lang="en-US" altLang="ja-JP" sz="1200" i="0" dirty="0">
              <a:effectLst/>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352411-9052-CCB0-50DC-B68DD8BEE71A}"/>
              </a:ext>
            </a:extLst>
          </p:cNvPr>
          <p:cNvSpPr txBox="1"/>
          <p:nvPr/>
        </p:nvSpPr>
        <p:spPr bwMode="auto">
          <a:xfrm>
            <a:off x="755576" y="1025113"/>
            <a:ext cx="38164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rgbClr val="0070C0"/>
                </a:solidFill>
                <a:latin typeface="メイリオ" panose="020B0604030504040204" pitchFamily="50" charset="-128"/>
                <a:ea typeface="メイリオ" panose="020B0604030504040204" pitchFamily="50" charset="-128"/>
              </a:rPr>
              <a:t>ライントレースの仕組み（簡易版）</a:t>
            </a:r>
            <a:endParaRPr lang="en-US" altLang="ja-JP" sz="1600" b="1" i="0" dirty="0">
              <a:solidFill>
                <a:srgbClr val="0070C0"/>
              </a:solidFill>
              <a:effectLst/>
              <a:latin typeface="メイリオ" panose="020B0604030504040204" pitchFamily="50" charset="-128"/>
              <a:ea typeface="メイリオ" panose="020B0604030504040204" pitchFamily="50" charset="-128"/>
            </a:endParaRPr>
          </a:p>
        </p:txBody>
      </p:sp>
      <p:pic>
        <p:nvPicPr>
          <p:cNvPr id="2050" name="Picture 2">
            <a:extLst>
              <a:ext uri="{FF2B5EF4-FFF2-40B4-BE49-F238E27FC236}">
                <a16:creationId xmlns:a16="http://schemas.microsoft.com/office/drawing/2014/main" id="{ABE462FA-E96E-2E08-FD4C-8F53BD951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827" y="4523827"/>
            <a:ext cx="3485821" cy="1276318"/>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4" descr="Online Tutorial – Autonomous Robotics Platform for Pico - Using the Line Following Sensors">
            <a:extLst>
              <a:ext uri="{FF2B5EF4-FFF2-40B4-BE49-F238E27FC236}">
                <a16:creationId xmlns:a16="http://schemas.microsoft.com/office/drawing/2014/main" id="{502F43B5-24D7-9CEB-8AC9-043E546D12ED}"/>
              </a:ext>
            </a:extLst>
          </p:cNvPr>
          <p:cNvSpPr>
            <a:spLocks noChangeAspect="1" noChangeArrowheads="1"/>
          </p:cNvSpPr>
          <p:nvPr/>
        </p:nvSpPr>
        <p:spPr bwMode="auto">
          <a:xfrm>
            <a:off x="5076056" y="32384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フリーフォーム: 図形 14">
            <a:extLst>
              <a:ext uri="{FF2B5EF4-FFF2-40B4-BE49-F238E27FC236}">
                <a16:creationId xmlns:a16="http://schemas.microsoft.com/office/drawing/2014/main" id="{74DA6336-B490-FED5-A1D4-E4AE603D1724}"/>
              </a:ext>
            </a:extLst>
          </p:cNvPr>
          <p:cNvSpPr/>
          <p:nvPr/>
        </p:nvSpPr>
        <p:spPr>
          <a:xfrm>
            <a:off x="1762126" y="1566473"/>
            <a:ext cx="2324148" cy="811491"/>
          </a:xfrm>
          <a:custGeom>
            <a:avLst/>
            <a:gdLst>
              <a:gd name="connsiteX0" fmla="*/ 0 w 2324148"/>
              <a:gd name="connsiteY0" fmla="*/ 0 h 1075432"/>
              <a:gd name="connsiteX1" fmla="*/ 942975 w 2324148"/>
              <a:gd name="connsiteY1" fmla="*/ 57150 h 1075432"/>
              <a:gd name="connsiteX2" fmla="*/ 1838325 w 2324148"/>
              <a:gd name="connsiteY2" fmla="*/ 228600 h 1075432"/>
              <a:gd name="connsiteX3" fmla="*/ 2276475 w 2324148"/>
              <a:gd name="connsiteY3" fmla="*/ 723900 h 1075432"/>
              <a:gd name="connsiteX4" fmla="*/ 2314575 w 2324148"/>
              <a:gd name="connsiteY4" fmla="*/ 1038225 h 1075432"/>
              <a:gd name="connsiteX5" fmla="*/ 2295525 w 2324148"/>
              <a:gd name="connsiteY5" fmla="*/ 1057275 h 107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4148" h="1075432">
                <a:moveTo>
                  <a:pt x="0" y="0"/>
                </a:moveTo>
                <a:cubicBezTo>
                  <a:pt x="318294" y="9525"/>
                  <a:pt x="636588" y="19050"/>
                  <a:pt x="942975" y="57150"/>
                </a:cubicBezTo>
                <a:cubicBezTo>
                  <a:pt x="1249362" y="95250"/>
                  <a:pt x="1616075" y="117475"/>
                  <a:pt x="1838325" y="228600"/>
                </a:cubicBezTo>
                <a:cubicBezTo>
                  <a:pt x="2060575" y="339725"/>
                  <a:pt x="2197100" y="588963"/>
                  <a:pt x="2276475" y="723900"/>
                </a:cubicBezTo>
                <a:cubicBezTo>
                  <a:pt x="2355850" y="858838"/>
                  <a:pt x="2311400" y="982663"/>
                  <a:pt x="2314575" y="1038225"/>
                </a:cubicBezTo>
                <a:cubicBezTo>
                  <a:pt x="2317750" y="1093787"/>
                  <a:pt x="2306637" y="1075531"/>
                  <a:pt x="2295525" y="1057275"/>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a:extLst>
              <a:ext uri="{FF2B5EF4-FFF2-40B4-BE49-F238E27FC236}">
                <a16:creationId xmlns:a16="http://schemas.microsoft.com/office/drawing/2014/main" id="{055300EB-E65A-3B1C-83AA-EDA990072E2B}"/>
              </a:ext>
            </a:extLst>
          </p:cNvPr>
          <p:cNvGrpSpPr/>
          <p:nvPr/>
        </p:nvGrpSpPr>
        <p:grpSpPr>
          <a:xfrm rot="20942369">
            <a:off x="3579368" y="2014781"/>
            <a:ext cx="1157022" cy="1499785"/>
            <a:chOff x="1122272" y="2092384"/>
            <a:chExt cx="1367902" cy="1942174"/>
          </a:xfrm>
        </p:grpSpPr>
        <p:grpSp>
          <p:nvGrpSpPr>
            <p:cNvPr id="19" name="グループ化 18">
              <a:extLst>
                <a:ext uri="{FF2B5EF4-FFF2-40B4-BE49-F238E27FC236}">
                  <a16:creationId xmlns:a16="http://schemas.microsoft.com/office/drawing/2014/main" id="{97E0B42F-441D-B7FE-7B87-7308AE963687}"/>
                </a:ext>
              </a:extLst>
            </p:cNvPr>
            <p:cNvGrpSpPr/>
            <p:nvPr/>
          </p:nvGrpSpPr>
          <p:grpSpPr>
            <a:xfrm>
              <a:off x="1268031" y="2092384"/>
              <a:ext cx="1080120" cy="1942174"/>
              <a:chOff x="783798" y="2189361"/>
              <a:chExt cx="1080120" cy="1942174"/>
            </a:xfrm>
          </p:grpSpPr>
          <p:sp>
            <p:nvSpPr>
              <p:cNvPr id="16" name="正方形/長方形 15">
                <a:extLst>
                  <a:ext uri="{FF2B5EF4-FFF2-40B4-BE49-F238E27FC236}">
                    <a16:creationId xmlns:a16="http://schemas.microsoft.com/office/drawing/2014/main" id="{7B7EB814-4191-784E-CB00-204824A555AF}"/>
                  </a:ext>
                </a:extLst>
              </p:cNvPr>
              <p:cNvSpPr/>
              <p:nvPr/>
            </p:nvSpPr>
            <p:spPr>
              <a:xfrm>
                <a:off x="938745" y="2189361"/>
                <a:ext cx="166925" cy="304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796BA65-803B-6F3F-9F9F-938D2FD9AA40}"/>
                  </a:ext>
                </a:extLst>
              </p:cNvPr>
              <p:cNvSpPr/>
              <p:nvPr/>
            </p:nvSpPr>
            <p:spPr>
              <a:xfrm>
                <a:off x="783798" y="2513337"/>
                <a:ext cx="1080120" cy="161819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CF51DE6-B26E-FB91-1B4E-34A95E7B4E74}"/>
                  </a:ext>
                </a:extLst>
              </p:cNvPr>
              <p:cNvSpPr/>
              <p:nvPr/>
            </p:nvSpPr>
            <p:spPr>
              <a:xfrm>
                <a:off x="1543737" y="2189361"/>
                <a:ext cx="166925" cy="304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四角形: 角を丸くする 19">
              <a:extLst>
                <a:ext uri="{FF2B5EF4-FFF2-40B4-BE49-F238E27FC236}">
                  <a16:creationId xmlns:a16="http://schemas.microsoft.com/office/drawing/2014/main" id="{A5B0CE64-1E63-27D4-AB3A-0485878F19D9}"/>
                </a:ext>
              </a:extLst>
            </p:cNvPr>
            <p:cNvSpPr/>
            <p:nvPr/>
          </p:nvSpPr>
          <p:spPr>
            <a:xfrm>
              <a:off x="1122272" y="2630716"/>
              <a:ext cx="72008" cy="109775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tx1"/>
                </a:solidFill>
              </a:endParaRPr>
            </a:p>
          </p:txBody>
        </p:sp>
        <p:sp>
          <p:nvSpPr>
            <p:cNvPr id="21" name="四角形: 角を丸くする 20">
              <a:extLst>
                <a:ext uri="{FF2B5EF4-FFF2-40B4-BE49-F238E27FC236}">
                  <a16:creationId xmlns:a16="http://schemas.microsoft.com/office/drawing/2014/main" id="{1797BEF6-E046-0563-F163-FAD0C2066082}"/>
                </a:ext>
              </a:extLst>
            </p:cNvPr>
            <p:cNvSpPr/>
            <p:nvPr/>
          </p:nvSpPr>
          <p:spPr>
            <a:xfrm>
              <a:off x="2418166" y="2629200"/>
              <a:ext cx="72008" cy="109775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tx1"/>
                </a:solidFill>
              </a:endParaRPr>
            </a:p>
          </p:txBody>
        </p:sp>
        <p:sp>
          <p:nvSpPr>
            <p:cNvPr id="22" name="四角形: 角を丸くする 21">
              <a:extLst>
                <a:ext uri="{FF2B5EF4-FFF2-40B4-BE49-F238E27FC236}">
                  <a16:creationId xmlns:a16="http://schemas.microsoft.com/office/drawing/2014/main" id="{138FC734-82D0-40AF-76FC-EB40B057484A}"/>
                </a:ext>
              </a:extLst>
            </p:cNvPr>
            <p:cNvSpPr/>
            <p:nvPr/>
          </p:nvSpPr>
          <p:spPr>
            <a:xfrm>
              <a:off x="1320903" y="2961513"/>
              <a:ext cx="295172"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四角形: 角を丸くする 22">
              <a:extLst>
                <a:ext uri="{FF2B5EF4-FFF2-40B4-BE49-F238E27FC236}">
                  <a16:creationId xmlns:a16="http://schemas.microsoft.com/office/drawing/2014/main" id="{99B5FAA0-0051-D9BE-AC39-E3FF342EF637}"/>
                </a:ext>
              </a:extLst>
            </p:cNvPr>
            <p:cNvSpPr/>
            <p:nvPr/>
          </p:nvSpPr>
          <p:spPr>
            <a:xfrm>
              <a:off x="1995767" y="2961513"/>
              <a:ext cx="295172"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53" name="AutoShape 4" descr="Online Tutorial – Autonomous Robotics Platform for Pico - Using the Line Following Sensors">
            <a:extLst>
              <a:ext uri="{FF2B5EF4-FFF2-40B4-BE49-F238E27FC236}">
                <a16:creationId xmlns:a16="http://schemas.microsoft.com/office/drawing/2014/main" id="{8DB03A25-A464-C7EE-85B4-A986F45EFDC6}"/>
              </a:ext>
            </a:extLst>
          </p:cNvPr>
          <p:cNvSpPr>
            <a:spLocks noChangeAspect="1" noChangeArrowheads="1"/>
          </p:cNvSpPr>
          <p:nvPr/>
        </p:nvSpPr>
        <p:spPr bwMode="auto">
          <a:xfrm>
            <a:off x="4419600" y="51385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54" name="フリーフォーム: 図形 2053">
            <a:extLst>
              <a:ext uri="{FF2B5EF4-FFF2-40B4-BE49-F238E27FC236}">
                <a16:creationId xmlns:a16="http://schemas.microsoft.com/office/drawing/2014/main" id="{40E8D3BD-6383-3E23-16DE-47D8146C724D}"/>
              </a:ext>
            </a:extLst>
          </p:cNvPr>
          <p:cNvSpPr/>
          <p:nvPr/>
        </p:nvSpPr>
        <p:spPr>
          <a:xfrm>
            <a:off x="1748068" y="3948702"/>
            <a:ext cx="2324148" cy="811491"/>
          </a:xfrm>
          <a:custGeom>
            <a:avLst/>
            <a:gdLst>
              <a:gd name="connsiteX0" fmla="*/ 0 w 2324148"/>
              <a:gd name="connsiteY0" fmla="*/ 0 h 1075432"/>
              <a:gd name="connsiteX1" fmla="*/ 942975 w 2324148"/>
              <a:gd name="connsiteY1" fmla="*/ 57150 h 1075432"/>
              <a:gd name="connsiteX2" fmla="*/ 1838325 w 2324148"/>
              <a:gd name="connsiteY2" fmla="*/ 228600 h 1075432"/>
              <a:gd name="connsiteX3" fmla="*/ 2276475 w 2324148"/>
              <a:gd name="connsiteY3" fmla="*/ 723900 h 1075432"/>
              <a:gd name="connsiteX4" fmla="*/ 2314575 w 2324148"/>
              <a:gd name="connsiteY4" fmla="*/ 1038225 h 1075432"/>
              <a:gd name="connsiteX5" fmla="*/ 2295525 w 2324148"/>
              <a:gd name="connsiteY5" fmla="*/ 1057275 h 107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4148" h="1075432">
                <a:moveTo>
                  <a:pt x="0" y="0"/>
                </a:moveTo>
                <a:cubicBezTo>
                  <a:pt x="318294" y="9525"/>
                  <a:pt x="636588" y="19050"/>
                  <a:pt x="942975" y="57150"/>
                </a:cubicBezTo>
                <a:cubicBezTo>
                  <a:pt x="1249362" y="95250"/>
                  <a:pt x="1616075" y="117475"/>
                  <a:pt x="1838325" y="228600"/>
                </a:cubicBezTo>
                <a:cubicBezTo>
                  <a:pt x="2060575" y="339725"/>
                  <a:pt x="2197100" y="588963"/>
                  <a:pt x="2276475" y="723900"/>
                </a:cubicBezTo>
                <a:cubicBezTo>
                  <a:pt x="2355850" y="858838"/>
                  <a:pt x="2311400" y="982663"/>
                  <a:pt x="2314575" y="1038225"/>
                </a:cubicBezTo>
                <a:cubicBezTo>
                  <a:pt x="2317750" y="1093787"/>
                  <a:pt x="2306637" y="1075531"/>
                  <a:pt x="2295525" y="1057275"/>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55" name="グループ化 2054">
            <a:extLst>
              <a:ext uri="{FF2B5EF4-FFF2-40B4-BE49-F238E27FC236}">
                <a16:creationId xmlns:a16="http://schemas.microsoft.com/office/drawing/2014/main" id="{29EB07EF-8408-2F8C-7DC7-35F29CA3E9A2}"/>
              </a:ext>
            </a:extLst>
          </p:cNvPr>
          <p:cNvGrpSpPr/>
          <p:nvPr/>
        </p:nvGrpSpPr>
        <p:grpSpPr>
          <a:xfrm rot="20942369">
            <a:off x="3510040" y="4183405"/>
            <a:ext cx="1157022" cy="1499785"/>
            <a:chOff x="1122272" y="2092384"/>
            <a:chExt cx="1367902" cy="1942174"/>
          </a:xfrm>
        </p:grpSpPr>
        <p:grpSp>
          <p:nvGrpSpPr>
            <p:cNvPr id="2056" name="グループ化 2055">
              <a:extLst>
                <a:ext uri="{FF2B5EF4-FFF2-40B4-BE49-F238E27FC236}">
                  <a16:creationId xmlns:a16="http://schemas.microsoft.com/office/drawing/2014/main" id="{7AC899F1-0DFC-99B2-3E19-AD68516B61AC}"/>
                </a:ext>
              </a:extLst>
            </p:cNvPr>
            <p:cNvGrpSpPr/>
            <p:nvPr/>
          </p:nvGrpSpPr>
          <p:grpSpPr>
            <a:xfrm>
              <a:off x="1268031" y="2092384"/>
              <a:ext cx="1080120" cy="1942174"/>
              <a:chOff x="783798" y="2189361"/>
              <a:chExt cx="1080120" cy="1942174"/>
            </a:xfrm>
          </p:grpSpPr>
          <p:sp>
            <p:nvSpPr>
              <p:cNvPr id="2061" name="正方形/長方形 2060">
                <a:extLst>
                  <a:ext uri="{FF2B5EF4-FFF2-40B4-BE49-F238E27FC236}">
                    <a16:creationId xmlns:a16="http://schemas.microsoft.com/office/drawing/2014/main" id="{939D38B0-69B5-E479-BE61-666CCE6BE733}"/>
                  </a:ext>
                </a:extLst>
              </p:cNvPr>
              <p:cNvSpPr/>
              <p:nvPr/>
            </p:nvSpPr>
            <p:spPr>
              <a:xfrm>
                <a:off x="938745" y="2189361"/>
                <a:ext cx="166925" cy="304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2" name="正方形/長方形 2061">
                <a:extLst>
                  <a:ext uri="{FF2B5EF4-FFF2-40B4-BE49-F238E27FC236}">
                    <a16:creationId xmlns:a16="http://schemas.microsoft.com/office/drawing/2014/main" id="{CF13FDA2-DF2C-985D-A664-453A94A210BF}"/>
                  </a:ext>
                </a:extLst>
              </p:cNvPr>
              <p:cNvSpPr/>
              <p:nvPr/>
            </p:nvSpPr>
            <p:spPr>
              <a:xfrm>
                <a:off x="783798" y="2513337"/>
                <a:ext cx="1080120" cy="161819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3" name="正方形/長方形 2062">
                <a:extLst>
                  <a:ext uri="{FF2B5EF4-FFF2-40B4-BE49-F238E27FC236}">
                    <a16:creationId xmlns:a16="http://schemas.microsoft.com/office/drawing/2014/main" id="{48BADBBB-BC18-B6B8-9A2A-9C66DD43DCB7}"/>
                  </a:ext>
                </a:extLst>
              </p:cNvPr>
              <p:cNvSpPr/>
              <p:nvPr/>
            </p:nvSpPr>
            <p:spPr>
              <a:xfrm>
                <a:off x="1543737" y="2189361"/>
                <a:ext cx="166925" cy="304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57" name="四角形: 角を丸くする 2056">
              <a:extLst>
                <a:ext uri="{FF2B5EF4-FFF2-40B4-BE49-F238E27FC236}">
                  <a16:creationId xmlns:a16="http://schemas.microsoft.com/office/drawing/2014/main" id="{EC268965-DEC4-44E4-3FAE-F01EE6139E2D}"/>
                </a:ext>
              </a:extLst>
            </p:cNvPr>
            <p:cNvSpPr/>
            <p:nvPr/>
          </p:nvSpPr>
          <p:spPr>
            <a:xfrm>
              <a:off x="1122272" y="2630716"/>
              <a:ext cx="72008" cy="109775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tx1"/>
                </a:solidFill>
              </a:endParaRPr>
            </a:p>
          </p:txBody>
        </p:sp>
        <p:sp>
          <p:nvSpPr>
            <p:cNvPr id="2058" name="四角形: 角を丸くする 2057">
              <a:extLst>
                <a:ext uri="{FF2B5EF4-FFF2-40B4-BE49-F238E27FC236}">
                  <a16:creationId xmlns:a16="http://schemas.microsoft.com/office/drawing/2014/main" id="{5E8247F4-F66A-EB46-A52F-B2ADFDF851F6}"/>
                </a:ext>
              </a:extLst>
            </p:cNvPr>
            <p:cNvSpPr/>
            <p:nvPr/>
          </p:nvSpPr>
          <p:spPr>
            <a:xfrm>
              <a:off x="2418166" y="2629200"/>
              <a:ext cx="72008" cy="109775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tx1"/>
                </a:solidFill>
              </a:endParaRPr>
            </a:p>
          </p:txBody>
        </p:sp>
        <p:sp>
          <p:nvSpPr>
            <p:cNvPr id="2059" name="四角形: 角を丸くする 2058">
              <a:extLst>
                <a:ext uri="{FF2B5EF4-FFF2-40B4-BE49-F238E27FC236}">
                  <a16:creationId xmlns:a16="http://schemas.microsoft.com/office/drawing/2014/main" id="{A13CA62C-19DA-3338-7CF7-9042C90658CD}"/>
                </a:ext>
              </a:extLst>
            </p:cNvPr>
            <p:cNvSpPr/>
            <p:nvPr/>
          </p:nvSpPr>
          <p:spPr>
            <a:xfrm>
              <a:off x="1320903" y="2961513"/>
              <a:ext cx="295172"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60" name="四角形: 角を丸くする 2059">
              <a:extLst>
                <a:ext uri="{FF2B5EF4-FFF2-40B4-BE49-F238E27FC236}">
                  <a16:creationId xmlns:a16="http://schemas.microsoft.com/office/drawing/2014/main" id="{9EE89409-9239-05F1-C238-0DB553BC3C76}"/>
                </a:ext>
              </a:extLst>
            </p:cNvPr>
            <p:cNvSpPr/>
            <p:nvPr/>
          </p:nvSpPr>
          <p:spPr>
            <a:xfrm>
              <a:off x="1995767" y="2961513"/>
              <a:ext cx="295172"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64" name="テキスト ボックス 2063">
            <a:extLst>
              <a:ext uri="{FF2B5EF4-FFF2-40B4-BE49-F238E27FC236}">
                <a16:creationId xmlns:a16="http://schemas.microsoft.com/office/drawing/2014/main" id="{9364788B-3A3F-5C65-5306-96527B7D1793}"/>
              </a:ext>
            </a:extLst>
          </p:cNvPr>
          <p:cNvSpPr txBox="1"/>
          <p:nvPr/>
        </p:nvSpPr>
        <p:spPr bwMode="auto">
          <a:xfrm>
            <a:off x="705244" y="2383927"/>
            <a:ext cx="25631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002060"/>
                </a:solidFill>
                <a:effectLst/>
                <a:latin typeface="メイリオ" panose="020B0604030504040204" pitchFamily="50" charset="-128"/>
                <a:ea typeface="メイリオ" panose="020B0604030504040204" pitchFamily="50" charset="-128"/>
              </a:rPr>
              <a:t>両方のセンサが「</a:t>
            </a:r>
            <a:r>
              <a:rPr lang="ja-JP" altLang="en-US" sz="1400" b="1" i="0" dirty="0">
                <a:solidFill>
                  <a:srgbClr val="002060"/>
                </a:solidFill>
                <a:effectLst/>
                <a:latin typeface="メイリオ" panose="020B0604030504040204" pitchFamily="50" charset="-128"/>
                <a:ea typeface="メイリオ" panose="020B0604030504040204" pitchFamily="50" charset="-128"/>
              </a:rPr>
              <a:t>白</a:t>
            </a:r>
            <a:r>
              <a:rPr lang="ja-JP" altLang="en-US" sz="1400" b="0" i="0" dirty="0">
                <a:solidFill>
                  <a:srgbClr val="002060"/>
                </a:solidFill>
                <a:effectLst/>
                <a:latin typeface="メイリオ" panose="020B0604030504040204" pitchFamily="50" charset="-128"/>
                <a:ea typeface="メイリオ" panose="020B0604030504040204" pitchFamily="50" charset="-128"/>
              </a:rPr>
              <a:t>」の時</a:t>
            </a:r>
            <a:endParaRPr lang="en-US" altLang="ja-JP" sz="1400" b="0" i="0" dirty="0">
              <a:solidFill>
                <a:srgbClr val="002060"/>
              </a:solidFill>
              <a:effectLst/>
              <a:latin typeface="メイリオ" panose="020B0604030504040204" pitchFamily="50" charset="-128"/>
              <a:ea typeface="メイリオ" panose="020B0604030504040204" pitchFamily="50" charset="-128"/>
            </a:endParaRPr>
          </a:p>
          <a:p>
            <a:r>
              <a:rPr lang="ja-JP" altLang="en-US" sz="1400" b="0" i="0" dirty="0">
                <a:solidFill>
                  <a:srgbClr val="002060"/>
                </a:solidFill>
                <a:effectLst/>
                <a:latin typeface="メイリオ" panose="020B0604030504040204" pitchFamily="50" charset="-128"/>
                <a:ea typeface="メイリオ" panose="020B0604030504040204" pitchFamily="50" charset="-128"/>
              </a:rPr>
              <a:t>右も左もモーター「</a:t>
            </a:r>
            <a:r>
              <a:rPr lang="en-US" altLang="ja-JP" sz="1400" b="1" i="0" dirty="0">
                <a:solidFill>
                  <a:srgbClr val="002060"/>
                </a:solidFill>
                <a:effectLst/>
                <a:latin typeface="メイリオ" panose="020B0604030504040204" pitchFamily="50" charset="-128"/>
                <a:ea typeface="メイリオ" panose="020B0604030504040204" pitchFamily="50" charset="-128"/>
              </a:rPr>
              <a:t>ON</a:t>
            </a:r>
            <a:r>
              <a:rPr lang="ja-JP" altLang="en-US" sz="1400" b="0" i="0" dirty="0">
                <a:solidFill>
                  <a:srgbClr val="002060"/>
                </a:solidFill>
                <a:effectLst/>
                <a:latin typeface="メイリオ" panose="020B0604030504040204" pitchFamily="50" charset="-128"/>
                <a:ea typeface="メイリオ" panose="020B0604030504040204" pitchFamily="50" charset="-128"/>
              </a:rPr>
              <a:t>」</a:t>
            </a:r>
            <a:endParaRPr lang="en-US" altLang="ja-JP" sz="1400" b="0" i="0" dirty="0">
              <a:solidFill>
                <a:srgbClr val="002060"/>
              </a:solidFill>
              <a:effectLst/>
              <a:latin typeface="メイリオ" panose="020B0604030504040204" pitchFamily="50" charset="-128"/>
              <a:ea typeface="メイリオ" panose="020B0604030504040204" pitchFamily="50" charset="-128"/>
            </a:endParaRPr>
          </a:p>
        </p:txBody>
      </p:sp>
      <p:sp>
        <p:nvSpPr>
          <p:cNvPr id="2065" name="楕円 2064">
            <a:extLst>
              <a:ext uri="{FF2B5EF4-FFF2-40B4-BE49-F238E27FC236}">
                <a16:creationId xmlns:a16="http://schemas.microsoft.com/office/drawing/2014/main" id="{5FC96A69-5712-8A58-1F9D-5C4DE01C91D8}"/>
              </a:ext>
            </a:extLst>
          </p:cNvPr>
          <p:cNvSpPr/>
          <p:nvPr/>
        </p:nvSpPr>
        <p:spPr>
          <a:xfrm>
            <a:off x="3526382" y="4003570"/>
            <a:ext cx="454878"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6" name="テキスト ボックス 2065">
            <a:extLst>
              <a:ext uri="{FF2B5EF4-FFF2-40B4-BE49-F238E27FC236}">
                <a16:creationId xmlns:a16="http://schemas.microsoft.com/office/drawing/2014/main" id="{5176D984-CAE5-90A9-F054-5580BED228EF}"/>
              </a:ext>
            </a:extLst>
          </p:cNvPr>
          <p:cNvSpPr txBox="1"/>
          <p:nvPr/>
        </p:nvSpPr>
        <p:spPr bwMode="auto">
          <a:xfrm>
            <a:off x="751399" y="4760193"/>
            <a:ext cx="25631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002060"/>
                </a:solidFill>
                <a:effectLst/>
                <a:latin typeface="メイリオ" panose="020B0604030504040204" pitchFamily="50" charset="-128"/>
                <a:ea typeface="メイリオ" panose="020B0604030504040204" pitchFamily="50" charset="-128"/>
              </a:rPr>
              <a:t>左側のセンサが「</a:t>
            </a:r>
            <a:r>
              <a:rPr lang="ja-JP" altLang="en-US" sz="1400" b="1" i="0" dirty="0">
                <a:solidFill>
                  <a:srgbClr val="002060"/>
                </a:solidFill>
                <a:effectLst/>
                <a:latin typeface="メイリオ" panose="020B0604030504040204" pitchFamily="50" charset="-128"/>
                <a:ea typeface="メイリオ" panose="020B0604030504040204" pitchFamily="50" charset="-128"/>
              </a:rPr>
              <a:t>黒</a:t>
            </a:r>
            <a:r>
              <a:rPr lang="ja-JP" altLang="en-US" sz="1400" b="0" i="0" dirty="0">
                <a:solidFill>
                  <a:srgbClr val="002060"/>
                </a:solidFill>
                <a:effectLst/>
                <a:latin typeface="メイリオ" panose="020B0604030504040204" pitchFamily="50" charset="-128"/>
                <a:ea typeface="メイリオ" panose="020B0604030504040204" pitchFamily="50" charset="-128"/>
              </a:rPr>
              <a:t>」発見時</a:t>
            </a:r>
            <a:endParaRPr lang="en-US" altLang="ja-JP" sz="1400" b="0" i="0" dirty="0">
              <a:solidFill>
                <a:srgbClr val="002060"/>
              </a:solidFill>
              <a:effectLst/>
              <a:latin typeface="メイリオ" panose="020B0604030504040204" pitchFamily="50" charset="-128"/>
              <a:ea typeface="メイリオ" panose="020B0604030504040204" pitchFamily="50" charset="-128"/>
            </a:endParaRPr>
          </a:p>
          <a:p>
            <a:r>
              <a:rPr lang="ja-JP" altLang="en-US" sz="1400" b="0" i="0" dirty="0">
                <a:solidFill>
                  <a:srgbClr val="002060"/>
                </a:solidFill>
                <a:effectLst/>
                <a:latin typeface="メイリオ" panose="020B0604030504040204" pitchFamily="50" charset="-128"/>
                <a:ea typeface="メイリオ" panose="020B0604030504040204" pitchFamily="50" charset="-128"/>
              </a:rPr>
              <a:t>左側モーター「</a:t>
            </a:r>
            <a:r>
              <a:rPr lang="ja-JP" altLang="en-US" sz="1400" b="1" i="0" dirty="0">
                <a:solidFill>
                  <a:srgbClr val="002060"/>
                </a:solidFill>
                <a:effectLst/>
                <a:latin typeface="メイリオ" panose="020B0604030504040204" pitchFamily="50" charset="-128"/>
                <a:ea typeface="メイリオ" panose="020B0604030504040204" pitchFamily="50" charset="-128"/>
              </a:rPr>
              <a:t>減速</a:t>
            </a:r>
            <a:r>
              <a:rPr lang="ja-JP" altLang="en-US" sz="1400" b="0" i="0" dirty="0">
                <a:solidFill>
                  <a:srgbClr val="002060"/>
                </a:solidFill>
                <a:effectLst/>
                <a:latin typeface="メイリオ" panose="020B0604030504040204" pitchFamily="50" charset="-128"/>
                <a:ea typeface="メイリオ" panose="020B0604030504040204" pitchFamily="50" charset="-128"/>
              </a:rPr>
              <a:t>」</a:t>
            </a:r>
            <a:endParaRPr lang="en-US" altLang="ja-JP" sz="1400" b="0" i="0" dirty="0">
              <a:solidFill>
                <a:srgbClr val="002060"/>
              </a:solidFill>
              <a:effectLst/>
              <a:latin typeface="メイリオ" panose="020B0604030504040204" pitchFamily="50" charset="-128"/>
              <a:ea typeface="メイリオ" panose="020B0604030504040204" pitchFamily="50" charset="-128"/>
            </a:endParaRPr>
          </a:p>
        </p:txBody>
      </p:sp>
      <p:sp>
        <p:nvSpPr>
          <p:cNvPr id="2067" name="テキスト ボックス 2066">
            <a:extLst>
              <a:ext uri="{FF2B5EF4-FFF2-40B4-BE49-F238E27FC236}">
                <a16:creationId xmlns:a16="http://schemas.microsoft.com/office/drawing/2014/main" id="{BDA690A2-330B-4307-9F07-59DE3984CE83}"/>
              </a:ext>
            </a:extLst>
          </p:cNvPr>
          <p:cNvSpPr txBox="1"/>
          <p:nvPr/>
        </p:nvSpPr>
        <p:spPr bwMode="auto">
          <a:xfrm>
            <a:off x="1147040" y="1652879"/>
            <a:ext cx="10038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rgbClr val="0070C0"/>
                </a:solidFill>
                <a:latin typeface="メイリオ" panose="020B0604030504040204" pitchFamily="50" charset="-128"/>
                <a:ea typeface="メイリオ" panose="020B0604030504040204" pitchFamily="50" charset="-128"/>
              </a:rPr>
              <a:t>直進時</a:t>
            </a:r>
            <a:endParaRPr lang="en-US" altLang="ja-JP" sz="1600" b="1" i="0" dirty="0">
              <a:solidFill>
                <a:srgbClr val="0070C0"/>
              </a:solidFill>
              <a:effectLst/>
              <a:latin typeface="メイリオ" panose="020B0604030504040204" pitchFamily="50" charset="-128"/>
              <a:ea typeface="メイリオ" panose="020B0604030504040204" pitchFamily="50" charset="-128"/>
            </a:endParaRPr>
          </a:p>
        </p:txBody>
      </p:sp>
      <p:sp>
        <p:nvSpPr>
          <p:cNvPr id="2068" name="テキスト ボックス 2067">
            <a:extLst>
              <a:ext uri="{FF2B5EF4-FFF2-40B4-BE49-F238E27FC236}">
                <a16:creationId xmlns:a16="http://schemas.microsoft.com/office/drawing/2014/main" id="{BE7556E9-F617-E6F5-8AA8-973064BF57CF}"/>
              </a:ext>
            </a:extLst>
          </p:cNvPr>
          <p:cNvSpPr txBox="1"/>
          <p:nvPr/>
        </p:nvSpPr>
        <p:spPr bwMode="auto">
          <a:xfrm>
            <a:off x="1140775" y="4038193"/>
            <a:ext cx="1506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b="1" dirty="0">
                <a:solidFill>
                  <a:srgbClr val="0070C0"/>
                </a:solidFill>
                <a:latin typeface="メイリオ" panose="020B0604030504040204" pitchFamily="50" charset="-128"/>
                <a:ea typeface="メイリオ" panose="020B0604030504040204" pitchFamily="50" charset="-128"/>
              </a:rPr>
              <a:t>ライン発見時</a:t>
            </a:r>
            <a:endParaRPr lang="en-US" altLang="ja-JP" sz="1600" b="1" i="0" dirty="0">
              <a:solidFill>
                <a:srgbClr val="0070C0"/>
              </a:solidFill>
              <a:effectLst/>
              <a:latin typeface="メイリオ" panose="020B0604030504040204" pitchFamily="50" charset="-128"/>
              <a:ea typeface="メイリオ" panose="020B0604030504040204" pitchFamily="50" charset="-128"/>
            </a:endParaRPr>
          </a:p>
        </p:txBody>
      </p:sp>
      <p:sp>
        <p:nvSpPr>
          <p:cNvPr id="2069" name="楕円 2068">
            <a:extLst>
              <a:ext uri="{FF2B5EF4-FFF2-40B4-BE49-F238E27FC236}">
                <a16:creationId xmlns:a16="http://schemas.microsoft.com/office/drawing/2014/main" id="{773088FA-5E33-8882-3DFB-97887DFACB07}"/>
              </a:ext>
            </a:extLst>
          </p:cNvPr>
          <p:cNvSpPr/>
          <p:nvPr/>
        </p:nvSpPr>
        <p:spPr>
          <a:xfrm>
            <a:off x="3561696" y="4834647"/>
            <a:ext cx="477539" cy="4487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0" name="テキスト ボックス 2069">
            <a:extLst>
              <a:ext uri="{FF2B5EF4-FFF2-40B4-BE49-F238E27FC236}">
                <a16:creationId xmlns:a16="http://schemas.microsoft.com/office/drawing/2014/main" id="{C7F5EAEE-21A8-1C9D-BE6B-4C901CFCE653}"/>
              </a:ext>
            </a:extLst>
          </p:cNvPr>
          <p:cNvSpPr txBox="1"/>
          <p:nvPr/>
        </p:nvSpPr>
        <p:spPr bwMode="auto">
          <a:xfrm>
            <a:off x="3693443" y="5340217"/>
            <a:ext cx="6110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減速</a:t>
            </a:r>
            <a:endParaRPr lang="en-US" altLang="ja-JP" sz="1400" i="0" dirty="0">
              <a:solidFill>
                <a:srgbClr val="FF0000"/>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09289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FA7EFF-20F5-E1D0-B503-1AEBE3329986}"/>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参考</a:t>
            </a:r>
          </a:p>
        </p:txBody>
      </p:sp>
      <p:pic>
        <p:nvPicPr>
          <p:cNvPr id="4" name="図 3">
            <a:extLst>
              <a:ext uri="{FF2B5EF4-FFF2-40B4-BE49-F238E27FC236}">
                <a16:creationId xmlns:a16="http://schemas.microsoft.com/office/drawing/2014/main" id="{D7935BB1-8D1F-E004-ED67-2C86FE4D412C}"/>
              </a:ext>
            </a:extLst>
          </p:cNvPr>
          <p:cNvPicPr>
            <a:picLocks noChangeAspect="1"/>
          </p:cNvPicPr>
          <p:nvPr/>
        </p:nvPicPr>
        <p:blipFill>
          <a:blip r:embed="rId2"/>
          <a:stretch>
            <a:fillRect/>
          </a:stretch>
        </p:blipFill>
        <p:spPr>
          <a:xfrm>
            <a:off x="4211960" y="2996952"/>
            <a:ext cx="4067944" cy="3036775"/>
          </a:xfrm>
          <a:prstGeom prst="rect">
            <a:avLst/>
          </a:prstGeom>
        </p:spPr>
      </p:pic>
      <p:sp>
        <p:nvSpPr>
          <p:cNvPr id="5" name="テキスト ボックス 4">
            <a:extLst>
              <a:ext uri="{FF2B5EF4-FFF2-40B4-BE49-F238E27FC236}">
                <a16:creationId xmlns:a16="http://schemas.microsoft.com/office/drawing/2014/main" id="{6351965B-3E64-C216-4446-C09257FC9DC6}"/>
              </a:ext>
            </a:extLst>
          </p:cNvPr>
          <p:cNvSpPr txBox="1"/>
          <p:nvPr/>
        </p:nvSpPr>
        <p:spPr bwMode="auto">
          <a:xfrm>
            <a:off x="539552" y="681432"/>
            <a:ext cx="29868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dirty="0">
                <a:solidFill>
                  <a:srgbClr val="212529"/>
                </a:solidFill>
                <a:latin typeface="メイリオ" panose="020B0604030504040204" pitchFamily="50" charset="-128"/>
                <a:ea typeface="メイリオ" panose="020B0604030504040204" pitchFamily="50" charset="-128"/>
              </a:rPr>
              <a:t>ボード自作する前に</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BF98DFFA-5A3C-747D-6EC4-329D9BC39CF9}"/>
              </a:ext>
            </a:extLst>
          </p:cNvPr>
          <p:cNvPicPr>
            <a:picLocks noChangeAspect="1"/>
          </p:cNvPicPr>
          <p:nvPr/>
        </p:nvPicPr>
        <p:blipFill>
          <a:blip r:embed="rId3"/>
          <a:stretch>
            <a:fillRect/>
          </a:stretch>
        </p:blipFill>
        <p:spPr>
          <a:xfrm>
            <a:off x="755650" y="1432636"/>
            <a:ext cx="3168278" cy="2365162"/>
          </a:xfrm>
          <a:prstGeom prst="rect">
            <a:avLst/>
          </a:prstGeom>
        </p:spPr>
      </p:pic>
      <p:sp>
        <p:nvSpPr>
          <p:cNvPr id="9" name="テキスト ボックス 8">
            <a:extLst>
              <a:ext uri="{FF2B5EF4-FFF2-40B4-BE49-F238E27FC236}">
                <a16:creationId xmlns:a16="http://schemas.microsoft.com/office/drawing/2014/main" id="{7B0675EB-1175-0577-AF2D-B3C0CCFE7C8F}"/>
              </a:ext>
            </a:extLst>
          </p:cNvPr>
          <p:cNvSpPr txBox="1"/>
          <p:nvPr/>
        </p:nvSpPr>
        <p:spPr bwMode="auto">
          <a:xfrm>
            <a:off x="665745" y="1063303"/>
            <a:ext cx="56886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ja-JP" sz="1400" b="0" i="0" dirty="0" err="1">
                <a:solidFill>
                  <a:srgbClr val="0F1111"/>
                </a:solidFill>
                <a:effectLst/>
                <a:latin typeface="メイリオ" panose="020B0604030504040204" pitchFamily="50" charset="-128"/>
                <a:ea typeface="メイリオ" panose="020B0604030504040204" pitchFamily="50" charset="-128"/>
              </a:rPr>
              <a:t>Freenove</a:t>
            </a:r>
            <a:r>
              <a:rPr lang="en-US" altLang="ja-JP" sz="1400" b="0" i="0" dirty="0">
                <a:solidFill>
                  <a:srgbClr val="0F1111"/>
                </a:solidFill>
                <a:effectLst/>
                <a:latin typeface="メイリオ" panose="020B0604030504040204" pitchFamily="50" charset="-128"/>
                <a:ea typeface="メイリオ" panose="020B0604030504040204" pitchFamily="50" charset="-128"/>
              </a:rPr>
              <a:t> Raspberry Pi Pico </a:t>
            </a:r>
            <a:r>
              <a:rPr lang="ja-JP" altLang="en-US" sz="1400" b="0" i="0" dirty="0">
                <a:solidFill>
                  <a:srgbClr val="0F1111"/>
                </a:solidFill>
                <a:effectLst/>
                <a:latin typeface="メイリオ" panose="020B0604030504040204" pitchFamily="50" charset="-128"/>
                <a:ea typeface="メイリオ" panose="020B0604030504040204" pitchFamily="50" charset="-128"/>
              </a:rPr>
              <a:t>用ベーシック スターター キット</a:t>
            </a:r>
          </a:p>
        </p:txBody>
      </p:sp>
      <p:sp>
        <p:nvSpPr>
          <p:cNvPr id="11" name="テキスト ボックス 10">
            <a:extLst>
              <a:ext uri="{FF2B5EF4-FFF2-40B4-BE49-F238E27FC236}">
                <a16:creationId xmlns:a16="http://schemas.microsoft.com/office/drawing/2014/main" id="{6FB38366-4C60-5AE9-16DB-6852104C72BD}"/>
              </a:ext>
            </a:extLst>
          </p:cNvPr>
          <p:cNvSpPr txBox="1"/>
          <p:nvPr/>
        </p:nvSpPr>
        <p:spPr bwMode="auto">
          <a:xfrm>
            <a:off x="4211960" y="2473732"/>
            <a:ext cx="45365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ja-JP"/>
            </a:defPPr>
            <a:lvl1pPr>
              <a:defRPr sz="1400" b="0" i="0">
                <a:solidFill>
                  <a:srgbClr val="0F1111"/>
                </a:solidFill>
                <a:effectLst/>
                <a:latin typeface="メイリオ" panose="020B0604030504040204" pitchFamily="50" charset="-128"/>
                <a:ea typeface="メイリオ" panose="020B0604030504040204" pitchFamily="50" charset="-128"/>
              </a:defRPr>
            </a:lvl1pPr>
          </a:lstStyle>
          <a:p>
            <a:r>
              <a:rPr lang="en-US" altLang="ja-JP" dirty="0" err="1"/>
              <a:t>Kitronik</a:t>
            </a:r>
            <a:r>
              <a:rPr lang="en-US" altLang="ja-JP" dirty="0"/>
              <a:t> Raspberry Pi Pico</a:t>
            </a:r>
            <a:r>
              <a:rPr lang="ja-JP" altLang="en-US" dirty="0"/>
              <a:t>用 自走ロボットプラットフォーム（バギータイプ）</a:t>
            </a:r>
          </a:p>
        </p:txBody>
      </p:sp>
    </p:spTree>
    <p:extLst>
      <p:ext uri="{BB962C8B-B14F-4D97-AF65-F5344CB8AC3E}">
        <p14:creationId xmlns:p14="http://schemas.microsoft.com/office/powerpoint/2010/main" val="19871312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四角形: 角を丸くする 21">
            <a:extLst>
              <a:ext uri="{FF2B5EF4-FFF2-40B4-BE49-F238E27FC236}">
                <a16:creationId xmlns:a16="http://schemas.microsoft.com/office/drawing/2014/main" id="{1646BA2C-CF77-DD03-4824-013FAE02BAB8}"/>
              </a:ext>
            </a:extLst>
          </p:cNvPr>
          <p:cNvSpPr/>
          <p:nvPr/>
        </p:nvSpPr>
        <p:spPr>
          <a:xfrm>
            <a:off x="776255" y="2819251"/>
            <a:ext cx="2736303" cy="400110"/>
          </a:xfrm>
          <a:prstGeom prst="roundRect">
            <a:avLst/>
          </a:prstGeom>
          <a:solidFill>
            <a:schemeClr val="bg1">
              <a:lumMod val="8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23" name="四角形: 角を丸くする 22">
            <a:extLst>
              <a:ext uri="{FF2B5EF4-FFF2-40B4-BE49-F238E27FC236}">
                <a16:creationId xmlns:a16="http://schemas.microsoft.com/office/drawing/2014/main" id="{BCC86909-3A3F-CAEA-FC7A-7C0FF5973760}"/>
              </a:ext>
            </a:extLst>
          </p:cNvPr>
          <p:cNvSpPr/>
          <p:nvPr/>
        </p:nvSpPr>
        <p:spPr>
          <a:xfrm>
            <a:off x="782892" y="2219112"/>
            <a:ext cx="2736303" cy="400110"/>
          </a:xfrm>
          <a:prstGeom prst="roundRect">
            <a:avLst/>
          </a:prstGeom>
          <a:solidFill>
            <a:schemeClr val="bg1">
              <a:lumMod val="8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4" name="タイトル 1">
            <a:extLst>
              <a:ext uri="{FF2B5EF4-FFF2-40B4-BE49-F238E27FC236}">
                <a16:creationId xmlns:a16="http://schemas.microsoft.com/office/drawing/2014/main" id="{1BD7BE2F-8B18-EB0C-0EF0-41660D53A2FC}"/>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参考</a:t>
            </a:r>
          </a:p>
        </p:txBody>
      </p:sp>
      <p:sp>
        <p:nvSpPr>
          <p:cNvPr id="7" name="テキスト ボックス 6">
            <a:extLst>
              <a:ext uri="{FF2B5EF4-FFF2-40B4-BE49-F238E27FC236}">
                <a16:creationId xmlns:a16="http://schemas.microsoft.com/office/drawing/2014/main" id="{E2C777B4-90C5-1B40-3A8E-D66EB0C50500}"/>
              </a:ext>
            </a:extLst>
          </p:cNvPr>
          <p:cNvSpPr txBox="1"/>
          <p:nvPr/>
        </p:nvSpPr>
        <p:spPr bwMode="auto">
          <a:xfrm>
            <a:off x="539552" y="681432"/>
            <a:ext cx="29868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dirty="0">
                <a:solidFill>
                  <a:srgbClr val="212529"/>
                </a:solidFill>
                <a:latin typeface="メイリオ" panose="020B0604030504040204" pitchFamily="50" charset="-128"/>
                <a:ea typeface="メイリオ" panose="020B0604030504040204" pitchFamily="50" charset="-128"/>
              </a:rPr>
              <a:t>ボード自作するには</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pic>
        <p:nvPicPr>
          <p:cNvPr id="10" name="図 9">
            <a:extLst>
              <a:ext uri="{FF2B5EF4-FFF2-40B4-BE49-F238E27FC236}">
                <a16:creationId xmlns:a16="http://schemas.microsoft.com/office/drawing/2014/main" id="{448D9E2F-721C-971B-C8E8-08CD5A05CD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533627" y="1584488"/>
            <a:ext cx="3088872" cy="2069467"/>
          </a:xfrm>
          <a:prstGeom prst="rect">
            <a:avLst/>
          </a:prstGeom>
        </p:spPr>
      </p:pic>
      <p:sp>
        <p:nvSpPr>
          <p:cNvPr id="12" name="テキスト ボックス 11">
            <a:extLst>
              <a:ext uri="{FF2B5EF4-FFF2-40B4-BE49-F238E27FC236}">
                <a16:creationId xmlns:a16="http://schemas.microsoft.com/office/drawing/2014/main" id="{C42C9438-A66D-4399-5835-9820A655038C}"/>
              </a:ext>
            </a:extLst>
          </p:cNvPr>
          <p:cNvSpPr txBox="1"/>
          <p:nvPr/>
        </p:nvSpPr>
        <p:spPr bwMode="auto">
          <a:xfrm>
            <a:off x="539552" y="1158897"/>
            <a:ext cx="58326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400" b="0" i="0" dirty="0">
                <a:solidFill>
                  <a:srgbClr val="000000"/>
                </a:solidFill>
                <a:effectLst/>
                <a:latin typeface="Meiryo" panose="020B0604030504040204" pitchFamily="50" charset="-128"/>
                <a:ea typeface="Meiryo" panose="020B0604030504040204" pitchFamily="50" charset="-128"/>
              </a:rPr>
              <a:t>無償のオープンソース・ソフトウェア（</a:t>
            </a:r>
            <a:r>
              <a:rPr lang="en-US" altLang="ja-JP" sz="1400" b="0" i="0" dirty="0">
                <a:solidFill>
                  <a:srgbClr val="000000"/>
                </a:solidFill>
                <a:effectLst/>
                <a:latin typeface="Meiryo" panose="020B0604030504040204" pitchFamily="50" charset="-128"/>
                <a:ea typeface="Meiryo" panose="020B0604030504040204" pitchFamily="50" charset="-128"/>
              </a:rPr>
              <a:t>OSS</a:t>
            </a:r>
            <a:r>
              <a:rPr lang="ja-JP" altLang="en-US" sz="1400" b="0" i="0" dirty="0">
                <a:solidFill>
                  <a:srgbClr val="000000"/>
                </a:solidFill>
                <a:effectLst/>
                <a:latin typeface="Meiryo" panose="020B0604030504040204" pitchFamily="50" charset="-128"/>
                <a:ea typeface="Meiryo" panose="020B0604030504040204" pitchFamily="50" charset="-128"/>
              </a:rPr>
              <a:t>）である“</a:t>
            </a:r>
            <a:r>
              <a:rPr lang="en-US" altLang="ja-JP" sz="1400" b="1" i="0" dirty="0" err="1">
                <a:solidFill>
                  <a:srgbClr val="0070C0"/>
                </a:solidFill>
                <a:effectLst/>
                <a:latin typeface="Meiryo" panose="020B0604030504040204" pitchFamily="50" charset="-128"/>
                <a:ea typeface="Meiryo" panose="020B0604030504040204" pitchFamily="50" charset="-128"/>
              </a:rPr>
              <a:t>KiCad</a:t>
            </a:r>
            <a:r>
              <a:rPr lang="en-US" altLang="ja-JP" sz="1400" b="0" i="0" dirty="0">
                <a:solidFill>
                  <a:srgbClr val="000000"/>
                </a:solidFill>
                <a:effectLst/>
                <a:latin typeface="Meiryo" panose="020B0604030504040204" pitchFamily="50" charset="-128"/>
                <a:ea typeface="Meiryo" panose="020B0604030504040204" pitchFamily="50" charset="-128"/>
              </a:rPr>
              <a:t>”</a:t>
            </a:r>
            <a:r>
              <a:rPr lang="ja-JP" altLang="en-US" sz="1400" b="0" i="0" dirty="0">
                <a:solidFill>
                  <a:srgbClr val="000000"/>
                </a:solidFill>
                <a:effectLst/>
                <a:latin typeface="Meiryo" panose="020B0604030504040204" pitchFamily="50" charset="-128"/>
                <a:ea typeface="Meiryo" panose="020B0604030504040204" pitchFamily="50" charset="-128"/>
              </a:rPr>
              <a:t>を使用</a:t>
            </a:r>
            <a:endParaRPr lang="en-US" altLang="ja-JP" sz="1400" b="0" i="0" dirty="0">
              <a:solidFill>
                <a:srgbClr val="000000"/>
              </a:solidFill>
              <a:effectLst/>
              <a:latin typeface="Meiryo" panose="020B0604030504040204" pitchFamily="50" charset="-128"/>
              <a:ea typeface="Meiryo" panose="020B0604030504040204" pitchFamily="50" charset="-128"/>
            </a:endParaRPr>
          </a:p>
          <a:p>
            <a:r>
              <a:rPr lang="ja-JP" altLang="en-US" sz="1400" b="0" i="0" dirty="0">
                <a:solidFill>
                  <a:srgbClr val="000000"/>
                </a:solidFill>
                <a:effectLst/>
                <a:latin typeface="Meiryo" panose="020B0604030504040204" pitchFamily="50" charset="-128"/>
                <a:ea typeface="Meiryo" panose="020B0604030504040204" pitchFamily="50" charset="-128"/>
              </a:rPr>
              <a:t>プリント基板（</a:t>
            </a:r>
            <a:r>
              <a:rPr lang="en-US" altLang="ja-JP" sz="1400" b="0" i="0" dirty="0">
                <a:solidFill>
                  <a:srgbClr val="000000"/>
                </a:solidFill>
                <a:effectLst/>
                <a:latin typeface="Meiryo" panose="020B0604030504040204" pitchFamily="50" charset="-128"/>
                <a:ea typeface="Meiryo" panose="020B0604030504040204" pitchFamily="50" charset="-128"/>
              </a:rPr>
              <a:t>PCB: Printed Circuit Board</a:t>
            </a:r>
            <a:r>
              <a:rPr lang="ja-JP" altLang="en-US" sz="1400" b="0" i="0" dirty="0">
                <a:solidFill>
                  <a:srgbClr val="000000"/>
                </a:solidFill>
                <a:effectLst/>
                <a:latin typeface="Meiryo" panose="020B0604030504040204" pitchFamily="50" charset="-128"/>
                <a:ea typeface="Meiryo" panose="020B0604030504040204" pitchFamily="50" charset="-128"/>
              </a:rPr>
              <a:t>）を作成</a:t>
            </a:r>
            <a:endParaRPr lang="ja-JP" altLang="en-US" sz="1400" dirty="0"/>
          </a:p>
        </p:txBody>
      </p:sp>
      <p:sp>
        <p:nvSpPr>
          <p:cNvPr id="14" name="テキスト ボックス 13">
            <a:extLst>
              <a:ext uri="{FF2B5EF4-FFF2-40B4-BE49-F238E27FC236}">
                <a16:creationId xmlns:a16="http://schemas.microsoft.com/office/drawing/2014/main" id="{36EEA985-E00A-F1C5-9FCC-DC575239AFAB}"/>
              </a:ext>
            </a:extLst>
          </p:cNvPr>
          <p:cNvSpPr txBox="1"/>
          <p:nvPr/>
        </p:nvSpPr>
        <p:spPr bwMode="auto">
          <a:xfrm>
            <a:off x="1024279" y="2302323"/>
            <a:ext cx="21852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200" kern="0" dirty="0">
                <a:latin typeface="メイリオ" panose="020B0604030504040204" pitchFamily="50" charset="-128"/>
                <a:ea typeface="メイリオ" panose="020B0604030504040204" pitchFamily="50" charset="-128"/>
              </a:rPr>
              <a:t>部品の回路図シンボルを作成</a:t>
            </a:r>
          </a:p>
        </p:txBody>
      </p:sp>
      <p:sp>
        <p:nvSpPr>
          <p:cNvPr id="15" name="テキスト ボックス 14">
            <a:extLst>
              <a:ext uri="{FF2B5EF4-FFF2-40B4-BE49-F238E27FC236}">
                <a16:creationId xmlns:a16="http://schemas.microsoft.com/office/drawing/2014/main" id="{7130795E-3662-2F9F-230B-E29E34E1A60C}"/>
              </a:ext>
            </a:extLst>
          </p:cNvPr>
          <p:cNvSpPr txBox="1"/>
          <p:nvPr/>
        </p:nvSpPr>
        <p:spPr bwMode="auto">
          <a:xfrm>
            <a:off x="1101223" y="2902467"/>
            <a:ext cx="20313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200" kern="0" dirty="0">
                <a:latin typeface="メイリオ" panose="020B0604030504040204" pitchFamily="50" charset="-128"/>
                <a:ea typeface="メイリオ" panose="020B0604030504040204" pitchFamily="50" charset="-128"/>
              </a:rPr>
              <a:t>部品のフットプリント作成</a:t>
            </a:r>
          </a:p>
        </p:txBody>
      </p:sp>
      <p:sp>
        <p:nvSpPr>
          <p:cNvPr id="16" name="テキスト ボックス 15">
            <a:extLst>
              <a:ext uri="{FF2B5EF4-FFF2-40B4-BE49-F238E27FC236}">
                <a16:creationId xmlns:a16="http://schemas.microsoft.com/office/drawing/2014/main" id="{9EAAF8F4-400F-A5DF-0D71-BBB90C86A7AE}"/>
              </a:ext>
            </a:extLst>
          </p:cNvPr>
          <p:cNvSpPr txBox="1"/>
          <p:nvPr/>
        </p:nvSpPr>
        <p:spPr bwMode="auto">
          <a:xfrm>
            <a:off x="1597045" y="3499411"/>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200" kern="0" dirty="0">
                <a:latin typeface="メイリオ" panose="020B0604030504040204" pitchFamily="50" charset="-128"/>
                <a:ea typeface="メイリオ" panose="020B0604030504040204" pitchFamily="50" charset="-128"/>
              </a:rPr>
              <a:t>回路図を作成</a:t>
            </a:r>
          </a:p>
        </p:txBody>
      </p:sp>
      <p:sp>
        <p:nvSpPr>
          <p:cNvPr id="17" name="テキスト ボックス 16">
            <a:extLst>
              <a:ext uri="{FF2B5EF4-FFF2-40B4-BE49-F238E27FC236}">
                <a16:creationId xmlns:a16="http://schemas.microsoft.com/office/drawing/2014/main" id="{FCCD6D4B-E3A2-611F-7805-40F000441F13}"/>
              </a:ext>
            </a:extLst>
          </p:cNvPr>
          <p:cNvSpPr txBox="1"/>
          <p:nvPr/>
        </p:nvSpPr>
        <p:spPr bwMode="auto">
          <a:xfrm>
            <a:off x="782892" y="4096072"/>
            <a:ext cx="28007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lang="ja-JP" altLang="en-US" sz="1200" kern="0" dirty="0">
                <a:latin typeface="メイリオ" panose="020B0604030504040204" pitchFamily="50" charset="-128"/>
                <a:ea typeface="メイリオ" panose="020B0604030504040204" pitchFamily="50" charset="-128"/>
              </a:rPr>
              <a:t>基板レイアウト（配置・配線）を作成</a:t>
            </a:r>
            <a:endParaRPr kumimoji="1" lang="ja-JP" altLang="en-US" sz="1200" kern="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D83B37E7-1D86-B4E0-2526-885A89892F37}"/>
              </a:ext>
            </a:extLst>
          </p:cNvPr>
          <p:cNvSpPr txBox="1"/>
          <p:nvPr/>
        </p:nvSpPr>
        <p:spPr bwMode="auto">
          <a:xfrm>
            <a:off x="896969" y="4713792"/>
            <a:ext cx="26468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200" kern="0" dirty="0">
                <a:latin typeface="メイリオ" panose="020B0604030504040204" pitchFamily="50" charset="-128"/>
                <a:ea typeface="メイリオ" panose="020B0604030504040204" pitchFamily="50" charset="-128"/>
              </a:rPr>
              <a:t>基板メーカにガーバ・データを出図</a:t>
            </a:r>
          </a:p>
        </p:txBody>
      </p:sp>
      <p:sp>
        <p:nvSpPr>
          <p:cNvPr id="19" name="四角形: 角を丸くする 18">
            <a:extLst>
              <a:ext uri="{FF2B5EF4-FFF2-40B4-BE49-F238E27FC236}">
                <a16:creationId xmlns:a16="http://schemas.microsoft.com/office/drawing/2014/main" id="{35A0ADA3-3F57-A125-DF4B-5115715D5763}"/>
              </a:ext>
            </a:extLst>
          </p:cNvPr>
          <p:cNvSpPr/>
          <p:nvPr/>
        </p:nvSpPr>
        <p:spPr>
          <a:xfrm>
            <a:off x="776254" y="4624816"/>
            <a:ext cx="2736303" cy="40011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20" name="四角形: 角を丸くする 19">
            <a:extLst>
              <a:ext uri="{FF2B5EF4-FFF2-40B4-BE49-F238E27FC236}">
                <a16:creationId xmlns:a16="http://schemas.microsoft.com/office/drawing/2014/main" id="{82860714-AE83-1B4E-DEC0-47F8281C48A1}"/>
              </a:ext>
            </a:extLst>
          </p:cNvPr>
          <p:cNvSpPr/>
          <p:nvPr/>
        </p:nvSpPr>
        <p:spPr>
          <a:xfrm>
            <a:off x="782892" y="4016517"/>
            <a:ext cx="2736303" cy="40011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21" name="四角形: 角を丸くする 20">
            <a:extLst>
              <a:ext uri="{FF2B5EF4-FFF2-40B4-BE49-F238E27FC236}">
                <a16:creationId xmlns:a16="http://schemas.microsoft.com/office/drawing/2014/main" id="{417C5323-1ABB-5057-A58C-BE85E8BC9D97}"/>
              </a:ext>
            </a:extLst>
          </p:cNvPr>
          <p:cNvSpPr/>
          <p:nvPr/>
        </p:nvSpPr>
        <p:spPr>
          <a:xfrm>
            <a:off x="784639" y="3428213"/>
            <a:ext cx="2736303" cy="40011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24" name="テキスト ボックス 23">
            <a:extLst>
              <a:ext uri="{FF2B5EF4-FFF2-40B4-BE49-F238E27FC236}">
                <a16:creationId xmlns:a16="http://schemas.microsoft.com/office/drawing/2014/main" id="{1C69262B-54B6-9C95-A963-ED509E6C9BF7}"/>
              </a:ext>
            </a:extLst>
          </p:cNvPr>
          <p:cNvSpPr txBox="1"/>
          <p:nvPr/>
        </p:nvSpPr>
        <p:spPr bwMode="auto">
          <a:xfrm>
            <a:off x="564648" y="1790250"/>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200" kern="0" dirty="0">
                <a:solidFill>
                  <a:srgbClr val="002060"/>
                </a:solidFill>
                <a:latin typeface="メイリオ" panose="020B0604030504040204" pitchFamily="50" charset="-128"/>
                <a:ea typeface="メイリオ" panose="020B0604030504040204" pitchFamily="50" charset="-128"/>
              </a:rPr>
              <a:t>作成手順</a:t>
            </a:r>
          </a:p>
        </p:txBody>
      </p:sp>
      <p:sp>
        <p:nvSpPr>
          <p:cNvPr id="25" name="矢印: 下 24">
            <a:extLst>
              <a:ext uri="{FF2B5EF4-FFF2-40B4-BE49-F238E27FC236}">
                <a16:creationId xmlns:a16="http://schemas.microsoft.com/office/drawing/2014/main" id="{2B341E1E-F1FE-D06A-5AED-3A11C946B77F}"/>
              </a:ext>
            </a:extLst>
          </p:cNvPr>
          <p:cNvSpPr/>
          <p:nvPr/>
        </p:nvSpPr>
        <p:spPr>
          <a:xfrm>
            <a:off x="2032967" y="2693090"/>
            <a:ext cx="144016" cy="56592"/>
          </a:xfrm>
          <a:prstGeom prst="down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下 25">
            <a:extLst>
              <a:ext uri="{FF2B5EF4-FFF2-40B4-BE49-F238E27FC236}">
                <a16:creationId xmlns:a16="http://schemas.microsoft.com/office/drawing/2014/main" id="{A969F0AD-B32D-C42C-EFC6-6607A91DC626}"/>
              </a:ext>
            </a:extLst>
          </p:cNvPr>
          <p:cNvSpPr/>
          <p:nvPr/>
        </p:nvSpPr>
        <p:spPr>
          <a:xfrm>
            <a:off x="2032967" y="3309372"/>
            <a:ext cx="144016" cy="56592"/>
          </a:xfrm>
          <a:prstGeom prst="down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下 26">
            <a:extLst>
              <a:ext uri="{FF2B5EF4-FFF2-40B4-BE49-F238E27FC236}">
                <a16:creationId xmlns:a16="http://schemas.microsoft.com/office/drawing/2014/main" id="{836A7EBA-E0C2-E52A-C5FD-B22CB4C0A112}"/>
              </a:ext>
            </a:extLst>
          </p:cNvPr>
          <p:cNvSpPr/>
          <p:nvPr/>
        </p:nvSpPr>
        <p:spPr>
          <a:xfrm>
            <a:off x="2032967" y="3886347"/>
            <a:ext cx="144016" cy="56592"/>
          </a:xfrm>
          <a:prstGeom prst="down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下 27">
            <a:extLst>
              <a:ext uri="{FF2B5EF4-FFF2-40B4-BE49-F238E27FC236}">
                <a16:creationId xmlns:a16="http://schemas.microsoft.com/office/drawing/2014/main" id="{D2F30EC9-FFBD-9AC4-E2F7-FEC2EA712A3F}"/>
              </a:ext>
            </a:extLst>
          </p:cNvPr>
          <p:cNvSpPr/>
          <p:nvPr/>
        </p:nvSpPr>
        <p:spPr>
          <a:xfrm>
            <a:off x="2032967" y="4491567"/>
            <a:ext cx="144016" cy="56592"/>
          </a:xfrm>
          <a:prstGeom prst="down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EA229996-3967-0A4B-15B9-09D3C0B1091E}"/>
              </a:ext>
            </a:extLst>
          </p:cNvPr>
          <p:cNvSpPr/>
          <p:nvPr/>
        </p:nvSpPr>
        <p:spPr>
          <a:xfrm>
            <a:off x="3635896" y="2104467"/>
            <a:ext cx="118049" cy="1236903"/>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6E9DE348-F326-5CA5-28CC-EECA34D7A64A}"/>
              </a:ext>
            </a:extLst>
          </p:cNvPr>
          <p:cNvSpPr txBox="1"/>
          <p:nvPr/>
        </p:nvSpPr>
        <p:spPr bwMode="auto">
          <a:xfrm>
            <a:off x="3848542" y="2558226"/>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200" kern="0" dirty="0">
                <a:solidFill>
                  <a:srgbClr val="002060"/>
                </a:solidFill>
                <a:latin typeface="メイリオ" panose="020B0604030504040204" pitchFamily="50" charset="-128"/>
                <a:ea typeface="メイリオ" panose="020B0604030504040204" pitchFamily="50" charset="-128"/>
              </a:rPr>
              <a:t>必要な時</a:t>
            </a:r>
          </a:p>
        </p:txBody>
      </p:sp>
      <p:pic>
        <p:nvPicPr>
          <p:cNvPr id="31" name="図 30">
            <a:extLst>
              <a:ext uri="{FF2B5EF4-FFF2-40B4-BE49-F238E27FC236}">
                <a16:creationId xmlns:a16="http://schemas.microsoft.com/office/drawing/2014/main" id="{155F0013-E7F0-5CCE-E3D1-A4B3F274366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3200" t="17795" r="21421" b="32754"/>
          <a:stretch/>
        </p:blipFill>
        <p:spPr>
          <a:xfrm>
            <a:off x="4302125" y="4550738"/>
            <a:ext cx="2011784" cy="1059176"/>
          </a:xfrm>
          <a:prstGeom prst="rect">
            <a:avLst/>
          </a:prstGeom>
        </p:spPr>
      </p:pic>
      <p:pic>
        <p:nvPicPr>
          <p:cNvPr id="34" name="図 33">
            <a:extLst>
              <a:ext uri="{FF2B5EF4-FFF2-40B4-BE49-F238E27FC236}">
                <a16:creationId xmlns:a16="http://schemas.microsoft.com/office/drawing/2014/main" id="{10489AC4-9102-FE91-B73D-03E5157694E3}"/>
              </a:ext>
            </a:extLst>
          </p:cNvPr>
          <p:cNvPicPr>
            <a:picLocks noChangeAspect="1"/>
          </p:cNvPicPr>
          <p:nvPr/>
        </p:nvPicPr>
        <p:blipFill rotWithShape="1">
          <a:blip r:embed="rId4"/>
          <a:srcRect l="25588" t="14457" r="38188" b="18223"/>
          <a:stretch/>
        </p:blipFill>
        <p:spPr>
          <a:xfrm>
            <a:off x="6875635" y="4550738"/>
            <a:ext cx="1730815" cy="1728884"/>
          </a:xfrm>
          <a:prstGeom prst="rect">
            <a:avLst/>
          </a:prstGeom>
        </p:spPr>
      </p:pic>
      <p:sp>
        <p:nvSpPr>
          <p:cNvPr id="35" name="テキスト ボックス 34">
            <a:extLst>
              <a:ext uri="{FF2B5EF4-FFF2-40B4-BE49-F238E27FC236}">
                <a16:creationId xmlns:a16="http://schemas.microsoft.com/office/drawing/2014/main" id="{284F154B-C4BF-68A4-05C5-0C4C6BC8688E}"/>
              </a:ext>
            </a:extLst>
          </p:cNvPr>
          <p:cNvSpPr txBox="1"/>
          <p:nvPr/>
        </p:nvSpPr>
        <p:spPr bwMode="auto">
          <a:xfrm>
            <a:off x="4830963" y="4272693"/>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200" kern="0" dirty="0">
                <a:solidFill>
                  <a:srgbClr val="002060"/>
                </a:solidFill>
                <a:latin typeface="メイリオ" panose="020B0604030504040204" pitchFamily="50" charset="-128"/>
                <a:ea typeface="メイリオ" panose="020B0604030504040204" pitchFamily="50" charset="-128"/>
              </a:rPr>
              <a:t>回路図</a:t>
            </a:r>
          </a:p>
        </p:txBody>
      </p:sp>
      <p:sp>
        <p:nvSpPr>
          <p:cNvPr id="36" name="テキスト ボックス 35">
            <a:extLst>
              <a:ext uri="{FF2B5EF4-FFF2-40B4-BE49-F238E27FC236}">
                <a16:creationId xmlns:a16="http://schemas.microsoft.com/office/drawing/2014/main" id="{65C19288-E152-A857-74F4-7EFA09A91E02}"/>
              </a:ext>
            </a:extLst>
          </p:cNvPr>
          <p:cNvSpPr txBox="1"/>
          <p:nvPr/>
        </p:nvSpPr>
        <p:spPr bwMode="auto">
          <a:xfrm>
            <a:off x="7179854" y="4212183"/>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200" kern="0" dirty="0">
                <a:solidFill>
                  <a:srgbClr val="002060"/>
                </a:solidFill>
                <a:latin typeface="メイリオ" panose="020B0604030504040204" pitchFamily="50" charset="-128"/>
                <a:ea typeface="メイリオ" panose="020B0604030504040204" pitchFamily="50" charset="-128"/>
              </a:rPr>
              <a:t>レイアウト図</a:t>
            </a:r>
          </a:p>
        </p:txBody>
      </p:sp>
    </p:spTree>
    <p:extLst>
      <p:ext uri="{BB962C8B-B14F-4D97-AF65-F5344CB8AC3E}">
        <p14:creationId xmlns:p14="http://schemas.microsoft.com/office/powerpoint/2010/main" val="1468135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7D060AC-2CAC-8F29-2563-6AC95E8C08A1}"/>
              </a:ext>
            </a:extLst>
          </p:cNvPr>
          <p:cNvPicPr>
            <a:picLocks noChangeAspect="1"/>
          </p:cNvPicPr>
          <p:nvPr/>
        </p:nvPicPr>
        <p:blipFill>
          <a:blip r:embed="rId2"/>
          <a:stretch>
            <a:fillRect/>
          </a:stretch>
        </p:blipFill>
        <p:spPr>
          <a:xfrm>
            <a:off x="955179" y="1175144"/>
            <a:ext cx="7233641" cy="4936164"/>
          </a:xfrm>
          <a:prstGeom prst="rect">
            <a:avLst/>
          </a:prstGeom>
        </p:spPr>
      </p:pic>
      <p:sp>
        <p:nvSpPr>
          <p:cNvPr id="4" name="タイトル 1">
            <a:extLst>
              <a:ext uri="{FF2B5EF4-FFF2-40B4-BE49-F238E27FC236}">
                <a16:creationId xmlns:a16="http://schemas.microsoft.com/office/drawing/2014/main" id="{3A8F568A-0C57-6C57-D4E1-83585DAD2C98}"/>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参考</a:t>
            </a:r>
          </a:p>
        </p:txBody>
      </p:sp>
      <p:sp>
        <p:nvSpPr>
          <p:cNvPr id="5" name="テキスト ボックス 4">
            <a:extLst>
              <a:ext uri="{FF2B5EF4-FFF2-40B4-BE49-F238E27FC236}">
                <a16:creationId xmlns:a16="http://schemas.microsoft.com/office/drawing/2014/main" id="{D70DCE9A-7BD5-2BFF-826E-D4AA12215169}"/>
              </a:ext>
            </a:extLst>
          </p:cNvPr>
          <p:cNvSpPr txBox="1"/>
          <p:nvPr/>
        </p:nvSpPr>
        <p:spPr bwMode="auto">
          <a:xfrm>
            <a:off x="539552" y="681432"/>
            <a:ext cx="37444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dirty="0">
                <a:solidFill>
                  <a:srgbClr val="212529"/>
                </a:solidFill>
                <a:latin typeface="メイリオ" panose="020B0604030504040204" pitchFamily="50" charset="-128"/>
                <a:ea typeface="メイリオ" panose="020B0604030504040204" pitchFamily="50" charset="-128"/>
              </a:rPr>
              <a:t>演習用ボードの</a:t>
            </a:r>
            <a:r>
              <a:rPr lang="ja-JP" altLang="en-US" b="0" i="0" dirty="0">
                <a:solidFill>
                  <a:srgbClr val="212529"/>
                </a:solidFill>
                <a:effectLst/>
                <a:latin typeface="メイリオ" panose="020B0604030504040204" pitchFamily="50" charset="-128"/>
                <a:ea typeface="メイリオ" panose="020B0604030504040204" pitchFamily="50" charset="-128"/>
              </a:rPr>
              <a:t>回路図</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89622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2B57E6-C435-7C32-FC88-BD7B6B15BA59}"/>
              </a:ext>
            </a:extLst>
          </p:cNvPr>
          <p:cNvSpPr txBox="1">
            <a:spLocks noChangeArrowheads="1"/>
          </p:cNvSpPr>
          <p:nvPr/>
        </p:nvSpPr>
        <p:spPr bwMode="auto">
          <a:xfrm>
            <a:off x="251520" y="18772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2000" kern="0" dirty="0">
                <a:latin typeface="Meiryo UI" panose="020B0604030504040204" pitchFamily="50" charset="-128"/>
                <a:ea typeface="Meiryo UI" panose="020B0604030504040204" pitchFamily="50" charset="-128"/>
              </a:rPr>
              <a:t>参考</a:t>
            </a:r>
          </a:p>
        </p:txBody>
      </p:sp>
      <p:sp>
        <p:nvSpPr>
          <p:cNvPr id="3" name="テキスト ボックス 2">
            <a:extLst>
              <a:ext uri="{FF2B5EF4-FFF2-40B4-BE49-F238E27FC236}">
                <a16:creationId xmlns:a16="http://schemas.microsoft.com/office/drawing/2014/main" id="{FF78486A-2F6D-B25E-26ED-6148061B4956}"/>
              </a:ext>
            </a:extLst>
          </p:cNvPr>
          <p:cNvSpPr txBox="1"/>
          <p:nvPr/>
        </p:nvSpPr>
        <p:spPr bwMode="auto">
          <a:xfrm>
            <a:off x="539552" y="681432"/>
            <a:ext cx="37444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dirty="0">
                <a:solidFill>
                  <a:srgbClr val="212529"/>
                </a:solidFill>
                <a:latin typeface="メイリオ" panose="020B0604030504040204" pitchFamily="50" charset="-128"/>
                <a:ea typeface="メイリオ" panose="020B0604030504040204" pitchFamily="50" charset="-128"/>
              </a:rPr>
              <a:t>演習用ボードの使用部品</a:t>
            </a:r>
            <a:endParaRPr lang="en-US" altLang="ja-JP" b="0" i="0" dirty="0">
              <a:solidFill>
                <a:srgbClr val="212529"/>
              </a:solidFill>
              <a:effectLst/>
              <a:latin typeface="メイリオ" panose="020B0604030504040204" pitchFamily="50" charset="-128"/>
              <a:ea typeface="メイリオ" panose="020B0604030504040204" pitchFamily="50" charset="-128"/>
            </a:endParaRPr>
          </a:p>
        </p:txBody>
      </p:sp>
      <p:graphicFrame>
        <p:nvGraphicFramePr>
          <p:cNvPr id="4" name="表 3">
            <a:extLst>
              <a:ext uri="{FF2B5EF4-FFF2-40B4-BE49-F238E27FC236}">
                <a16:creationId xmlns:a16="http://schemas.microsoft.com/office/drawing/2014/main" id="{43F4C7F1-AC5D-433B-D1F9-A05BD54CDC1C}"/>
              </a:ext>
            </a:extLst>
          </p:cNvPr>
          <p:cNvGraphicFramePr>
            <a:graphicFrameLocks noGrp="1"/>
          </p:cNvGraphicFramePr>
          <p:nvPr>
            <p:extLst>
              <p:ext uri="{D42A27DB-BD31-4B8C-83A1-F6EECF244321}">
                <p14:modId xmlns:p14="http://schemas.microsoft.com/office/powerpoint/2010/main" val="4241997954"/>
              </p:ext>
            </p:extLst>
          </p:nvPr>
        </p:nvGraphicFramePr>
        <p:xfrm>
          <a:off x="827584" y="1175144"/>
          <a:ext cx="7488831" cy="4800600"/>
        </p:xfrm>
        <a:graphic>
          <a:graphicData uri="http://schemas.openxmlformats.org/drawingml/2006/table">
            <a:tbl>
              <a:tblPr firstRow="1" bandRow="1">
                <a:tableStyleId>{073A0DAA-6AF3-43AB-8588-CEC1D06C72B9}</a:tableStyleId>
              </a:tblPr>
              <a:tblGrid>
                <a:gridCol w="1959694">
                  <a:extLst>
                    <a:ext uri="{9D8B030D-6E8A-4147-A177-3AD203B41FA5}">
                      <a16:colId xmlns:a16="http://schemas.microsoft.com/office/drawing/2014/main" val="3902801263"/>
                    </a:ext>
                  </a:extLst>
                </a:gridCol>
                <a:gridCol w="1819716">
                  <a:extLst>
                    <a:ext uri="{9D8B030D-6E8A-4147-A177-3AD203B41FA5}">
                      <a16:colId xmlns:a16="http://schemas.microsoft.com/office/drawing/2014/main" val="3935766529"/>
                    </a:ext>
                  </a:extLst>
                </a:gridCol>
                <a:gridCol w="2989342">
                  <a:extLst>
                    <a:ext uri="{9D8B030D-6E8A-4147-A177-3AD203B41FA5}">
                      <a16:colId xmlns:a16="http://schemas.microsoft.com/office/drawing/2014/main" val="1962270049"/>
                    </a:ext>
                  </a:extLst>
                </a:gridCol>
                <a:gridCol w="720079">
                  <a:extLst>
                    <a:ext uri="{9D8B030D-6E8A-4147-A177-3AD203B41FA5}">
                      <a16:colId xmlns:a16="http://schemas.microsoft.com/office/drawing/2014/main" val="1791621814"/>
                    </a:ext>
                  </a:extLst>
                </a:gridCol>
              </a:tblGrid>
              <a:tr h="207257">
                <a:tc>
                  <a:txBody>
                    <a:bodyPr/>
                    <a:lstStyle/>
                    <a:p>
                      <a:pPr algn="ctr"/>
                      <a:r>
                        <a:rPr kumimoji="1" lang="ja-JP" altLang="en-US" sz="900" dirty="0">
                          <a:solidFill>
                            <a:schemeClr val="tx1"/>
                          </a:solidFill>
                        </a:rPr>
                        <a:t>部品番号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dirty="0">
                          <a:solidFill>
                            <a:schemeClr val="tx1"/>
                          </a:solidFill>
                        </a:rPr>
                        <a:t>部品名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dirty="0">
                          <a:solidFill>
                            <a:schemeClr val="tx1"/>
                          </a:solidFill>
                        </a:rPr>
                        <a:t>備考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dirty="0">
                          <a:solidFill>
                            <a:schemeClr val="tx1"/>
                          </a:solidFill>
                        </a:rPr>
                        <a:t>数量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65144"/>
                  </a:ext>
                </a:extLst>
              </a:tr>
              <a:tr h="207257">
                <a:tc>
                  <a:txBody>
                    <a:bodyPr/>
                    <a:lstStyle/>
                    <a:p>
                      <a:pPr algn="l" fontAlgn="ctr"/>
                      <a:r>
                        <a:rPr lang="pt-BR" sz="1100" b="0" i="0" u="none" strike="noStrike" dirty="0">
                          <a:solidFill>
                            <a:srgbClr val="000000"/>
                          </a:solidFill>
                          <a:effectLst/>
                          <a:latin typeface="游ゴシック" panose="020B0400000000000000" pitchFamily="50" charset="-128"/>
                          <a:ea typeface="游ゴシック" panose="020B0400000000000000" pitchFamily="50" charset="-128"/>
                        </a:rPr>
                        <a:t>R1,R8,R9,R10,R11,R12,R13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10K</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Ω</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900" b="0" i="0" kern="1200" dirty="0">
                          <a:solidFill>
                            <a:schemeClr val="dk1"/>
                          </a:solidFill>
                          <a:effectLst/>
                          <a:latin typeface="+mn-lt"/>
                          <a:ea typeface="+mn-ea"/>
                          <a:cs typeface="+mn-cs"/>
                        </a:rPr>
                        <a:t>　</a:t>
                      </a:r>
                      <a:r>
                        <a:rPr kumimoji="1" lang="en-US" altLang="zh-CN" sz="900" b="0" i="0" kern="1200" dirty="0">
                          <a:solidFill>
                            <a:schemeClr val="dk1"/>
                          </a:solidFill>
                          <a:effectLst/>
                          <a:latin typeface="+mn-lt"/>
                          <a:ea typeface="+mn-ea"/>
                          <a:cs typeface="+mn-cs"/>
                        </a:rPr>
                        <a:t>1/4W</a:t>
                      </a:r>
                      <a:r>
                        <a:rPr kumimoji="1" lang="zh-CN" altLang="en-US" sz="900" b="0" i="0" kern="1200" dirty="0">
                          <a:solidFill>
                            <a:schemeClr val="dk1"/>
                          </a:solidFill>
                          <a:effectLst/>
                          <a:latin typeface="+mn-lt"/>
                          <a:ea typeface="+mn-ea"/>
                          <a:cs typeface="+mn-cs"/>
                        </a:rPr>
                        <a:t>金属皮膜抵抗 </a:t>
                      </a:r>
                      <a:r>
                        <a:rPr kumimoji="1" lang="en-US" altLang="zh-CN" sz="900" b="0" i="0" kern="1200" dirty="0">
                          <a:solidFill>
                            <a:schemeClr val="dk1"/>
                          </a:solidFill>
                          <a:effectLst/>
                          <a:latin typeface="+mn-lt"/>
                          <a:ea typeface="+mn-ea"/>
                          <a:cs typeface="+mn-cs"/>
                        </a:rPr>
                        <a:t>10kΩ</a:t>
                      </a:r>
                      <a:endParaRPr lang="pt-BR"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7</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6812570"/>
                  </a:ext>
                </a:extLst>
              </a:tr>
              <a:tr h="207257">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R2,R7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1K</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Ω</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900" b="0" i="0" kern="1200" dirty="0">
                          <a:solidFill>
                            <a:schemeClr val="dk1"/>
                          </a:solidFill>
                          <a:effectLst/>
                          <a:latin typeface="+mn-lt"/>
                          <a:ea typeface="+mn-ea"/>
                          <a:cs typeface="+mn-cs"/>
                        </a:rPr>
                        <a:t>1/4W</a:t>
                      </a:r>
                      <a:r>
                        <a:rPr kumimoji="1" lang="zh-CN" altLang="en-US" sz="900" b="0" i="0" kern="1200" dirty="0">
                          <a:solidFill>
                            <a:schemeClr val="dk1"/>
                          </a:solidFill>
                          <a:effectLst/>
                          <a:latin typeface="+mn-lt"/>
                          <a:ea typeface="+mn-ea"/>
                          <a:cs typeface="+mn-cs"/>
                        </a:rPr>
                        <a:t>金属皮膜抵抗 </a:t>
                      </a:r>
                      <a:r>
                        <a:rPr kumimoji="1" lang="en-US" altLang="zh-CN" sz="900" b="0" i="0" kern="1200" dirty="0">
                          <a:solidFill>
                            <a:schemeClr val="dk1"/>
                          </a:solidFill>
                          <a:effectLst/>
                          <a:latin typeface="+mn-lt"/>
                          <a:ea typeface="+mn-ea"/>
                          <a:cs typeface="+mn-cs"/>
                        </a:rPr>
                        <a:t>1kΩ</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2</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96315"/>
                  </a:ext>
                </a:extLst>
              </a:tr>
              <a:tr h="207257">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R3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2K</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Ω</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1" lang="en-US" altLang="zh-CN" sz="900" b="0" i="0" kern="1200" dirty="0">
                          <a:solidFill>
                            <a:schemeClr val="dk1"/>
                          </a:solidFill>
                          <a:effectLst/>
                          <a:latin typeface="+mn-lt"/>
                          <a:ea typeface="+mn-ea"/>
                          <a:cs typeface="+mn-cs"/>
                        </a:rPr>
                        <a:t>1/4W</a:t>
                      </a:r>
                      <a:r>
                        <a:rPr kumimoji="1" lang="zh-CN" altLang="en-US" sz="900" b="0" i="0" kern="1200" dirty="0">
                          <a:solidFill>
                            <a:schemeClr val="dk1"/>
                          </a:solidFill>
                          <a:effectLst/>
                          <a:latin typeface="+mn-lt"/>
                          <a:ea typeface="+mn-ea"/>
                          <a:cs typeface="+mn-cs"/>
                        </a:rPr>
                        <a:t>金属皮膜抵抗 </a:t>
                      </a:r>
                      <a:r>
                        <a:rPr kumimoji="1" lang="en-US" altLang="zh-CN" sz="900" b="0" i="0" kern="1200" dirty="0">
                          <a:solidFill>
                            <a:schemeClr val="dk1"/>
                          </a:solidFill>
                          <a:effectLst/>
                          <a:latin typeface="+mn-lt"/>
                          <a:ea typeface="+mn-ea"/>
                          <a:cs typeface="+mn-cs"/>
                        </a:rPr>
                        <a:t>2kΩ</a:t>
                      </a:r>
                      <a:endParaRPr lang="pt-BR"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1</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1668822"/>
                  </a:ext>
                </a:extLst>
              </a:tr>
              <a:tr h="207257">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R4,R5,R6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220Ω</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900" b="0" i="0" kern="1200" dirty="0">
                          <a:solidFill>
                            <a:schemeClr val="dk1"/>
                          </a:solidFill>
                          <a:effectLst/>
                          <a:latin typeface="+mn-lt"/>
                          <a:ea typeface="+mn-ea"/>
                          <a:cs typeface="+mn-cs"/>
                        </a:rPr>
                        <a:t>1/4W</a:t>
                      </a:r>
                      <a:r>
                        <a:rPr kumimoji="1" lang="zh-CN" altLang="en-US" sz="900" b="0" i="0" kern="1200" dirty="0">
                          <a:solidFill>
                            <a:schemeClr val="dk1"/>
                          </a:solidFill>
                          <a:effectLst/>
                          <a:latin typeface="+mn-lt"/>
                          <a:ea typeface="+mn-ea"/>
                          <a:cs typeface="+mn-cs"/>
                        </a:rPr>
                        <a:t>金属皮膜抵抗 </a:t>
                      </a:r>
                      <a:r>
                        <a:rPr kumimoji="1" lang="en-US" altLang="zh-CN" sz="900" b="0" i="0" kern="1200" dirty="0">
                          <a:solidFill>
                            <a:schemeClr val="dk1"/>
                          </a:solidFill>
                          <a:effectLst/>
                          <a:latin typeface="+mn-lt"/>
                          <a:ea typeface="+mn-ea"/>
                          <a:cs typeface="+mn-cs"/>
                        </a:rPr>
                        <a:t>220Ω</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3</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4145061"/>
                  </a:ext>
                </a:extLst>
              </a:tr>
              <a:tr h="207257">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Brd1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SSD1306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0" i="0" kern="1200" dirty="0">
                          <a:solidFill>
                            <a:schemeClr val="dk1"/>
                          </a:solidFill>
                          <a:effectLst/>
                          <a:latin typeface="+mn-lt"/>
                          <a:ea typeface="+mn-ea"/>
                          <a:cs typeface="+mn-cs"/>
                        </a:rPr>
                        <a:t>0.96</a:t>
                      </a:r>
                      <a:r>
                        <a:rPr kumimoji="1" lang="ja-JP" altLang="en-US" sz="900" b="0" i="0" kern="1200" dirty="0">
                          <a:solidFill>
                            <a:schemeClr val="dk1"/>
                          </a:solidFill>
                          <a:effectLst/>
                          <a:latin typeface="+mn-lt"/>
                          <a:ea typeface="+mn-ea"/>
                          <a:cs typeface="+mn-cs"/>
                        </a:rPr>
                        <a:t>インチ </a:t>
                      </a:r>
                      <a:r>
                        <a:rPr kumimoji="1" lang="en-US" altLang="ja-JP" sz="900" b="0" i="0" kern="1200" dirty="0">
                          <a:solidFill>
                            <a:schemeClr val="dk1"/>
                          </a:solidFill>
                          <a:effectLst/>
                          <a:latin typeface="+mn-lt"/>
                          <a:ea typeface="+mn-ea"/>
                          <a:cs typeface="+mn-cs"/>
                        </a:rPr>
                        <a:t>128×64</a:t>
                      </a:r>
                      <a:r>
                        <a:rPr kumimoji="1" lang="ja-JP" altLang="en-US" sz="900" b="0" i="0" kern="1200" dirty="0">
                          <a:solidFill>
                            <a:schemeClr val="dk1"/>
                          </a:solidFill>
                          <a:effectLst/>
                          <a:latin typeface="+mn-lt"/>
                          <a:ea typeface="+mn-ea"/>
                          <a:cs typeface="+mn-cs"/>
                        </a:rPr>
                        <a:t>ドット有機</a:t>
                      </a:r>
                      <a:r>
                        <a:rPr kumimoji="1" lang="en-US" altLang="ja-JP" sz="900" b="0" i="0" kern="1200" dirty="0">
                          <a:solidFill>
                            <a:schemeClr val="dk1"/>
                          </a:solidFill>
                          <a:effectLst/>
                          <a:latin typeface="+mn-lt"/>
                          <a:ea typeface="+mn-ea"/>
                          <a:cs typeface="+mn-cs"/>
                        </a:rPr>
                        <a:t>EL</a:t>
                      </a:r>
                      <a:r>
                        <a:rPr kumimoji="1" lang="ja-JP" altLang="en-US" sz="900" b="0" i="0" kern="1200" dirty="0">
                          <a:solidFill>
                            <a:schemeClr val="dk1"/>
                          </a:solidFill>
                          <a:effectLst/>
                          <a:latin typeface="+mn-lt"/>
                          <a:ea typeface="+mn-ea"/>
                          <a:cs typeface="+mn-cs"/>
                        </a:rPr>
                        <a:t>ディスプレイ</a:t>
                      </a:r>
                      <a:r>
                        <a:rPr kumimoji="1" lang="en-US" altLang="ja-JP" sz="900" b="0" i="0" kern="1200" dirty="0">
                          <a:solidFill>
                            <a:schemeClr val="dk1"/>
                          </a:solidFill>
                          <a:effectLst/>
                          <a:latin typeface="+mn-lt"/>
                          <a:ea typeface="+mn-ea"/>
                          <a:cs typeface="+mn-cs"/>
                        </a:rPr>
                        <a:t>(OLED) </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1</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0146945"/>
                  </a:ext>
                </a:extLst>
              </a:tr>
              <a:tr h="207257">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BZ1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Buzzer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b="0" i="0" kern="1200" dirty="0">
                          <a:solidFill>
                            <a:schemeClr val="dk1"/>
                          </a:solidFill>
                          <a:effectLst/>
                          <a:latin typeface="+mn-lt"/>
                          <a:ea typeface="+mn-ea"/>
                          <a:cs typeface="+mn-cs"/>
                        </a:rPr>
                        <a:t>アクティブ電子ブザー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1</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1371719"/>
                  </a:ext>
                </a:extLst>
              </a:tr>
              <a:tr h="207257">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C1,C2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0.1</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μF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b="0" i="0" kern="1200" dirty="0">
                          <a:solidFill>
                            <a:schemeClr val="dk1"/>
                          </a:solidFill>
                          <a:effectLst/>
                          <a:latin typeface="+mn-lt"/>
                          <a:ea typeface="+mn-ea"/>
                          <a:cs typeface="+mn-cs"/>
                        </a:rPr>
                        <a:t>積層セラミックコンデンサー </a:t>
                      </a:r>
                      <a:r>
                        <a:rPr kumimoji="1" lang="en-US" altLang="ja-JP" sz="900" b="0" i="0" kern="1200" dirty="0">
                          <a:solidFill>
                            <a:schemeClr val="dk1"/>
                          </a:solidFill>
                          <a:effectLst/>
                          <a:latin typeface="+mn-lt"/>
                          <a:ea typeface="+mn-ea"/>
                          <a:cs typeface="+mn-cs"/>
                        </a:rPr>
                        <a:t>0.1μF</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2</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2808295"/>
                  </a:ext>
                </a:extLst>
              </a:tr>
              <a:tr h="207257">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D1,D2,D3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LED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b="0" i="0" kern="1200" dirty="0">
                          <a:solidFill>
                            <a:schemeClr val="dk1"/>
                          </a:solidFill>
                          <a:effectLst/>
                          <a:latin typeface="+mn-lt"/>
                          <a:ea typeface="+mn-ea"/>
                          <a:cs typeface="+mn-cs"/>
                        </a:rPr>
                        <a:t>5mmLED</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3</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7126112"/>
                  </a:ext>
                </a:extLst>
              </a:tr>
              <a:tr h="207257">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J1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Conn_01x04_Female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dirty="0">
                          <a:solidFill>
                            <a:schemeClr val="tx1"/>
                          </a:solidFill>
                        </a:rPr>
                        <a:t>コネクタ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1</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8638666"/>
                  </a:ext>
                </a:extLst>
              </a:tr>
              <a:tr h="207257">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J2,J4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Grove_conn</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dirty="0">
                          <a:solidFill>
                            <a:schemeClr val="tx1"/>
                          </a:solidFill>
                        </a:rPr>
                        <a:t>Grove</a:t>
                      </a:r>
                      <a:r>
                        <a:rPr kumimoji="1" lang="ja-JP" altLang="en-US" sz="900" dirty="0">
                          <a:solidFill>
                            <a:schemeClr val="tx1"/>
                          </a:solidFill>
                        </a:rPr>
                        <a:t>用コネクタ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2</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2157989"/>
                  </a:ext>
                </a:extLst>
              </a:tr>
              <a:tr h="207257">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J3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SG-90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b="0" i="0" kern="1200" dirty="0">
                          <a:solidFill>
                            <a:schemeClr val="dk1"/>
                          </a:solidFill>
                          <a:effectLst/>
                          <a:latin typeface="+mn-lt"/>
                          <a:ea typeface="+mn-ea"/>
                          <a:cs typeface="+mn-cs"/>
                        </a:rPr>
                        <a:t>SG90 </a:t>
                      </a:r>
                      <a:r>
                        <a:rPr kumimoji="1" lang="ja-JP" altLang="en-US" sz="900" b="0" i="0" kern="1200" dirty="0">
                          <a:solidFill>
                            <a:schemeClr val="dk1"/>
                          </a:solidFill>
                          <a:effectLst/>
                          <a:latin typeface="+mn-lt"/>
                          <a:ea typeface="+mn-ea"/>
                          <a:cs typeface="+mn-cs"/>
                        </a:rPr>
                        <a:t>サーボモーター マイクロサーボ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1</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1623476"/>
                  </a:ext>
                </a:extLst>
              </a:tr>
              <a:tr h="207257">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Q1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2SC1815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a:solidFill>
                            <a:schemeClr val="dk1"/>
                          </a:solidFill>
                          <a:effectLst/>
                          <a:latin typeface="+mn-lt"/>
                          <a:ea typeface="+mn-ea"/>
                          <a:cs typeface="+mn-cs"/>
                        </a:rPr>
                        <a:t>トランジスター </a:t>
                      </a:r>
                      <a:r>
                        <a:rPr kumimoji="1" lang="en-US" altLang="ja-JP" sz="900" b="0" i="0" kern="1200" dirty="0">
                          <a:solidFill>
                            <a:schemeClr val="dk1"/>
                          </a:solidFill>
                          <a:effectLst/>
                          <a:latin typeface="+mn-lt"/>
                          <a:ea typeface="+mn-ea"/>
                          <a:cs typeface="+mn-cs"/>
                        </a:rPr>
                        <a:t>2SC1815</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1</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0588603"/>
                  </a:ext>
                </a:extLst>
              </a:tr>
              <a:tr h="207257">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RV1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R_Potentiometer</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b="0" i="0" kern="1200" dirty="0">
                          <a:solidFill>
                            <a:schemeClr val="dk1"/>
                          </a:solidFill>
                          <a:effectLst/>
                          <a:latin typeface="+mn-lt"/>
                          <a:ea typeface="+mn-ea"/>
                          <a:cs typeface="+mn-cs"/>
                        </a:rPr>
                        <a:t>半固定ボリューム </a:t>
                      </a:r>
                      <a:r>
                        <a:rPr kumimoji="1" lang="en-US" altLang="ja-JP" sz="900" b="0" i="0" kern="1200" dirty="0">
                          <a:solidFill>
                            <a:schemeClr val="dk1"/>
                          </a:solidFill>
                          <a:effectLst/>
                          <a:latin typeface="+mn-lt"/>
                          <a:ea typeface="+mn-ea"/>
                          <a:cs typeface="+mn-cs"/>
                        </a:rPr>
                        <a:t>1kΩ </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1</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8731999"/>
                  </a:ext>
                </a:extLst>
              </a:tr>
              <a:tr h="207257">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SW1,SW2,SW3,SW4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SW_Push</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b="0" i="0" kern="1200" dirty="0">
                          <a:solidFill>
                            <a:schemeClr val="dk1"/>
                          </a:solidFill>
                          <a:effectLst/>
                          <a:latin typeface="+mn-lt"/>
                          <a:ea typeface="+mn-ea"/>
                          <a:cs typeface="+mn-cs"/>
                        </a:rPr>
                        <a:t>タクトスイッチ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4</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7565256"/>
                  </a:ext>
                </a:extLst>
              </a:tr>
              <a:tr h="207257">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TH1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Thermistor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a:solidFill>
                            <a:schemeClr val="dk1"/>
                          </a:solidFill>
                          <a:effectLst/>
                          <a:latin typeface="+mn-lt"/>
                          <a:ea typeface="+mn-ea"/>
                          <a:cs typeface="+mn-cs"/>
                        </a:rPr>
                        <a:t>サーミスタ抵抗器 </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1</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9000032"/>
                  </a:ext>
                </a:extLst>
              </a:tr>
              <a:tr h="207257">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U1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RaspberypiPico</a:t>
                      </a: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本体</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1</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5929442"/>
                  </a:ext>
                </a:extLst>
              </a:tr>
              <a:tr h="207257">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U2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74HC14N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900" b="0" i="0" kern="1200" dirty="0">
                          <a:solidFill>
                            <a:schemeClr val="dk1"/>
                          </a:solidFill>
                          <a:effectLst/>
                          <a:latin typeface="+mn-lt"/>
                          <a:ea typeface="+mn-ea"/>
                          <a:cs typeface="+mn-cs"/>
                        </a:rPr>
                        <a:t>6</a:t>
                      </a:r>
                      <a:r>
                        <a:rPr kumimoji="1" lang="ja-JP" altLang="en-US" sz="900" b="0" i="0" kern="1200" dirty="0">
                          <a:solidFill>
                            <a:schemeClr val="dk1"/>
                          </a:solidFill>
                          <a:effectLst/>
                          <a:latin typeface="+mn-lt"/>
                          <a:ea typeface="+mn-ea"/>
                          <a:cs typeface="+mn-cs"/>
                        </a:rPr>
                        <a:t>回路シュミットトリガインバータ </a:t>
                      </a:r>
                      <a:r>
                        <a:rPr kumimoji="1" lang="en-US" altLang="ja-JP" sz="900" b="0" i="0" kern="1200" dirty="0">
                          <a:solidFill>
                            <a:schemeClr val="dk1"/>
                          </a:solidFill>
                          <a:effectLst/>
                          <a:latin typeface="+mn-lt"/>
                          <a:ea typeface="+mn-ea"/>
                          <a:cs typeface="+mn-cs"/>
                        </a:rPr>
                        <a:t>U74HC14L-D14-T</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1</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1409053"/>
                  </a:ext>
                </a:extLst>
              </a:tr>
              <a:tr h="207257">
                <a:tc>
                  <a:txBody>
                    <a:bodyPr/>
                    <a:lstStyle/>
                    <a:p>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b="0" i="0" kern="1200" dirty="0">
                          <a:solidFill>
                            <a:schemeClr val="dk1"/>
                          </a:solidFill>
                          <a:effectLst/>
                          <a:latin typeface="+mn-lt"/>
                          <a:ea typeface="+mn-ea"/>
                          <a:cs typeface="+mn-cs"/>
                        </a:rPr>
                        <a:t>HC-SR04</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900" b="0" i="0" kern="1200" dirty="0">
                          <a:solidFill>
                            <a:schemeClr val="dk1"/>
                          </a:solidFill>
                          <a:effectLst/>
                          <a:latin typeface="+mn-lt"/>
                          <a:ea typeface="+mn-ea"/>
                          <a:cs typeface="+mn-cs"/>
                        </a:rPr>
                        <a:t>超音波距離センサー </a:t>
                      </a:r>
                      <a:r>
                        <a:rPr kumimoji="1" lang="en-US" altLang="ja-JP" sz="900" b="0" i="0" kern="1200" dirty="0">
                          <a:solidFill>
                            <a:schemeClr val="dk1"/>
                          </a:solidFill>
                          <a:effectLst/>
                          <a:latin typeface="+mn-lt"/>
                          <a:ea typeface="+mn-ea"/>
                          <a:cs typeface="+mn-cs"/>
                        </a:rPr>
                        <a:t>HC-SR04</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solidFill>
                            <a:schemeClr val="tx1"/>
                          </a:solidFill>
                        </a:rPr>
                        <a:t>1</a:t>
                      </a: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4658287"/>
                  </a:ext>
                </a:extLst>
              </a:tr>
              <a:tr h="207257">
                <a:tc>
                  <a:txBody>
                    <a:bodyPr/>
                    <a:lstStyle/>
                    <a:p>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1842540"/>
                  </a:ext>
                </a:extLst>
              </a:tr>
              <a:tr h="207257">
                <a:tc>
                  <a:txBody>
                    <a:bodyPr/>
                    <a:lstStyle/>
                    <a:p>
                      <a:endParaRPr kumimoji="1" lang="ja-JP" altLang="en-US"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8312174"/>
                  </a:ext>
                </a:extLst>
              </a:tr>
            </a:tbl>
          </a:graphicData>
        </a:graphic>
      </p:graphicFrame>
    </p:spTree>
    <p:extLst>
      <p:ext uri="{BB962C8B-B14F-4D97-AF65-F5344CB8AC3E}">
        <p14:creationId xmlns:p14="http://schemas.microsoft.com/office/powerpoint/2010/main" val="16047991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a:extLst>
              <a:ext uri="{FF2B5EF4-FFF2-40B4-BE49-F238E27FC236}">
                <a16:creationId xmlns:a16="http://schemas.microsoft.com/office/drawing/2014/main" id="{B22804D2-B9AC-423D-BF73-236BE89B1425}"/>
              </a:ext>
            </a:extLst>
          </p:cNvPr>
          <p:cNvSpPr>
            <a:spLocks noChangeArrowheads="1"/>
          </p:cNvSpPr>
          <p:nvPr/>
        </p:nvSpPr>
        <p:spPr bwMode="auto">
          <a:xfrm>
            <a:off x="2447925" y="42481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ja-JP" sz="2400" b="1">
              <a:latin typeface="Times New Roman" panose="02020603050405020304" pitchFamily="18" charset="0"/>
            </a:endParaRPr>
          </a:p>
        </p:txBody>
      </p:sp>
      <p:sp>
        <p:nvSpPr>
          <p:cNvPr id="83972" name="Rectangle 5">
            <a:extLst>
              <a:ext uri="{FF2B5EF4-FFF2-40B4-BE49-F238E27FC236}">
                <a16:creationId xmlns:a16="http://schemas.microsoft.com/office/drawing/2014/main" id="{04A0BDFB-57C2-4006-83AA-17859CE088F3}"/>
              </a:ext>
            </a:extLst>
          </p:cNvPr>
          <p:cNvSpPr>
            <a:spLocks noChangeArrowheads="1"/>
          </p:cNvSpPr>
          <p:nvPr/>
        </p:nvSpPr>
        <p:spPr bwMode="auto">
          <a:xfrm>
            <a:off x="2357438" y="3525838"/>
            <a:ext cx="4430712"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1400" b="1" dirty="0">
                <a:latin typeface="HG丸ｺﾞｼｯｸM-PRO" panose="020F0600000000000000" pitchFamily="50" charset="-128"/>
                <a:ea typeface="HG丸ｺﾞｼｯｸM-PRO" panose="020F0600000000000000" pitchFamily="50" charset="-128"/>
              </a:rPr>
              <a:t>特定非営利活動法人</a:t>
            </a:r>
          </a:p>
          <a:p>
            <a:pPr algn="ctr" eaLnBrk="1" hangingPunct="1">
              <a:spcBef>
                <a:spcPct val="0"/>
              </a:spcBef>
              <a:buFontTx/>
              <a:buNone/>
            </a:pPr>
            <a:r>
              <a:rPr lang="ja-JP" altLang="en-US" sz="1800" b="1" dirty="0">
                <a:latin typeface="HG丸ｺﾞｼｯｸM-PRO" panose="020F0600000000000000" pitchFamily="50" charset="-128"/>
                <a:ea typeface="HG丸ｺﾞｼｯｸM-PRO" panose="020F0600000000000000" pitchFamily="50" charset="-128"/>
              </a:rPr>
              <a:t>ＩＴコーディネータ協会</a:t>
            </a:r>
          </a:p>
          <a:p>
            <a:pPr algn="ctr" eaLnBrk="1" hangingPunct="1">
              <a:spcBef>
                <a:spcPct val="0"/>
              </a:spcBef>
              <a:buFontTx/>
              <a:buNone/>
            </a:pPr>
            <a:r>
              <a:rPr lang="ja-JP" altLang="en-US" sz="1400" b="1" dirty="0">
                <a:latin typeface="HG丸ｺﾞｼｯｸM-PRO" panose="020F0600000000000000" pitchFamily="50" charset="-128"/>
                <a:ea typeface="HG丸ｺﾞｼｯｸM-PRO" panose="020F0600000000000000" pitchFamily="50" charset="-128"/>
              </a:rPr>
              <a:t>〒</a:t>
            </a:r>
            <a:r>
              <a:rPr lang="en-US" altLang="ja-JP" sz="1400" b="1" dirty="0">
                <a:latin typeface="HG丸ｺﾞｼｯｸM-PRO" panose="020F0600000000000000" pitchFamily="50" charset="-128"/>
                <a:ea typeface="HG丸ｺﾞｼｯｸM-PRO" panose="020F0600000000000000" pitchFamily="50" charset="-128"/>
              </a:rPr>
              <a:t>103-0007</a:t>
            </a:r>
            <a:r>
              <a:rPr lang="ja-JP" altLang="en-US" sz="1400" b="1" dirty="0">
                <a:latin typeface="HG丸ｺﾞｼｯｸM-PRO" panose="020F0600000000000000" pitchFamily="50" charset="-128"/>
                <a:ea typeface="HG丸ｺﾞｼｯｸM-PRO" panose="020F0600000000000000" pitchFamily="50" charset="-128"/>
              </a:rPr>
              <a:t>　東京都中央区日本橋浜町</a:t>
            </a:r>
            <a:r>
              <a:rPr lang="en-US" altLang="ja-JP" sz="1400" b="1" dirty="0">
                <a:latin typeface="HG丸ｺﾞｼｯｸM-PRO" panose="020F0600000000000000" pitchFamily="50" charset="-128"/>
                <a:ea typeface="HG丸ｺﾞｼｯｸM-PRO" panose="020F0600000000000000" pitchFamily="50" charset="-128"/>
              </a:rPr>
              <a:t>2-17-8</a:t>
            </a:r>
            <a:r>
              <a:rPr lang="ja-JP" altLang="en-US" sz="1400" b="1" dirty="0">
                <a:latin typeface="HG丸ｺﾞｼｯｸM-PRO" panose="020F0600000000000000" pitchFamily="50" charset="-128"/>
                <a:ea typeface="HG丸ｺﾞｼｯｸM-PRO" panose="020F0600000000000000" pitchFamily="50" charset="-128"/>
              </a:rPr>
              <a:t>　</a:t>
            </a:r>
          </a:p>
          <a:p>
            <a:pPr algn="ctr" eaLnBrk="1" hangingPunct="1">
              <a:spcBef>
                <a:spcPct val="0"/>
              </a:spcBef>
              <a:buFontTx/>
              <a:buNone/>
            </a:pPr>
            <a:r>
              <a:rPr lang="ja-JP" altLang="en-US" sz="1400" b="1" dirty="0">
                <a:latin typeface="HG丸ｺﾞｼｯｸM-PRO" panose="020F0600000000000000" pitchFamily="50" charset="-128"/>
                <a:ea typeface="HG丸ｺﾞｼｯｸM-PRO" panose="020F0600000000000000" pitchFamily="50" charset="-128"/>
              </a:rPr>
              <a:t> 浜町平和ビル</a:t>
            </a:r>
            <a:r>
              <a:rPr lang="en-US" altLang="ja-JP" sz="1400" b="1" dirty="0">
                <a:latin typeface="HG丸ｺﾞｼｯｸM-PRO" panose="020F0600000000000000" pitchFamily="50" charset="-128"/>
                <a:ea typeface="HG丸ｺﾞｼｯｸM-PRO" panose="020F0600000000000000" pitchFamily="50" charset="-128"/>
              </a:rPr>
              <a:t>7</a:t>
            </a:r>
            <a:r>
              <a:rPr lang="ja-JP" altLang="en-US" sz="1400" b="1" dirty="0">
                <a:latin typeface="HG丸ｺﾞｼｯｸM-PRO" panose="020F0600000000000000" pitchFamily="50" charset="-128"/>
                <a:ea typeface="HG丸ｺﾞｼｯｸM-PRO" panose="020F0600000000000000" pitchFamily="50" charset="-128"/>
              </a:rPr>
              <a:t>階</a:t>
            </a:r>
            <a:endParaRPr lang="en-US" altLang="ja-JP" sz="1400" b="1" dirty="0">
              <a:latin typeface="HG丸ｺﾞｼｯｸM-PRO" panose="020F0600000000000000" pitchFamily="50" charset="-128"/>
              <a:ea typeface="HG丸ｺﾞｼｯｸM-PRO" panose="020F0600000000000000" pitchFamily="50" charset="-128"/>
            </a:endParaRPr>
          </a:p>
          <a:p>
            <a:pPr algn="ctr" eaLnBrk="1" hangingPunct="1">
              <a:spcBef>
                <a:spcPct val="0"/>
              </a:spcBef>
              <a:buFontTx/>
              <a:buNone/>
            </a:pPr>
            <a:r>
              <a:rPr lang="en-US" altLang="ja-JP" sz="1400" b="1" dirty="0">
                <a:latin typeface="HG丸ｺﾞｼｯｸM-PRO" panose="020F0600000000000000" pitchFamily="50" charset="-128"/>
                <a:ea typeface="HG丸ｺﾞｼｯｸM-PRO" panose="020F0600000000000000" pitchFamily="50" charset="-128"/>
              </a:rPr>
              <a:t>Tel. 03-3527-2177</a:t>
            </a:r>
            <a:r>
              <a:rPr lang="ja-JP" altLang="en-US" sz="1400" b="1" dirty="0">
                <a:latin typeface="HG丸ｺﾞｼｯｸM-PRO" panose="020F0600000000000000" pitchFamily="50" charset="-128"/>
                <a:ea typeface="HG丸ｺﾞｼｯｸM-PRO" panose="020F0600000000000000" pitchFamily="50" charset="-128"/>
              </a:rPr>
              <a:t>　</a:t>
            </a:r>
            <a:r>
              <a:rPr lang="en-US" altLang="ja-JP" sz="1400" b="1" dirty="0">
                <a:latin typeface="HG丸ｺﾞｼｯｸM-PRO" panose="020F0600000000000000" pitchFamily="50" charset="-128"/>
                <a:ea typeface="HG丸ｺﾞｼｯｸM-PRO" panose="020F0600000000000000" pitchFamily="50" charset="-128"/>
              </a:rPr>
              <a:t>Fax. 03-3527-2178</a:t>
            </a:r>
          </a:p>
          <a:p>
            <a:pPr algn="ctr" eaLnBrk="1" hangingPunct="1">
              <a:spcBef>
                <a:spcPct val="0"/>
              </a:spcBef>
              <a:buFontTx/>
              <a:buNone/>
            </a:pPr>
            <a:r>
              <a:rPr lang="en-US" altLang="ja-JP" sz="1400" b="1" dirty="0">
                <a:latin typeface="HG丸ｺﾞｼｯｸM-PRO" panose="020F0600000000000000" pitchFamily="50" charset="-128"/>
                <a:ea typeface="HG丸ｺﾞｼｯｸM-PRO" panose="020F0600000000000000" pitchFamily="50" charset="-128"/>
              </a:rPr>
              <a:t>http://www.itc.or.jp</a:t>
            </a:r>
          </a:p>
        </p:txBody>
      </p:sp>
      <p:sp>
        <p:nvSpPr>
          <p:cNvPr id="83973" name="Rectangle 8">
            <a:extLst>
              <a:ext uri="{FF2B5EF4-FFF2-40B4-BE49-F238E27FC236}">
                <a16:creationId xmlns:a16="http://schemas.microsoft.com/office/drawing/2014/main" id="{A459CD07-5B20-4808-9440-43B163289D53}"/>
              </a:ext>
            </a:extLst>
          </p:cNvPr>
          <p:cNvSpPr>
            <a:spLocks noChangeArrowheads="1"/>
          </p:cNvSpPr>
          <p:nvPr/>
        </p:nvSpPr>
        <p:spPr bwMode="auto">
          <a:xfrm>
            <a:off x="1643063" y="6169025"/>
            <a:ext cx="5857875" cy="500063"/>
          </a:xfrm>
          <a:prstGeom prst="rect">
            <a:avLst/>
          </a:prstGeom>
          <a:noFill/>
          <a:ln w="19050">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rPr>
              <a:t>本テキスト内容の一部または全部を無断で複写複製（コピー）することは、法律で定められた場合を除き、著作者等の権利侵害となりますので、ご注意下さい。</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7398E5E-0A87-4F8D-B1AD-D0A206835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4007327"/>
            <a:ext cx="1433540" cy="2026069"/>
          </a:xfrm>
          <a:prstGeom prst="rect">
            <a:avLst/>
          </a:prstGeom>
          <a:noFill/>
          <a:extLst>
            <a:ext uri="{909E8E84-426E-40DD-AFC4-6F175D3DCCD1}">
              <a14:hiddenFill xmlns:a14="http://schemas.microsoft.com/office/drawing/2010/main">
                <a:solidFill>
                  <a:srgbClr val="FFFFFF"/>
                </a:solidFill>
              </a14:hiddenFill>
            </a:ext>
          </a:extLst>
        </p:spPr>
      </p:pic>
      <p:sp>
        <p:nvSpPr>
          <p:cNvPr id="9" name="タイトル 1">
            <a:extLst>
              <a:ext uri="{FF2B5EF4-FFF2-40B4-BE49-F238E27FC236}">
                <a16:creationId xmlns:a16="http://schemas.microsoft.com/office/drawing/2014/main" id="{76450E11-A961-476E-819F-2DF4E91D0F77}"/>
              </a:ext>
            </a:extLst>
          </p:cNvPr>
          <p:cNvSpPr txBox="1">
            <a:spLocks noChangeArrowheads="1"/>
          </p:cNvSpPr>
          <p:nvPr/>
        </p:nvSpPr>
        <p:spPr bwMode="auto">
          <a:xfrm>
            <a:off x="2272423" y="3789040"/>
            <a:ext cx="3955761" cy="22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lnSpc>
                <a:spcPct val="150000"/>
              </a:lnSpc>
            </a:pPr>
            <a:r>
              <a:rPr lang="ja-JP" altLang="en-US" sz="1400" b="1" kern="0" dirty="0">
                <a:solidFill>
                  <a:srgbClr val="4989B9"/>
                </a:solidFill>
                <a:latin typeface="Meiryo UI" panose="020B0604030504040204" pitchFamily="50" charset="-128"/>
                <a:ea typeface="Meiryo UI" panose="020B0604030504040204" pitchFamily="50" charset="-128"/>
              </a:rPr>
              <a:t>レベル１：見える化</a:t>
            </a:r>
            <a:endParaRPr lang="en-US" altLang="ja-JP" sz="1400" b="1" kern="0" dirty="0">
              <a:solidFill>
                <a:srgbClr val="4989B9"/>
              </a:solidFill>
              <a:latin typeface="Meiryo UI" panose="020B0604030504040204" pitchFamily="50" charset="-128"/>
              <a:ea typeface="Meiryo UI" panose="020B0604030504040204" pitchFamily="50" charset="-128"/>
            </a:endParaRPr>
          </a:p>
          <a:p>
            <a:pPr algn="l">
              <a:lnSpc>
                <a:spcPct val="150000"/>
              </a:lnSpc>
            </a:pPr>
            <a:r>
              <a:rPr lang="ja-JP" altLang="en-US" sz="1400" b="1" kern="0" dirty="0">
                <a:solidFill>
                  <a:srgbClr val="002060"/>
                </a:solidFill>
                <a:latin typeface="Meiryo UI" panose="020B0604030504040204" pitchFamily="50" charset="-128"/>
                <a:ea typeface="Meiryo UI" panose="020B0604030504040204" pitchFamily="50" charset="-128"/>
              </a:rPr>
              <a:t>　　</a:t>
            </a:r>
            <a:r>
              <a:rPr lang="ja-JP" altLang="en-US" sz="1400" kern="0" dirty="0">
                <a:solidFill>
                  <a:schemeClr val="tx1"/>
                </a:solidFill>
                <a:latin typeface="Meiryo UI" panose="020B0604030504040204" pitchFamily="50" charset="-128"/>
                <a:ea typeface="Meiryo UI" panose="020B0604030504040204" pitchFamily="50" charset="-128"/>
              </a:rPr>
              <a:t>現状の把握に活用する</a:t>
            </a:r>
            <a:endParaRPr lang="en-US" altLang="ja-JP" sz="1400" kern="0" dirty="0">
              <a:solidFill>
                <a:schemeClr val="tx1"/>
              </a:solidFill>
              <a:latin typeface="Meiryo UI" panose="020B0604030504040204" pitchFamily="50" charset="-128"/>
              <a:ea typeface="Meiryo UI" panose="020B0604030504040204" pitchFamily="50" charset="-128"/>
            </a:endParaRPr>
          </a:p>
          <a:p>
            <a:pPr algn="l">
              <a:lnSpc>
                <a:spcPct val="150000"/>
              </a:lnSpc>
            </a:pPr>
            <a:r>
              <a:rPr lang="ja-JP" altLang="en-US" sz="1400" b="1" kern="0" dirty="0">
                <a:solidFill>
                  <a:srgbClr val="002060"/>
                </a:solidFill>
                <a:latin typeface="Meiryo UI" panose="020B0604030504040204" pitchFamily="50" charset="-128"/>
                <a:ea typeface="Meiryo UI" panose="020B0604030504040204" pitchFamily="50" charset="-128"/>
              </a:rPr>
              <a:t>　　</a:t>
            </a:r>
            <a:r>
              <a:rPr lang="ja-JP" altLang="en-US" sz="1400" kern="0" dirty="0">
                <a:solidFill>
                  <a:schemeClr val="tx1"/>
                </a:solidFill>
                <a:latin typeface="Meiryo UI" panose="020B0604030504040204" pitchFamily="50" charset="-128"/>
                <a:ea typeface="Meiryo UI" panose="020B0604030504040204" pitchFamily="50" charset="-128"/>
              </a:rPr>
              <a:t>現場で何がおきているかをまず捉えることである</a:t>
            </a:r>
            <a:endParaRPr lang="en-US" altLang="ja-JP" sz="1400" kern="0" dirty="0">
              <a:solidFill>
                <a:schemeClr val="tx1"/>
              </a:solidFill>
              <a:latin typeface="Meiryo UI" panose="020B0604030504040204" pitchFamily="50" charset="-128"/>
              <a:ea typeface="Meiryo UI" panose="020B0604030504040204" pitchFamily="50" charset="-128"/>
            </a:endParaRPr>
          </a:p>
          <a:p>
            <a:pPr algn="l">
              <a:lnSpc>
                <a:spcPct val="150000"/>
              </a:lnSpc>
            </a:pPr>
            <a:r>
              <a:rPr lang="ja-JP" altLang="en-US" sz="1400" b="1" kern="0" dirty="0">
                <a:solidFill>
                  <a:srgbClr val="4989B9"/>
                </a:solidFill>
                <a:latin typeface="Meiryo UI" panose="020B0604030504040204" pitchFamily="50" charset="-128"/>
                <a:ea typeface="Meiryo UI" panose="020B0604030504040204" pitchFamily="50" charset="-128"/>
              </a:rPr>
              <a:t>レベル２：改善・全体管理</a:t>
            </a:r>
            <a:endParaRPr lang="en-US" altLang="ja-JP" sz="1400" b="1" kern="0" dirty="0">
              <a:solidFill>
                <a:srgbClr val="4989B9"/>
              </a:solidFill>
              <a:latin typeface="Meiryo UI" panose="020B0604030504040204" pitchFamily="50" charset="-128"/>
              <a:ea typeface="Meiryo UI" panose="020B0604030504040204" pitchFamily="50" charset="-128"/>
            </a:endParaRPr>
          </a:p>
          <a:p>
            <a:pPr algn="l">
              <a:lnSpc>
                <a:spcPct val="150000"/>
              </a:lnSpc>
            </a:pPr>
            <a:r>
              <a:rPr lang="ja-JP" altLang="en-US" sz="1400" b="1" kern="0" dirty="0">
                <a:solidFill>
                  <a:srgbClr val="002060"/>
                </a:solidFill>
                <a:latin typeface="Meiryo UI" panose="020B0604030504040204" pitchFamily="50" charset="-128"/>
                <a:ea typeface="Meiryo UI" panose="020B0604030504040204" pitchFamily="50" charset="-128"/>
              </a:rPr>
              <a:t>　　</a:t>
            </a:r>
            <a:r>
              <a:rPr lang="ja-JP" altLang="en-US" sz="1400" kern="0" dirty="0">
                <a:solidFill>
                  <a:schemeClr val="tx1"/>
                </a:solidFill>
                <a:latin typeface="Meiryo UI" panose="020B0604030504040204" pitchFamily="50" charset="-128"/>
                <a:ea typeface="Meiryo UI" panose="020B0604030504040204" pitchFamily="50" charset="-128"/>
              </a:rPr>
              <a:t>見えた状況をもとに全体的な管理や改善を行う</a:t>
            </a:r>
            <a:endParaRPr lang="en-US" altLang="ja-JP" sz="1400" kern="0" dirty="0">
              <a:solidFill>
                <a:schemeClr val="tx1"/>
              </a:solidFill>
              <a:latin typeface="Meiryo UI" panose="020B0604030504040204" pitchFamily="50" charset="-128"/>
              <a:ea typeface="Meiryo UI" panose="020B0604030504040204" pitchFamily="50" charset="-128"/>
            </a:endParaRPr>
          </a:p>
          <a:p>
            <a:pPr algn="l">
              <a:lnSpc>
                <a:spcPct val="150000"/>
              </a:lnSpc>
            </a:pPr>
            <a:r>
              <a:rPr lang="ja-JP" altLang="en-US" sz="1400" b="1" kern="0" dirty="0">
                <a:solidFill>
                  <a:srgbClr val="4989B9"/>
                </a:solidFill>
                <a:latin typeface="Meiryo UI" panose="020B0604030504040204" pitchFamily="50" charset="-128"/>
                <a:ea typeface="Meiryo UI" panose="020B0604030504040204" pitchFamily="50" charset="-128"/>
              </a:rPr>
              <a:t>レベル３：付加価値創出</a:t>
            </a:r>
            <a:endParaRPr lang="en-US" altLang="ja-JP" sz="1400" b="1" kern="0" dirty="0">
              <a:solidFill>
                <a:srgbClr val="4989B9"/>
              </a:solidFill>
              <a:latin typeface="Meiryo UI" panose="020B0604030504040204" pitchFamily="50" charset="-128"/>
              <a:ea typeface="Meiryo UI" panose="020B0604030504040204" pitchFamily="50" charset="-128"/>
            </a:endParaRPr>
          </a:p>
          <a:p>
            <a:pPr algn="l">
              <a:lnSpc>
                <a:spcPct val="150000"/>
              </a:lnSpc>
            </a:pPr>
            <a:r>
              <a:rPr lang="ja-JP" altLang="en-US" sz="1400" kern="0" dirty="0">
                <a:solidFill>
                  <a:srgbClr val="002060"/>
                </a:solidFill>
                <a:latin typeface="Meiryo UI" panose="020B0604030504040204" pitchFamily="50" charset="-128"/>
                <a:ea typeface="Meiryo UI" panose="020B0604030504040204" pitchFamily="50" charset="-128"/>
              </a:rPr>
              <a:t>　</a:t>
            </a:r>
            <a:r>
              <a:rPr lang="ja-JP" altLang="en-US" sz="1400" kern="0" dirty="0">
                <a:solidFill>
                  <a:schemeClr val="tx1"/>
                </a:solidFill>
                <a:latin typeface="Meiryo UI" panose="020B0604030504040204" pitchFamily="50" charset="-128"/>
                <a:ea typeface="Meiryo UI" panose="020B0604030504040204" pitchFamily="50" charset="-128"/>
              </a:rPr>
              <a:t>　新たな付加価値創出に活用する</a:t>
            </a:r>
            <a:endParaRPr lang="en-US" altLang="ja-JP" sz="1400" b="1" kern="0" dirty="0">
              <a:solidFill>
                <a:schemeClr val="tx1"/>
              </a:solidFill>
              <a:latin typeface="Meiryo UI" panose="020B0604030504040204" pitchFamily="50" charset="-128"/>
              <a:ea typeface="Meiryo UI" panose="020B0604030504040204" pitchFamily="50" charset="-128"/>
            </a:endParaRPr>
          </a:p>
        </p:txBody>
      </p:sp>
      <p:sp>
        <p:nvSpPr>
          <p:cNvPr id="11" name="タイトル 1">
            <a:extLst>
              <a:ext uri="{FF2B5EF4-FFF2-40B4-BE49-F238E27FC236}">
                <a16:creationId xmlns:a16="http://schemas.microsoft.com/office/drawing/2014/main" id="{21341B56-62FA-4C68-BC03-EFDB032DA890}"/>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2 </a:t>
            </a:r>
            <a:r>
              <a:rPr lang="ja-JP" altLang="en-US" sz="2000" kern="0" dirty="0">
                <a:latin typeface="Meiryo UI" panose="020B0604030504040204" pitchFamily="50" charset="-128"/>
                <a:ea typeface="Meiryo UI" panose="020B0604030504040204" pitchFamily="50" charset="-128"/>
              </a:rPr>
              <a:t>　</a:t>
            </a:r>
            <a:r>
              <a:rPr lang="en-US" altLang="ja-JP" sz="2000" kern="0" dirty="0">
                <a:latin typeface="Meiryo UI" panose="020B0604030504040204" pitchFamily="50" charset="-128"/>
                <a:ea typeface="Meiryo UI" panose="020B0604030504040204" pitchFamily="50" charset="-128"/>
              </a:rPr>
              <a:t>IoT</a:t>
            </a:r>
            <a:r>
              <a:rPr lang="ja-JP" altLang="en-US" sz="2000" kern="0" dirty="0">
                <a:latin typeface="Meiryo UI" panose="020B0604030504040204" pitchFamily="50" charset="-128"/>
                <a:ea typeface="Meiryo UI" panose="020B0604030504040204" pitchFamily="50" charset="-128"/>
              </a:rPr>
              <a:t>とは</a:t>
            </a:r>
            <a:endParaRPr lang="en-US" altLang="ja-JP" sz="2000" kern="0" dirty="0">
              <a:latin typeface="Meiryo UI" panose="020B0604030504040204" pitchFamily="50" charset="-128"/>
              <a:ea typeface="Meiryo UI" panose="020B0604030504040204" pitchFamily="50" charset="-128"/>
            </a:endParaRPr>
          </a:p>
        </p:txBody>
      </p:sp>
      <p:sp>
        <p:nvSpPr>
          <p:cNvPr id="12" name="タイトル 1">
            <a:extLst>
              <a:ext uri="{FF2B5EF4-FFF2-40B4-BE49-F238E27FC236}">
                <a16:creationId xmlns:a16="http://schemas.microsoft.com/office/drawing/2014/main" id="{67B5F25F-65C4-48C9-977B-80B8D01E92A4}"/>
              </a:ext>
            </a:extLst>
          </p:cNvPr>
          <p:cNvSpPr txBox="1">
            <a:spLocks noChangeArrowheads="1"/>
          </p:cNvSpPr>
          <p:nvPr/>
        </p:nvSpPr>
        <p:spPr bwMode="auto">
          <a:xfrm>
            <a:off x="611560" y="735486"/>
            <a:ext cx="1512168"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b="1" kern="0" dirty="0">
                <a:solidFill>
                  <a:srgbClr val="002060"/>
                </a:solidFill>
                <a:latin typeface="Meiryo UI" panose="020B0604030504040204" pitchFamily="50" charset="-128"/>
                <a:ea typeface="Meiryo UI" panose="020B0604030504040204" pitchFamily="50" charset="-128"/>
              </a:rPr>
              <a:t>１．つなげる</a:t>
            </a:r>
          </a:p>
        </p:txBody>
      </p:sp>
      <p:sp>
        <p:nvSpPr>
          <p:cNvPr id="14" name="タイトル 1">
            <a:extLst>
              <a:ext uri="{FF2B5EF4-FFF2-40B4-BE49-F238E27FC236}">
                <a16:creationId xmlns:a16="http://schemas.microsoft.com/office/drawing/2014/main" id="{B356E78E-7884-4A74-8E90-777AA6635E1D}"/>
              </a:ext>
            </a:extLst>
          </p:cNvPr>
          <p:cNvSpPr txBox="1">
            <a:spLocks noChangeArrowheads="1"/>
          </p:cNvSpPr>
          <p:nvPr/>
        </p:nvSpPr>
        <p:spPr bwMode="auto">
          <a:xfrm>
            <a:off x="611560" y="1780906"/>
            <a:ext cx="1512168"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b="1" kern="0" dirty="0">
                <a:solidFill>
                  <a:srgbClr val="002060"/>
                </a:solidFill>
                <a:latin typeface="Meiryo UI" panose="020B0604030504040204" pitchFamily="50" charset="-128"/>
                <a:ea typeface="Meiryo UI" panose="020B0604030504040204" pitchFamily="50" charset="-128"/>
              </a:rPr>
              <a:t>２．あつめる</a:t>
            </a:r>
          </a:p>
        </p:txBody>
      </p:sp>
      <p:sp>
        <p:nvSpPr>
          <p:cNvPr id="15" name="タイトル 1">
            <a:extLst>
              <a:ext uri="{FF2B5EF4-FFF2-40B4-BE49-F238E27FC236}">
                <a16:creationId xmlns:a16="http://schemas.microsoft.com/office/drawing/2014/main" id="{BFE9811D-3156-4DF2-A34A-6D2516CAC481}"/>
              </a:ext>
            </a:extLst>
          </p:cNvPr>
          <p:cNvSpPr txBox="1">
            <a:spLocks noChangeArrowheads="1"/>
          </p:cNvSpPr>
          <p:nvPr/>
        </p:nvSpPr>
        <p:spPr bwMode="auto">
          <a:xfrm>
            <a:off x="755576" y="1195359"/>
            <a:ext cx="7920880" cy="68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kern="0" dirty="0">
                <a:latin typeface="Meiryo UI" panose="020B0604030504040204" pitchFamily="50" charset="-128"/>
                <a:ea typeface="Meiryo UI" panose="020B0604030504040204" pitchFamily="50" charset="-128"/>
              </a:rPr>
              <a:t>製造現場や各現場などの末端から情報（データ）を集めるために、情報機器などをネットワークに「</a:t>
            </a:r>
            <a:r>
              <a:rPr lang="ja-JP" altLang="en-US" sz="1600" b="1" kern="0" dirty="0">
                <a:latin typeface="Meiryo UI" panose="020B0604030504040204" pitchFamily="50" charset="-128"/>
                <a:ea typeface="Meiryo UI" panose="020B0604030504040204" pitchFamily="50" charset="-128"/>
              </a:rPr>
              <a:t>つなげる</a:t>
            </a:r>
            <a:r>
              <a:rPr lang="ja-JP" altLang="en-US" sz="1600" kern="0" dirty="0">
                <a:latin typeface="Meiryo UI" panose="020B0604030504040204" pitchFamily="50" charset="-128"/>
                <a:ea typeface="Meiryo UI" panose="020B0604030504040204" pitchFamily="50" charset="-128"/>
              </a:rPr>
              <a:t>」こと</a:t>
            </a:r>
          </a:p>
        </p:txBody>
      </p:sp>
      <p:sp>
        <p:nvSpPr>
          <p:cNvPr id="16" name="タイトル 1">
            <a:extLst>
              <a:ext uri="{FF2B5EF4-FFF2-40B4-BE49-F238E27FC236}">
                <a16:creationId xmlns:a16="http://schemas.microsoft.com/office/drawing/2014/main" id="{0C9756BE-36E6-4519-B1A5-F69DB40AD241}"/>
              </a:ext>
            </a:extLst>
          </p:cNvPr>
          <p:cNvSpPr txBox="1">
            <a:spLocks noChangeArrowheads="1"/>
          </p:cNvSpPr>
          <p:nvPr/>
        </p:nvSpPr>
        <p:spPr bwMode="auto">
          <a:xfrm>
            <a:off x="739335" y="2207284"/>
            <a:ext cx="7217041" cy="68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kern="0" dirty="0">
                <a:latin typeface="Meiryo UI" panose="020B0604030504040204" pitchFamily="50" charset="-128"/>
                <a:ea typeface="Meiryo UI" panose="020B0604030504040204" pitchFamily="50" charset="-128"/>
              </a:rPr>
              <a:t>つなげた各末端末機器からあがってくる様々なデータをパソコンやクラウドコンピュータなどに「</a:t>
            </a:r>
            <a:r>
              <a:rPr lang="ja-JP" altLang="en-US" sz="1600" b="1" i="1" kern="0" dirty="0">
                <a:latin typeface="Meiryo UI" panose="020B0604030504040204" pitchFamily="50" charset="-128"/>
                <a:ea typeface="Meiryo UI" panose="020B0604030504040204" pitchFamily="50" charset="-128"/>
              </a:rPr>
              <a:t>あつめる</a:t>
            </a:r>
            <a:r>
              <a:rPr lang="ja-JP" altLang="en-US" sz="1600" kern="0" dirty="0">
                <a:latin typeface="Meiryo UI" panose="020B0604030504040204" pitchFamily="50" charset="-128"/>
                <a:ea typeface="Meiryo UI" panose="020B0604030504040204" pitchFamily="50" charset="-128"/>
              </a:rPr>
              <a:t>」こと</a:t>
            </a:r>
          </a:p>
        </p:txBody>
      </p:sp>
      <p:sp>
        <p:nvSpPr>
          <p:cNvPr id="17" name="タイトル 1">
            <a:extLst>
              <a:ext uri="{FF2B5EF4-FFF2-40B4-BE49-F238E27FC236}">
                <a16:creationId xmlns:a16="http://schemas.microsoft.com/office/drawing/2014/main" id="{6E3FF548-EC28-4DA7-98D3-23333222E20F}"/>
              </a:ext>
            </a:extLst>
          </p:cNvPr>
          <p:cNvSpPr txBox="1">
            <a:spLocks noChangeArrowheads="1"/>
          </p:cNvSpPr>
          <p:nvPr/>
        </p:nvSpPr>
        <p:spPr bwMode="auto">
          <a:xfrm>
            <a:off x="611560" y="2820302"/>
            <a:ext cx="1512168"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b="1" kern="0" dirty="0">
                <a:solidFill>
                  <a:srgbClr val="002060"/>
                </a:solidFill>
                <a:latin typeface="Meiryo UI" panose="020B0604030504040204" pitchFamily="50" charset="-128"/>
                <a:ea typeface="Meiryo UI" panose="020B0604030504040204" pitchFamily="50" charset="-128"/>
              </a:rPr>
              <a:t>３．活用する</a:t>
            </a:r>
          </a:p>
        </p:txBody>
      </p:sp>
      <p:sp>
        <p:nvSpPr>
          <p:cNvPr id="18" name="タイトル 1">
            <a:extLst>
              <a:ext uri="{FF2B5EF4-FFF2-40B4-BE49-F238E27FC236}">
                <a16:creationId xmlns:a16="http://schemas.microsoft.com/office/drawing/2014/main" id="{BAE984CA-88D0-40BF-B64A-9DCEC0D57B91}"/>
              </a:ext>
            </a:extLst>
          </p:cNvPr>
          <p:cNvSpPr txBox="1">
            <a:spLocks noChangeArrowheads="1"/>
          </p:cNvSpPr>
          <p:nvPr/>
        </p:nvSpPr>
        <p:spPr bwMode="auto">
          <a:xfrm>
            <a:off x="762717" y="3172514"/>
            <a:ext cx="7217041"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ja-JP" altLang="en-US" sz="1600" kern="0" dirty="0">
                <a:latin typeface="Meiryo UI" panose="020B0604030504040204" pitchFamily="50" charset="-128"/>
                <a:ea typeface="Meiryo UI" panose="020B0604030504040204" pitchFamily="50" charset="-128"/>
              </a:rPr>
              <a:t>パソコンやクラウドコンピュータに集まったさまざまなデータを何かに「</a:t>
            </a:r>
            <a:r>
              <a:rPr lang="ja-JP" altLang="en-US" sz="1600" b="1" kern="0" dirty="0">
                <a:latin typeface="Meiryo UI" panose="020B0604030504040204" pitchFamily="50" charset="-128"/>
                <a:ea typeface="Meiryo UI" panose="020B0604030504040204" pitchFamily="50" charset="-128"/>
              </a:rPr>
              <a:t>活用する</a:t>
            </a:r>
            <a:r>
              <a:rPr lang="ja-JP" altLang="en-US" sz="1600" kern="0" dirty="0">
                <a:latin typeface="Meiryo UI" panose="020B0604030504040204" pitchFamily="50" charset="-128"/>
                <a:ea typeface="Meiryo UI" panose="020B0604030504040204" pitchFamily="50" charset="-128"/>
              </a:rPr>
              <a:t>」こと</a:t>
            </a:r>
          </a:p>
        </p:txBody>
      </p:sp>
      <p:sp>
        <p:nvSpPr>
          <p:cNvPr id="19" name="矢印: 折線 18">
            <a:extLst>
              <a:ext uri="{FF2B5EF4-FFF2-40B4-BE49-F238E27FC236}">
                <a16:creationId xmlns:a16="http://schemas.microsoft.com/office/drawing/2014/main" id="{A3659860-1E0D-471E-A1C3-9ECC4BCD9142}"/>
              </a:ext>
            </a:extLst>
          </p:cNvPr>
          <p:cNvSpPr/>
          <p:nvPr/>
        </p:nvSpPr>
        <p:spPr>
          <a:xfrm flipV="1">
            <a:off x="1115616" y="3859698"/>
            <a:ext cx="864096" cy="341992"/>
          </a:xfrm>
          <a:prstGeom prst="ben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23746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屋内, レゴ, おもちゃ, テーブル が含まれている画像&#10;&#10;自動的に生成された説明">
            <a:extLst>
              <a:ext uri="{FF2B5EF4-FFF2-40B4-BE49-F238E27FC236}">
                <a16:creationId xmlns:a16="http://schemas.microsoft.com/office/drawing/2014/main" id="{D8CE44DC-6EAC-4069-90D4-4B22AD319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217" y="3577257"/>
            <a:ext cx="2804493" cy="2804493"/>
          </a:xfrm>
          <a:prstGeom prst="rect">
            <a:avLst/>
          </a:prstGeom>
        </p:spPr>
      </p:pic>
      <p:sp>
        <p:nvSpPr>
          <p:cNvPr id="17" name="テキスト ボックス 16">
            <a:extLst>
              <a:ext uri="{FF2B5EF4-FFF2-40B4-BE49-F238E27FC236}">
                <a16:creationId xmlns:a16="http://schemas.microsoft.com/office/drawing/2014/main" id="{B7F598C6-8A59-4D47-B459-064343AD7940}"/>
              </a:ext>
            </a:extLst>
          </p:cNvPr>
          <p:cNvSpPr txBox="1"/>
          <p:nvPr/>
        </p:nvSpPr>
        <p:spPr bwMode="auto">
          <a:xfrm>
            <a:off x="395536" y="1340768"/>
            <a:ext cx="8712968"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rtl="0"/>
            <a:r>
              <a:rPr lang="ja-JP" altLang="ja-JP" sz="1600" b="1" dirty="0"/>
              <a:t>スマートファクトリー</a:t>
            </a:r>
            <a:r>
              <a:rPr lang="ja-JP" altLang="ja-JP" sz="1600" dirty="0"/>
              <a:t> (</a:t>
            </a:r>
            <a:r>
              <a:rPr lang="ja-JP" altLang="ja-JP" sz="1600" b="1" dirty="0"/>
              <a:t>Smart Factory</a:t>
            </a:r>
            <a:r>
              <a:rPr lang="ja-JP" altLang="ja-JP" sz="1600" dirty="0"/>
              <a:t>) </a:t>
            </a:r>
            <a:r>
              <a:rPr lang="ja-JP" altLang="ja-JP" sz="1400" dirty="0"/>
              <a:t>とは、</a:t>
            </a:r>
            <a:endParaRPr lang="en-US" altLang="ja-JP" sz="1400" dirty="0"/>
          </a:p>
          <a:p>
            <a:pPr rtl="0"/>
            <a:r>
              <a:rPr lang="ja-JP" altLang="ja-JP" sz="1400" dirty="0"/>
              <a:t>ドイツ政府が提唱する</a:t>
            </a:r>
            <a:r>
              <a:rPr lang="ja-JP" altLang="ja-JP" sz="1400" dirty="0">
                <a:hlinkClick r:id="rId3" tooltip="インダストリー4.0"/>
              </a:rPr>
              <a:t>インダストリー4.0</a:t>
            </a:r>
            <a:r>
              <a:rPr lang="ja-JP" altLang="ja-JP" sz="1400" dirty="0"/>
              <a:t>を具現化した形の先進的な工場のことを指す。 </a:t>
            </a:r>
          </a:p>
          <a:p>
            <a:pPr rtl="0"/>
            <a:r>
              <a:rPr lang="ja-JP" altLang="ja-JP" sz="1400" dirty="0">
                <a:hlinkClick r:id="rId4" tooltip="センサ"/>
              </a:rPr>
              <a:t>センサ</a:t>
            </a:r>
            <a:r>
              <a:rPr lang="ja-JP" altLang="ja-JP" sz="1400" dirty="0"/>
              <a:t>や設備を含めた工場内のあらゆる機器を</a:t>
            </a:r>
            <a:r>
              <a:rPr lang="ja-JP" altLang="ja-JP" sz="1400" dirty="0">
                <a:hlinkClick r:id="rId5" tooltip="インターネット"/>
              </a:rPr>
              <a:t>インターネット</a:t>
            </a:r>
            <a:r>
              <a:rPr lang="ja-JP" altLang="ja-JP" sz="1400" dirty="0"/>
              <a:t>に接続 (</a:t>
            </a:r>
            <a:r>
              <a:rPr lang="ja-JP" altLang="ja-JP" sz="1400" dirty="0">
                <a:hlinkClick r:id="rId6" tooltip="IoT"/>
              </a:rPr>
              <a:t>IoT</a:t>
            </a:r>
            <a:r>
              <a:rPr lang="ja-JP" altLang="ja-JP" sz="1400" dirty="0"/>
              <a:t>：Internet of things) し、</a:t>
            </a:r>
            <a:endParaRPr lang="en-US" altLang="ja-JP" sz="1400" dirty="0"/>
          </a:p>
          <a:p>
            <a:pPr rtl="0"/>
            <a:r>
              <a:rPr lang="ja-JP" altLang="ja-JP" sz="1400" dirty="0"/>
              <a:t>品質・状態などの様々な情報を「見える化」し、情報間の「因果関係の明確化」を実現し、</a:t>
            </a:r>
            <a:endParaRPr lang="en-US" altLang="ja-JP" sz="1400" dirty="0"/>
          </a:p>
          <a:p>
            <a:pPr rtl="0"/>
            <a:r>
              <a:rPr lang="ja-JP" altLang="ja-JP" sz="1400" dirty="0"/>
              <a:t>設備同士 (</a:t>
            </a:r>
            <a:r>
              <a:rPr lang="ja-JP" altLang="ja-JP" sz="1400" dirty="0">
                <a:hlinkClick r:id="rId7" tooltip="M2M"/>
              </a:rPr>
              <a:t>M2M</a:t>
            </a:r>
            <a:r>
              <a:rPr lang="ja-JP" altLang="ja-JP" sz="1400" dirty="0"/>
              <a:t>：Machine to Machine) ないし設備と人が協調して動作する (Cyber-Physical System)</a:t>
            </a:r>
            <a:endParaRPr lang="en-US" altLang="ja-JP" sz="1400" dirty="0"/>
          </a:p>
          <a:p>
            <a:pPr rtl="0"/>
            <a:r>
              <a:rPr lang="ja-JP" altLang="ja-JP" sz="1400" dirty="0"/>
              <a:t> ことにより実現する。 </a:t>
            </a:r>
          </a:p>
        </p:txBody>
      </p:sp>
      <p:sp>
        <p:nvSpPr>
          <p:cNvPr id="18" name="テキスト ボックス 17">
            <a:extLst>
              <a:ext uri="{FF2B5EF4-FFF2-40B4-BE49-F238E27FC236}">
                <a16:creationId xmlns:a16="http://schemas.microsoft.com/office/drawing/2014/main" id="{4167C61C-3ADA-4CFF-B8D4-60A9A35B90D6}"/>
              </a:ext>
            </a:extLst>
          </p:cNvPr>
          <p:cNvSpPr txBox="1"/>
          <p:nvPr/>
        </p:nvSpPr>
        <p:spPr bwMode="auto">
          <a:xfrm>
            <a:off x="7340706" y="2542483"/>
            <a:ext cx="14077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pPr algn="l"/>
            <a:r>
              <a:rPr kumimoji="1" lang="ja-JP" altLang="en-US" sz="1400" b="1" kern="0" dirty="0">
                <a:latin typeface="ＭＳ Ｐゴシック" panose="020B0600070205080204" pitchFamily="50" charset="-128"/>
              </a:rPr>
              <a:t>ウィペディア</a:t>
            </a:r>
            <a:r>
              <a:rPr kumimoji="1" lang="ja-JP" altLang="en-US" sz="1400" kern="0" dirty="0">
                <a:latin typeface="ＭＳ Ｐゴシック" panose="020B0600070205080204" pitchFamily="50" charset="-128"/>
              </a:rPr>
              <a:t>より</a:t>
            </a:r>
            <a:endParaRPr kumimoji="1" lang="en-US" altLang="ja-JP" sz="1400" kern="0" dirty="0">
              <a:latin typeface="ＭＳ Ｐゴシック" panose="020B0600070205080204" pitchFamily="50" charset="-128"/>
            </a:endParaRPr>
          </a:p>
        </p:txBody>
      </p:sp>
      <p:sp>
        <p:nvSpPr>
          <p:cNvPr id="20" name="テキスト ボックス 19">
            <a:extLst>
              <a:ext uri="{FF2B5EF4-FFF2-40B4-BE49-F238E27FC236}">
                <a16:creationId xmlns:a16="http://schemas.microsoft.com/office/drawing/2014/main" id="{A425CE62-F4E8-4837-BB00-32E5B4710ED4}"/>
              </a:ext>
            </a:extLst>
          </p:cNvPr>
          <p:cNvSpPr txBox="1"/>
          <p:nvPr/>
        </p:nvSpPr>
        <p:spPr bwMode="auto">
          <a:xfrm>
            <a:off x="536353" y="4489149"/>
            <a:ext cx="53285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b="1" dirty="0"/>
              <a:t>デジタルデータ活用により業務プロセスの改革、</a:t>
            </a:r>
            <a:endParaRPr lang="en-US" altLang="ja-JP" b="1" dirty="0"/>
          </a:p>
          <a:p>
            <a:pPr algn="ctr"/>
            <a:r>
              <a:rPr lang="ja-JP" altLang="en-US" b="1" dirty="0"/>
              <a:t>品質・生産性の向上を</a:t>
            </a:r>
            <a:endParaRPr lang="en-US" altLang="ja-JP" b="1" dirty="0"/>
          </a:p>
          <a:p>
            <a:pPr algn="ctr"/>
            <a:r>
              <a:rPr lang="ja-JP" altLang="en-US" b="1" dirty="0"/>
              <a:t>継続発展的に実現する工場</a:t>
            </a:r>
            <a:endParaRPr lang="ja-JP" altLang="en-US" dirty="0"/>
          </a:p>
        </p:txBody>
      </p:sp>
      <p:sp>
        <p:nvSpPr>
          <p:cNvPr id="24" name="テキスト ボックス 23">
            <a:extLst>
              <a:ext uri="{FF2B5EF4-FFF2-40B4-BE49-F238E27FC236}">
                <a16:creationId xmlns:a16="http://schemas.microsoft.com/office/drawing/2014/main" id="{91276B61-2227-4E9B-9BE0-7574EAE32667}"/>
              </a:ext>
            </a:extLst>
          </p:cNvPr>
          <p:cNvSpPr txBox="1"/>
          <p:nvPr/>
        </p:nvSpPr>
        <p:spPr bwMode="auto">
          <a:xfrm>
            <a:off x="467544" y="3013501"/>
            <a:ext cx="773978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ja-JP" altLang="en-US" sz="1600" dirty="0"/>
              <a:t>工場内のあらゆる機器や設備・工場内で行う人の作業などのデータを</a:t>
            </a:r>
            <a:r>
              <a:rPr lang="en-US" altLang="ja-JP" sz="1600" b="1" dirty="0">
                <a:solidFill>
                  <a:srgbClr val="FF0000"/>
                </a:solidFill>
              </a:rPr>
              <a:t>IoT</a:t>
            </a:r>
            <a:r>
              <a:rPr lang="ja-JP" altLang="en-US" sz="1600" dirty="0"/>
              <a:t>など活用して</a:t>
            </a:r>
            <a:endParaRPr lang="en-US" altLang="ja-JP" sz="1600" dirty="0"/>
          </a:p>
          <a:p>
            <a:r>
              <a:rPr lang="ja-JP" altLang="en-US" sz="1600" dirty="0"/>
              <a:t>取得・収集し、このデータを分析・活用することで新たな</a:t>
            </a:r>
            <a:r>
              <a:rPr lang="ja-JP" altLang="en-US" sz="1600" b="1" dirty="0">
                <a:solidFill>
                  <a:srgbClr val="FF0000"/>
                </a:solidFill>
              </a:rPr>
              <a:t>付加価値</a:t>
            </a:r>
            <a:r>
              <a:rPr lang="ja-JP" altLang="en-US" sz="1600" dirty="0"/>
              <a:t>を生み出せるように</a:t>
            </a:r>
            <a:endParaRPr lang="en-US" altLang="ja-JP" sz="1600" dirty="0"/>
          </a:p>
          <a:p>
            <a:r>
              <a:rPr lang="ja-JP" altLang="en-US" sz="1600" dirty="0"/>
              <a:t>している工場</a:t>
            </a:r>
          </a:p>
        </p:txBody>
      </p:sp>
      <p:sp>
        <p:nvSpPr>
          <p:cNvPr id="10" name="タイトル 1">
            <a:extLst>
              <a:ext uri="{FF2B5EF4-FFF2-40B4-BE49-F238E27FC236}">
                <a16:creationId xmlns:a16="http://schemas.microsoft.com/office/drawing/2014/main" id="{58CA8209-D0C8-46D6-9139-B569E14F2853}"/>
              </a:ext>
            </a:extLst>
          </p:cNvPr>
          <p:cNvSpPr txBox="1">
            <a:spLocks noChangeArrowheads="1"/>
          </p:cNvSpPr>
          <p:nvPr/>
        </p:nvSpPr>
        <p:spPr bwMode="auto">
          <a:xfrm>
            <a:off x="251520" y="216000"/>
            <a:ext cx="432048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2000" kern="0" dirty="0">
                <a:latin typeface="Meiryo UI" panose="020B0604030504040204" pitchFamily="50" charset="-128"/>
                <a:ea typeface="Meiryo UI" panose="020B0604030504040204" pitchFamily="50" charset="-128"/>
              </a:rPr>
              <a:t>3 </a:t>
            </a:r>
            <a:r>
              <a:rPr lang="ja-JP" altLang="en-US" sz="2000" kern="0" dirty="0">
                <a:latin typeface="Meiryo UI" panose="020B0604030504040204" pitchFamily="50" charset="-128"/>
                <a:ea typeface="Meiryo UI" panose="020B0604030504040204" pitchFamily="50" charset="-128"/>
              </a:rPr>
              <a:t>　スマートファクトリー</a:t>
            </a:r>
            <a:endParaRPr lang="en-US" altLang="ja-JP" sz="2000" kern="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609E84F1-B06C-0338-44FA-9319C22B087A}"/>
              </a:ext>
            </a:extLst>
          </p:cNvPr>
          <p:cNvSpPr txBox="1">
            <a:spLocks noChangeArrowheads="1"/>
          </p:cNvSpPr>
          <p:nvPr/>
        </p:nvSpPr>
        <p:spPr bwMode="auto">
          <a:xfrm>
            <a:off x="467544" y="709712"/>
            <a:ext cx="5544616"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r>
              <a:rPr lang="en-US" altLang="ja-JP" sz="1600" kern="0" dirty="0">
                <a:solidFill>
                  <a:srgbClr val="002060"/>
                </a:solidFill>
                <a:latin typeface="Meiryo UI" panose="020B0604030504040204" pitchFamily="50" charset="-128"/>
                <a:ea typeface="Meiryo UI" panose="020B0604030504040204" pitchFamily="50" charset="-128"/>
              </a:rPr>
              <a:t>3.1 </a:t>
            </a:r>
            <a:r>
              <a:rPr lang="ja-JP" altLang="en-US" sz="1600" kern="0" dirty="0">
                <a:solidFill>
                  <a:srgbClr val="002060"/>
                </a:solidFill>
                <a:latin typeface="Meiryo UI" panose="020B0604030504040204" pitchFamily="50" charset="-128"/>
                <a:ea typeface="Meiryo UI" panose="020B0604030504040204" pitchFamily="50" charset="-128"/>
              </a:rPr>
              <a:t>スマートファクトリーとは</a:t>
            </a:r>
          </a:p>
        </p:txBody>
      </p:sp>
    </p:spTree>
    <p:extLst>
      <p:ext uri="{BB962C8B-B14F-4D97-AF65-F5344CB8AC3E}">
        <p14:creationId xmlns:p14="http://schemas.microsoft.com/office/powerpoint/2010/main" val="3239196819"/>
      </p:ext>
    </p:extLst>
  </p:cSld>
  <p:clrMapOvr>
    <a:masterClrMapping/>
  </p:clrMapOvr>
</p:sld>
</file>

<file path=ppt/theme/theme1.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ctr" anchorCtr="0" compatLnSpc="1">
        <a:prstTxWarp prst="textNoShape">
          <a:avLst/>
        </a:prstTxWarp>
      </a:bodyPr>
      <a:lstStyle>
        <a:defPPr algn="l">
          <a:defRPr sz="2400" kern="0" dirty="0" smtClean="0">
            <a:latin typeface="ＭＳ Ｐゴシック" panose="020B0600070205080204" pitchFamily="50" charset="-128"/>
          </a:defRPr>
        </a:defPPr>
      </a:lstStyle>
    </a:tx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15050</TotalTime>
  <Words>10075</Words>
  <Application>Microsoft Office PowerPoint</Application>
  <PresentationFormat>画面に合わせる (4:3)</PresentationFormat>
  <Paragraphs>1545</Paragraphs>
  <Slides>78</Slides>
  <Notes>3</Notes>
  <HiddenSlides>0</HiddenSlides>
  <MMClips>0</MMClips>
  <ScaleCrop>false</ScaleCrop>
  <HeadingPairs>
    <vt:vector size="6" baseType="variant">
      <vt:variant>
        <vt:lpstr>使用されているフォント</vt:lpstr>
      </vt:variant>
      <vt:variant>
        <vt:i4>18</vt:i4>
      </vt:variant>
      <vt:variant>
        <vt:lpstr>テーマ</vt:lpstr>
      </vt:variant>
      <vt:variant>
        <vt:i4>1</vt:i4>
      </vt:variant>
      <vt:variant>
        <vt:lpstr>スライド タイトル</vt:lpstr>
      </vt:variant>
      <vt:variant>
        <vt:i4>78</vt:i4>
      </vt:variant>
    </vt:vector>
  </HeadingPairs>
  <TitlesOfParts>
    <vt:vector size="97" baseType="lpstr">
      <vt:lpstr>HG丸ｺﾞｼｯｸM-PRO</vt:lpstr>
      <vt:lpstr>Hiragino Kaku Gothic ProN</vt:lpstr>
      <vt:lpstr>Meiryo UI</vt:lpstr>
      <vt:lpstr>ＭＳ Ｐゴシック</vt:lpstr>
      <vt:lpstr>Rubik</vt:lpstr>
      <vt:lpstr>ui-sans-serif</vt:lpstr>
      <vt:lpstr>Meiryo</vt:lpstr>
      <vt:lpstr>Meiryo</vt:lpstr>
      <vt:lpstr>游ゴシック</vt:lpstr>
      <vt:lpstr>arial</vt:lpstr>
      <vt:lpstr>arial</vt:lpstr>
      <vt:lpstr>Arial Black</vt:lpstr>
      <vt:lpstr>Cambria Math</vt:lpstr>
      <vt:lpstr>Candara</vt:lpstr>
      <vt:lpstr>Lucida Fax</vt:lpstr>
      <vt:lpstr>Source Code Pro</vt:lpstr>
      <vt:lpstr>Times New Roman</vt:lpstr>
      <vt:lpstr>Trebuchet MS</vt:lpstr>
      <vt:lpstr>標準デザイン</vt:lpstr>
      <vt:lpstr>PowerPoint プレゼンテーション</vt:lpstr>
      <vt:lpstr>◆講師プロフィール</vt:lpstr>
      <vt:lpstr>PowerPoint プレゼンテーション</vt:lpstr>
      <vt:lpstr>PowerPoint プレゼンテーション</vt:lpstr>
      <vt:lpstr>1.2 本講座とＰＧＬ４との関係</vt:lpstr>
      <vt:lpstr>1.3 この講座で学べること</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ARUInc.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林 光邦</dc:creator>
  <cp:lastModifiedBy>Mitsukuni Hayashi</cp:lastModifiedBy>
  <cp:revision>699</cp:revision>
  <cp:lastPrinted>2025-02-03T05:17:58Z</cp:lastPrinted>
  <dcterms:created xsi:type="dcterms:W3CDTF">2009-09-26T07:42:52Z</dcterms:created>
  <dcterms:modified xsi:type="dcterms:W3CDTF">2025-04-01T05:54:48Z</dcterms:modified>
</cp:coreProperties>
</file>